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453" r:id="rId1"/>
    <p:sldMasterId id="2147484490" r:id="rId2"/>
    <p:sldMasterId id="2147484514" r:id="rId3"/>
    <p:sldMasterId id="2147484526" r:id="rId4"/>
    <p:sldMasterId id="2147484538" r:id="rId5"/>
  </p:sldMasterIdLst>
  <p:notesMasterIdLst>
    <p:notesMasterId r:id="rId19"/>
  </p:notesMasterIdLst>
  <p:sldIdLst>
    <p:sldId id="283" r:id="rId6"/>
    <p:sldId id="262" r:id="rId7"/>
    <p:sldId id="270" r:id="rId8"/>
    <p:sldId id="273" r:id="rId9"/>
    <p:sldId id="274" r:id="rId10"/>
    <p:sldId id="277" r:id="rId11"/>
    <p:sldId id="278" r:id="rId12"/>
    <p:sldId id="279" r:id="rId13"/>
    <p:sldId id="261" r:id="rId14"/>
    <p:sldId id="285" r:id="rId15"/>
    <p:sldId id="284" r:id="rId16"/>
    <p:sldId id="282" r:id="rId17"/>
    <p:sldId id="269" r:id="rId18"/>
  </p:sldIdLst>
  <p:sldSz cx="12192000" cy="6858000"/>
  <p:notesSz cx="6997700" cy="92837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625"/>
    <a:srgbClr val="2270C0"/>
    <a:srgbClr val="C1D90E"/>
    <a:srgbClr val="5CB2C9"/>
    <a:srgbClr val="E27524"/>
    <a:srgbClr val="D79600"/>
    <a:srgbClr val="56281C"/>
    <a:srgbClr val="ECD619"/>
    <a:srgbClr val="D5A002"/>
    <a:srgbClr val="3F9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B148EC5-2F3C-4A9E-9B81-868C5265DD72}">
  <a:tblStyle styleId="{8B148EC5-2F3C-4A9E-9B81-868C5265DD7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dk1"/>
          </a:solidFill>
        </a:fill>
      </a:tcStyle>
    </a:firstRow>
  </a:tblStyle>
  <a:tblStyle styleId="{CCA83646-D38B-489F-8F4D-30A4CC0B06F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dk1"/>
          </a:solidFill>
        </a:fill>
      </a:tcStyle>
    </a:firstRow>
  </a:tblStyle>
  <a:tblStyle styleId="{2DE74270-2C7A-472D-8238-BFEF32C39278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dk1"/>
          </a:solidFill>
        </a:fill>
      </a:tcStyle>
    </a:firstRow>
  </a:tblStyle>
  <a:tblStyle styleId="{4D6CC692-10D2-4302-B9E5-FAEB999DECF5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dk1"/>
          </a:solidFill>
        </a:fill>
      </a:tcStyle>
    </a:firstRow>
  </a:tblStyle>
  <a:tblStyle styleId="{B754DCE0-FEE6-419D-8D5F-087116AEB7BC}" styleName="Table_4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dk1"/>
          </a:solidFill>
        </a:fill>
      </a:tcStyle>
    </a:firstRow>
  </a:tblStyle>
  <a:tblStyle styleId="{F8C43F38-B289-43CE-9AA5-958BE144032B}" styleName="Table_5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3EC"/>
          </a:solidFill>
        </a:fill>
      </a:tcStyle>
    </a:wholeTbl>
    <a:band1H>
      <a:tcStyle>
        <a:tcBdr/>
        <a:fill>
          <a:solidFill>
            <a:srgbClr val="FBE4D5"/>
          </a:solidFill>
        </a:fill>
      </a:tcStyle>
    </a:band1H>
    <a:band1V>
      <a:tcStyle>
        <a:tcBdr/>
        <a:fill>
          <a:solidFill>
            <a:srgbClr val="FBE4D5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  <a:tblStyle styleId="{560F92B5-BDCC-46B3-88C3-9539AD14F6EF}" styleName="Table_6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3EC"/>
          </a:solidFill>
        </a:fill>
      </a:tcStyle>
    </a:wholeTbl>
    <a:band1H>
      <a:tcStyle>
        <a:tcBdr/>
        <a:fill>
          <a:solidFill>
            <a:srgbClr val="FBE4D5"/>
          </a:solidFill>
        </a:fill>
      </a:tcStyle>
    </a:band1H>
    <a:band1V>
      <a:tcStyle>
        <a:tcBdr/>
        <a:fill>
          <a:solidFill>
            <a:srgbClr val="FBE4D5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45" autoAdjust="0"/>
  </p:normalViewPr>
  <p:slideViewPr>
    <p:cSldViewPr snapToGrid="0" snapToObjects="1">
      <p:cViewPr>
        <p:scale>
          <a:sx n="70" d="100"/>
          <a:sy n="70" d="100"/>
        </p:scale>
        <p:origin x="-72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rogram:Users:tranbinh:Downloads:Thong%20ke%20DV%20Fulfillment%20services%20240715%20v1.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rogram:Users:tranbinh:Downloads:Thong%20ke%20DV%20Fulfillment%20services%20240715%20v1.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rogram:Users:tranbinh:Downloads:Thong%20ke%20DV%20Fulfillment%20services%20240715%20v1.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rogram:Users:tranbinh:Downloads:Thong%20ke%20DV%20Fulfillment%20services%20240715%20v1.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Sheet1!$AB$10</c:f>
              <c:strCache>
                <c:ptCount val="1"/>
                <c:pt idx="0">
                  <c:v>Tỷ lệ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Sheet1!$AC$8:$AM$8</c:f>
              <c:strCache>
                <c:ptCount val="11"/>
                <c:pt idx="0">
                  <c:v>Điện tử</c:v>
                </c:pt>
                <c:pt idx="1">
                  <c:v>Điện lạnh</c:v>
                </c:pt>
                <c:pt idx="2">
                  <c:v>Đồ nội thất</c:v>
                </c:pt>
                <c:pt idx="3">
                  <c:v>Giày dép</c:v>
                </c:pt>
                <c:pt idx="4">
                  <c:v>Thực phẩm, đồ uống</c:v>
                </c:pt>
                <c:pt idx="5">
                  <c:v>Hoá mỹ phẩm</c:v>
                </c:pt>
                <c:pt idx="6">
                  <c:v>Sách, văn phòng phẩm</c:v>
                </c:pt>
                <c:pt idx="7">
                  <c:v>Thủ công mỹ nghệ</c:v>
                </c:pt>
                <c:pt idx="8">
                  <c:v>Mẹ và bé</c:v>
                </c:pt>
                <c:pt idx="9">
                  <c:v>Quần áo, thời trang</c:v>
                </c:pt>
                <c:pt idx="10">
                  <c:v>Loại khác</c:v>
                </c:pt>
              </c:strCache>
            </c:strRef>
          </c:cat>
          <c:val>
            <c:numRef>
              <c:f>Sheet1!$AC$10:$AM$10</c:f>
              <c:numCache>
                <c:formatCode>0.0%</c:formatCode>
                <c:ptCount val="11"/>
                <c:pt idx="0">
                  <c:v>0.5</c:v>
                </c:pt>
                <c:pt idx="1">
                  <c:v>0.25</c:v>
                </c:pt>
                <c:pt idx="2">
                  <c:v>0.16666666666666699</c:v>
                </c:pt>
                <c:pt idx="3">
                  <c:v>0.16666666666666699</c:v>
                </c:pt>
                <c:pt idx="4">
                  <c:v>0.41666666666666702</c:v>
                </c:pt>
                <c:pt idx="5">
                  <c:v>0.25</c:v>
                </c:pt>
                <c:pt idx="6">
                  <c:v>0.16666666666666699</c:v>
                </c:pt>
                <c:pt idx="7">
                  <c:v>0.41666666666666702</c:v>
                </c:pt>
                <c:pt idx="8">
                  <c:v>0.25</c:v>
                </c:pt>
                <c:pt idx="9">
                  <c:v>0.16666666666666699</c:v>
                </c:pt>
                <c:pt idx="10">
                  <c:v>0.41666666666666702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75520"/>
        <c:axId val="112477312"/>
      </c:barChart>
      <c:catAx>
        <c:axId val="11247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12477312"/>
        <c:crosses val="autoZero"/>
        <c:auto val="1"/>
        <c:lblAlgn val="ctr"/>
        <c:lblOffset val="100"/>
        <c:noMultiLvlLbl val="0"/>
      </c:catAx>
      <c:valAx>
        <c:axId val="1124773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2475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Sheet1!$AB$106</c:f>
              <c:strCache>
                <c:ptCount val="1"/>
                <c:pt idx="0">
                  <c:v>Tỷ lệ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Sheet1!$AC$104:$AF$104</c:f>
              <c:strCache>
                <c:ptCount val="4"/>
                <c:pt idx="0">
                  <c:v>Tốt</c:v>
                </c:pt>
                <c:pt idx="1">
                  <c:v>Khá</c:v>
                </c:pt>
                <c:pt idx="2">
                  <c:v>Trung bình</c:v>
                </c:pt>
                <c:pt idx="3">
                  <c:v>Kém</c:v>
                </c:pt>
              </c:strCache>
            </c:strRef>
          </c:cat>
          <c:val>
            <c:numRef>
              <c:f>Sheet1!$AC$106:$AF$106</c:f>
              <c:numCache>
                <c:formatCode>0.0%</c:formatCode>
                <c:ptCount val="4"/>
                <c:pt idx="0">
                  <c:v>0.27272727272727298</c:v>
                </c:pt>
                <c:pt idx="1">
                  <c:v>0.45454545454545398</c:v>
                </c:pt>
                <c:pt idx="2">
                  <c:v>0.18181818181818199</c:v>
                </c:pt>
                <c:pt idx="3">
                  <c:v>9.0909090909090898E-2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503808"/>
        <c:axId val="112521984"/>
      </c:barChart>
      <c:catAx>
        <c:axId val="112503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2521984"/>
        <c:crosses val="autoZero"/>
        <c:auto val="1"/>
        <c:lblAlgn val="ctr"/>
        <c:lblOffset val="100"/>
        <c:noMultiLvlLbl val="0"/>
      </c:catAx>
      <c:valAx>
        <c:axId val="1125219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2503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Sheet1!$AB$122</c:f>
              <c:strCache>
                <c:ptCount val="1"/>
                <c:pt idx="0">
                  <c:v>Tỷ lệ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Sheet1!$AC$120:$AF$120</c:f>
              <c:strCache>
                <c:ptCount val="4"/>
                <c:pt idx="0">
                  <c:v>Tốt</c:v>
                </c:pt>
                <c:pt idx="1">
                  <c:v>Khá</c:v>
                </c:pt>
                <c:pt idx="2">
                  <c:v>Trung bình</c:v>
                </c:pt>
                <c:pt idx="3">
                  <c:v>Kém</c:v>
                </c:pt>
              </c:strCache>
            </c:strRef>
          </c:cat>
          <c:val>
            <c:numRef>
              <c:f>Sheet1!$AC$122:$AF$122</c:f>
              <c:numCache>
                <c:formatCode>0%</c:formatCode>
                <c:ptCount val="4"/>
                <c:pt idx="0">
                  <c:v>0</c:v>
                </c:pt>
                <c:pt idx="1">
                  <c:v>0.75</c:v>
                </c:pt>
                <c:pt idx="2">
                  <c:v>0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176384"/>
        <c:axId val="114177920"/>
      </c:barChart>
      <c:catAx>
        <c:axId val="114176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14177920"/>
        <c:crosses val="autoZero"/>
        <c:auto val="1"/>
        <c:lblAlgn val="ctr"/>
        <c:lblOffset val="100"/>
        <c:noMultiLvlLbl val="0"/>
      </c:catAx>
      <c:valAx>
        <c:axId val="1141779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4176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Sheet1!$AB$186</c:f>
              <c:strCache>
                <c:ptCount val="1"/>
                <c:pt idx="0">
                  <c:v>Tỷ lệ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Sheet1!$AC$184:$AF$184</c:f>
              <c:strCache>
                <c:ptCount val="4"/>
                <c:pt idx="0">
                  <c:v>Tốt</c:v>
                </c:pt>
                <c:pt idx="1">
                  <c:v>Khá</c:v>
                </c:pt>
                <c:pt idx="2">
                  <c:v>Trung bình</c:v>
                </c:pt>
                <c:pt idx="3">
                  <c:v>Kém</c:v>
                </c:pt>
              </c:strCache>
            </c:strRef>
          </c:cat>
          <c:val>
            <c:numRef>
              <c:f>Sheet1!$AC$186:$AF$186</c:f>
              <c:numCache>
                <c:formatCode>0%</c:formatCode>
                <c:ptCount val="4"/>
                <c:pt idx="0">
                  <c:v>0.16666666666666699</c:v>
                </c:pt>
                <c:pt idx="1">
                  <c:v>0.41666666666666702</c:v>
                </c:pt>
                <c:pt idx="2">
                  <c:v>0.41666666666666702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53792"/>
        <c:axId val="111955328"/>
      </c:barChart>
      <c:catAx>
        <c:axId val="111953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11955328"/>
        <c:crosses val="autoZero"/>
        <c:auto val="1"/>
        <c:lblAlgn val="ctr"/>
        <c:lblOffset val="100"/>
        <c:noMultiLvlLbl val="0"/>
      </c:catAx>
      <c:valAx>
        <c:axId val="1119553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1953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Dịch vụ chuyển phát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Tự cung cấp</c:v>
                </c:pt>
                <c:pt idx="1">
                  <c:v>Thuê ngoài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878912"/>
        <c:axId val="111880448"/>
      </c:barChart>
      <c:catAx>
        <c:axId val="111878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1880448"/>
        <c:crosses val="autoZero"/>
        <c:auto val="1"/>
        <c:lblAlgn val="ctr"/>
        <c:lblOffset val="100"/>
        <c:noMultiLvlLbl val="0"/>
      </c:catAx>
      <c:valAx>
        <c:axId val="1118804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1878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Biểu đồ chi phí đóng gói, hoàn trả hàng, quản lý kho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Tỉ lệ chi phí đóng gói</c:v>
                </c:pt>
                <c:pt idx="1">
                  <c:v>Tỉ lệ chi phí hoàn trả hoàng</c:v>
                </c:pt>
                <c:pt idx="2">
                  <c:v>Tỉ lệ chi phí lưu kho và quản lý kho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2.5999999999999999E-2</c:v>
                </c:pt>
                <c:pt idx="1">
                  <c:v>0.04</c:v>
                </c:pt>
                <c:pt idx="2">
                  <c:v>0.26500000000000001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927680"/>
        <c:axId val="111929216"/>
      </c:barChart>
      <c:catAx>
        <c:axId val="1119276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1929216"/>
        <c:crosses val="autoZero"/>
        <c:auto val="1"/>
        <c:lblAlgn val="ctr"/>
        <c:lblOffset val="100"/>
        <c:noMultiLvlLbl val="0"/>
      </c:catAx>
      <c:valAx>
        <c:axId val="1119292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1927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86488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56575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86488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86488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86488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Note: 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1.  Amazon:</a:t>
            </a:r>
            <a:r>
              <a:rPr lang="en-US" baseline="0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nói</a:t>
            </a:r>
            <a:r>
              <a:rPr lang="en-US" dirty="0"/>
              <a:t> Amazon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điển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. </a:t>
            </a:r>
            <a:r>
              <a:rPr lang="en-US" dirty="0" err="1"/>
              <a:t>Ngoài</a:t>
            </a:r>
            <a:r>
              <a:rPr lang="en-US" dirty="0"/>
              <a:t> amazon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Fedex</a:t>
            </a:r>
            <a:r>
              <a:rPr lang="en-US" dirty="0"/>
              <a:t>, DHL, UPS… </a:t>
            </a:r>
            <a:r>
              <a:rPr lang="en-US" dirty="0" err="1"/>
              <a:t>nhưng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vị</a:t>
            </a:r>
            <a:r>
              <a:rPr lang="en-US" baseline="0" dirty="0"/>
              <a:t> </a:t>
            </a:r>
            <a:r>
              <a:rPr lang="en-US" baseline="0" dirty="0" err="1"/>
              <a:t>này</a:t>
            </a:r>
            <a:r>
              <a:rPr lang="en-US" baseline="0" dirty="0"/>
              <a:t> </a:t>
            </a:r>
            <a:r>
              <a:rPr lang="en-US" baseline="0" dirty="0" err="1"/>
              <a:t>chỉ</a:t>
            </a:r>
            <a:r>
              <a:rPr lang="en-US" baseline="0" dirty="0"/>
              <a:t> </a:t>
            </a:r>
            <a:r>
              <a:rPr lang="en-US" baseline="0" dirty="0" err="1"/>
              <a:t>một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tham</a:t>
            </a:r>
            <a:r>
              <a:rPr lang="en-US" baseline="0" dirty="0"/>
              <a:t> </a:t>
            </a:r>
            <a:r>
              <a:rPr lang="en-US" baseline="0" dirty="0" err="1"/>
              <a:t>gia</a:t>
            </a:r>
            <a:r>
              <a:rPr lang="en-US" baseline="0" dirty="0"/>
              <a:t> </a:t>
            </a:r>
            <a:r>
              <a:rPr lang="en-US" baseline="0" dirty="0" err="1"/>
              <a:t>vào</a:t>
            </a:r>
            <a:r>
              <a:rPr lang="en-US" baseline="0" dirty="0"/>
              <a:t> </a:t>
            </a:r>
            <a:r>
              <a:rPr lang="en-US" baseline="0" dirty="0" err="1"/>
              <a:t>dịch</a:t>
            </a:r>
            <a:r>
              <a:rPr lang="en-US" baseline="0" dirty="0"/>
              <a:t> </a:t>
            </a:r>
            <a:r>
              <a:rPr lang="en-US" baseline="0" dirty="0" err="1"/>
              <a:t>vụ</a:t>
            </a:r>
            <a:r>
              <a:rPr lang="en-US" baseline="0" dirty="0"/>
              <a:t> </a:t>
            </a:r>
            <a:r>
              <a:rPr lang="en-US" baseline="0" dirty="0" err="1"/>
              <a:t>hoàn</a:t>
            </a:r>
            <a:r>
              <a:rPr lang="en-US" baseline="0" dirty="0"/>
              <a:t> </a:t>
            </a:r>
            <a:r>
              <a:rPr lang="en-US" baseline="0" dirty="0" err="1"/>
              <a:t>tất</a:t>
            </a:r>
            <a:r>
              <a:rPr lang="en-US" baseline="0" dirty="0"/>
              <a:t>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hàng</a:t>
            </a:r>
            <a:r>
              <a:rPr lang="en-US" baseline="0" dirty="0"/>
              <a:t> </a:t>
            </a:r>
            <a:r>
              <a:rPr lang="en-US" baseline="0" dirty="0" err="1"/>
              <a:t>cho</a:t>
            </a:r>
            <a:r>
              <a:rPr lang="en-US" baseline="0" dirty="0"/>
              <a:t> </a:t>
            </a:r>
            <a:r>
              <a:rPr lang="en-US" baseline="0" dirty="0" err="1"/>
              <a:t>thương</a:t>
            </a:r>
            <a:r>
              <a:rPr lang="en-US" baseline="0" dirty="0"/>
              <a:t> </a:t>
            </a:r>
            <a:r>
              <a:rPr lang="en-US" baseline="0" dirty="0" err="1"/>
              <a:t>mại</a:t>
            </a:r>
            <a:r>
              <a:rPr lang="en-US" baseline="0" dirty="0"/>
              <a:t> </a:t>
            </a:r>
            <a:r>
              <a:rPr lang="en-US" baseline="0" dirty="0" err="1"/>
              <a:t>điện</a:t>
            </a:r>
            <a:r>
              <a:rPr lang="en-US" baseline="0" dirty="0"/>
              <a:t> </a:t>
            </a:r>
            <a:r>
              <a:rPr lang="en-US" baseline="0" dirty="0" err="1"/>
              <a:t>tử</a:t>
            </a:r>
            <a:r>
              <a:rPr lang="en-US" baseline="0" dirty="0"/>
              <a:t> </a:t>
            </a:r>
            <a:r>
              <a:rPr lang="en-US" baseline="0" dirty="0" err="1"/>
              <a:t>như</a:t>
            </a:r>
            <a:r>
              <a:rPr lang="en-US" baseline="0" dirty="0"/>
              <a:t> amazon.</a:t>
            </a:r>
          </a:p>
          <a:p>
            <a:pPr>
              <a:spcBef>
                <a:spcPts val="0"/>
              </a:spcBef>
              <a:buNone/>
            </a:pPr>
            <a:endParaRPr lang="en-US" baseline="0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2.</a:t>
            </a:r>
            <a:r>
              <a:rPr lang="en-US" baseline="0" dirty="0"/>
              <a:t> </a:t>
            </a:r>
            <a:r>
              <a:rPr lang="en-US" baseline="0" dirty="0" err="1"/>
              <a:t>Giới</a:t>
            </a:r>
            <a:r>
              <a:rPr lang="en-US" baseline="0" dirty="0"/>
              <a:t> </a:t>
            </a:r>
            <a:r>
              <a:rPr lang="en-US" baseline="0" dirty="0" err="1"/>
              <a:t>thiệu</a:t>
            </a:r>
            <a:r>
              <a:rPr lang="en-US" baseline="0" dirty="0"/>
              <a:t> </a:t>
            </a:r>
            <a:r>
              <a:rPr lang="en-US" baseline="0" dirty="0" err="1"/>
              <a:t>Sideup</a:t>
            </a:r>
            <a:r>
              <a:rPr lang="en-US" baseline="0" dirty="0"/>
              <a:t>: </a:t>
            </a:r>
            <a:r>
              <a:rPr lang="en-US" baseline="0" dirty="0" err="1"/>
              <a:t>Sideup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một</a:t>
            </a:r>
            <a:r>
              <a:rPr lang="en-US" baseline="0" dirty="0"/>
              <a:t> </a:t>
            </a:r>
            <a:r>
              <a:rPr lang="en-US" baseline="0" dirty="0" err="1"/>
              <a:t>công</a:t>
            </a:r>
            <a:r>
              <a:rPr lang="en-US" baseline="0" dirty="0"/>
              <a:t> </a:t>
            </a:r>
            <a:r>
              <a:rPr lang="en-US" baseline="0" dirty="0" err="1"/>
              <a:t>ty</a:t>
            </a:r>
            <a:r>
              <a:rPr lang="en-US" baseline="0" dirty="0"/>
              <a:t>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trụ</a:t>
            </a:r>
            <a:r>
              <a:rPr lang="en-US" baseline="0" dirty="0"/>
              <a:t> </a:t>
            </a:r>
            <a:r>
              <a:rPr lang="en-US" baseline="0" dirty="0" err="1"/>
              <a:t>sở</a:t>
            </a:r>
            <a:r>
              <a:rPr lang="en-US" baseline="0" dirty="0"/>
              <a:t> </a:t>
            </a:r>
            <a:r>
              <a:rPr lang="en-US" baseline="0" dirty="0" err="1"/>
              <a:t>tại</a:t>
            </a:r>
            <a:r>
              <a:rPr lang="en-US" baseline="0" dirty="0"/>
              <a:t> Anh, </a:t>
            </a:r>
            <a:r>
              <a:rPr lang="en-US" baseline="0" dirty="0" err="1"/>
              <a:t>Italya</a:t>
            </a:r>
            <a:r>
              <a:rPr lang="en-US" baseline="0" dirty="0"/>
              <a:t>, </a:t>
            </a:r>
            <a:r>
              <a:rPr lang="en-US" baseline="0" dirty="0" err="1"/>
              <a:t>lĩnh</a:t>
            </a:r>
            <a:r>
              <a:rPr lang="en-US" baseline="0" dirty="0"/>
              <a:t> </a:t>
            </a:r>
            <a:r>
              <a:rPr lang="en-US" baseline="0" dirty="0" err="1"/>
              <a:t>vực</a:t>
            </a:r>
            <a:r>
              <a:rPr lang="en-US" baseline="0" dirty="0"/>
              <a:t> </a:t>
            </a:r>
            <a:r>
              <a:rPr lang="en-US" baseline="0" dirty="0" err="1"/>
              <a:t>hoạt</a:t>
            </a:r>
            <a:r>
              <a:rPr lang="en-US" baseline="0" dirty="0"/>
              <a:t> </a:t>
            </a:r>
            <a:r>
              <a:rPr lang="en-US" baseline="0" dirty="0" err="1"/>
              <a:t>động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công</a:t>
            </a:r>
            <a:r>
              <a:rPr lang="en-US" baseline="0" dirty="0"/>
              <a:t> </a:t>
            </a:r>
            <a:r>
              <a:rPr lang="en-US" baseline="0" dirty="0" err="1"/>
              <a:t>ty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chuyên</a:t>
            </a:r>
            <a:r>
              <a:rPr lang="en-US" baseline="0" dirty="0"/>
              <a:t> </a:t>
            </a:r>
            <a:r>
              <a:rPr lang="en-US" baseline="0" dirty="0" err="1"/>
              <a:t>cung</a:t>
            </a:r>
            <a:r>
              <a:rPr lang="en-US" baseline="0" dirty="0"/>
              <a:t> </a:t>
            </a:r>
            <a:r>
              <a:rPr lang="en-US" baseline="0" dirty="0" err="1"/>
              <a:t>cấp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giải</a:t>
            </a:r>
            <a:r>
              <a:rPr lang="en-US" baseline="0" dirty="0"/>
              <a:t> </a:t>
            </a:r>
            <a:r>
              <a:rPr lang="en-US" baseline="0" dirty="0" err="1"/>
              <a:t>pháp</a:t>
            </a:r>
            <a:r>
              <a:rPr lang="en-US" baseline="0" dirty="0"/>
              <a:t> </a:t>
            </a:r>
            <a:r>
              <a:rPr lang="en-US" baseline="0" dirty="0" err="1"/>
              <a:t>quản</a:t>
            </a:r>
            <a:r>
              <a:rPr lang="en-US" baseline="0" dirty="0"/>
              <a:t> </a:t>
            </a:r>
            <a:r>
              <a:rPr lang="en-US" baseline="0" dirty="0" err="1"/>
              <a:t>lý</a:t>
            </a:r>
            <a:r>
              <a:rPr lang="en-US" baseline="0" dirty="0"/>
              <a:t> </a:t>
            </a:r>
            <a:r>
              <a:rPr lang="en-US" baseline="0" dirty="0" err="1"/>
              <a:t>kho</a:t>
            </a:r>
            <a:r>
              <a:rPr lang="en-US" baseline="0" dirty="0"/>
              <a:t> </a:t>
            </a:r>
            <a:r>
              <a:rPr lang="en-US" baseline="0" dirty="0" err="1"/>
              <a:t>bãi</a:t>
            </a:r>
            <a:r>
              <a:rPr lang="en-US" baseline="0" dirty="0"/>
              <a:t> </a:t>
            </a:r>
            <a:r>
              <a:rPr lang="en-US" baseline="0" dirty="0" err="1"/>
              <a:t>cho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vị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</a:t>
            </a:r>
            <a:r>
              <a:rPr lang="en-US" baseline="0" dirty="0" err="1"/>
              <a:t>phát</a:t>
            </a:r>
            <a:r>
              <a:rPr lang="en-US" baseline="0" dirty="0"/>
              <a:t>,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vị</a:t>
            </a:r>
            <a:r>
              <a:rPr lang="en-US" baseline="0" dirty="0"/>
              <a:t> </a:t>
            </a:r>
            <a:r>
              <a:rPr lang="en-US" baseline="0" dirty="0" err="1"/>
              <a:t>TMĐT</a:t>
            </a:r>
            <a:r>
              <a:rPr lang="en-US" baseline="0" dirty="0"/>
              <a:t>. </a:t>
            </a:r>
            <a:r>
              <a:rPr lang="en-US" baseline="0" dirty="0" err="1"/>
              <a:t>Dịch</a:t>
            </a:r>
            <a:r>
              <a:rPr lang="en-US" baseline="0" dirty="0"/>
              <a:t> </a:t>
            </a:r>
            <a:r>
              <a:rPr lang="en-US" baseline="0" dirty="0" err="1"/>
              <a:t>vụ</a:t>
            </a:r>
            <a:r>
              <a:rPr lang="en-US" baseline="0" dirty="0"/>
              <a:t> Fulfillment </a:t>
            </a:r>
            <a:r>
              <a:rPr lang="en-US" baseline="0" dirty="0" err="1"/>
              <a:t>trên</a:t>
            </a:r>
            <a:r>
              <a:rPr lang="en-US" baseline="0" dirty="0"/>
              <a:t> </a:t>
            </a:r>
            <a:r>
              <a:rPr lang="en-US" baseline="0" dirty="0" err="1"/>
              <a:t>thế</a:t>
            </a:r>
            <a:r>
              <a:rPr lang="en-US" baseline="0" dirty="0"/>
              <a:t> </a:t>
            </a:r>
            <a:r>
              <a:rPr lang="en-US" baseline="0" dirty="0" err="1"/>
              <a:t>giới</a:t>
            </a:r>
            <a:r>
              <a:rPr lang="en-US" baseline="0" dirty="0"/>
              <a:t> </a:t>
            </a:r>
            <a:r>
              <a:rPr lang="en-US" baseline="0" dirty="0" err="1"/>
              <a:t>ngày</a:t>
            </a:r>
            <a:r>
              <a:rPr lang="en-US" baseline="0" dirty="0"/>
              <a:t> </a:t>
            </a:r>
            <a:r>
              <a:rPr lang="en-US" baseline="0" dirty="0" err="1"/>
              <a:t>càng</a:t>
            </a:r>
            <a:r>
              <a:rPr lang="en-US" baseline="0" dirty="0"/>
              <a:t> </a:t>
            </a:r>
            <a:r>
              <a:rPr lang="en-US" baseline="0" dirty="0" err="1"/>
              <a:t>trở</a:t>
            </a:r>
            <a:r>
              <a:rPr lang="en-US" baseline="0" dirty="0"/>
              <a:t> </a:t>
            </a:r>
            <a:r>
              <a:rPr lang="en-US" baseline="0" dirty="0" err="1"/>
              <a:t>nên</a:t>
            </a:r>
            <a:r>
              <a:rPr lang="en-US" baseline="0" dirty="0"/>
              <a:t> </a:t>
            </a:r>
            <a:r>
              <a:rPr lang="en-US" baseline="0" dirty="0" err="1"/>
              <a:t>phổ</a:t>
            </a:r>
            <a:r>
              <a:rPr lang="en-US" baseline="0" dirty="0"/>
              <a:t> </a:t>
            </a:r>
            <a:r>
              <a:rPr lang="en-US" baseline="0" dirty="0" err="1"/>
              <a:t>biến</a:t>
            </a:r>
            <a:r>
              <a:rPr lang="en-US" baseline="0" dirty="0"/>
              <a:t> </a:t>
            </a:r>
            <a:r>
              <a:rPr lang="en-US" baseline="0" dirty="0" err="1"/>
              <a:t>và</a:t>
            </a:r>
            <a:r>
              <a:rPr lang="en-US" baseline="0" dirty="0"/>
              <a:t> </a:t>
            </a:r>
            <a:r>
              <a:rPr lang="en-US" baseline="0" dirty="0" err="1"/>
              <a:t>cần</a:t>
            </a:r>
            <a:r>
              <a:rPr lang="en-US" baseline="0" dirty="0"/>
              <a:t> </a:t>
            </a:r>
            <a:r>
              <a:rPr lang="en-US" baseline="0" dirty="0" err="1"/>
              <a:t>thiết</a:t>
            </a:r>
            <a:r>
              <a:rPr lang="en-US" baseline="0" dirty="0"/>
              <a:t> </a:t>
            </a:r>
            <a:r>
              <a:rPr lang="en-US" baseline="0" dirty="0" err="1"/>
              <a:t>đối</a:t>
            </a:r>
            <a:r>
              <a:rPr lang="en-US" baseline="0" dirty="0"/>
              <a:t> </a:t>
            </a: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sự</a:t>
            </a:r>
            <a:r>
              <a:rPr lang="en-US" baseline="0" dirty="0"/>
              <a:t> </a:t>
            </a:r>
            <a:r>
              <a:rPr lang="en-US" baseline="0" dirty="0" err="1"/>
              <a:t>phát</a:t>
            </a:r>
            <a:r>
              <a:rPr lang="en-US" baseline="0" dirty="0"/>
              <a:t> </a:t>
            </a:r>
            <a:r>
              <a:rPr lang="en-US" baseline="0" dirty="0" err="1"/>
              <a:t>triển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doanh</a:t>
            </a:r>
            <a:r>
              <a:rPr lang="en-US" baseline="0" dirty="0"/>
              <a:t> </a:t>
            </a:r>
            <a:r>
              <a:rPr lang="en-US" baseline="0" dirty="0" err="1"/>
              <a:t>nghiệp</a:t>
            </a:r>
            <a:r>
              <a:rPr lang="en-US" baseline="0" dirty="0"/>
              <a:t>. </a:t>
            </a:r>
            <a:r>
              <a:rPr lang="en-US" baseline="0" dirty="0" err="1"/>
              <a:t>Việt</a:t>
            </a:r>
            <a:r>
              <a:rPr lang="en-US" baseline="0" dirty="0"/>
              <a:t> Nam </a:t>
            </a:r>
            <a:r>
              <a:rPr lang="en-US" baseline="0" dirty="0" err="1"/>
              <a:t>cũng</a:t>
            </a:r>
            <a:r>
              <a:rPr lang="en-US" baseline="0" dirty="0"/>
              <a:t> </a:t>
            </a:r>
            <a:r>
              <a:rPr lang="en-US" baseline="0" dirty="0" err="1"/>
              <a:t>sẽ</a:t>
            </a:r>
            <a:r>
              <a:rPr lang="en-US" baseline="0" dirty="0"/>
              <a:t> </a:t>
            </a:r>
            <a:r>
              <a:rPr lang="en-US" baseline="0" dirty="0" err="1"/>
              <a:t>không</a:t>
            </a:r>
            <a:r>
              <a:rPr lang="en-US" baseline="0" dirty="0"/>
              <a:t> </a:t>
            </a:r>
            <a:r>
              <a:rPr lang="en-US" baseline="0" dirty="0" err="1"/>
              <a:t>nằm</a:t>
            </a:r>
            <a:r>
              <a:rPr lang="en-US" baseline="0" dirty="0"/>
              <a:t> </a:t>
            </a:r>
            <a:r>
              <a:rPr lang="en-US" baseline="0" dirty="0" err="1"/>
              <a:t>ngoài</a:t>
            </a:r>
            <a:r>
              <a:rPr lang="en-US" baseline="0" dirty="0"/>
              <a:t> </a:t>
            </a:r>
            <a:r>
              <a:rPr lang="en-US" baseline="0" dirty="0" err="1"/>
              <a:t>quy</a:t>
            </a:r>
            <a:r>
              <a:rPr lang="en-US" baseline="0" dirty="0"/>
              <a:t> </a:t>
            </a:r>
            <a:r>
              <a:rPr lang="en-US" baseline="0" dirty="0" err="1"/>
              <a:t>luật</a:t>
            </a:r>
            <a:r>
              <a:rPr lang="en-US" baseline="0" dirty="0"/>
              <a:t> </a:t>
            </a:r>
            <a:r>
              <a:rPr lang="en-US" baseline="0" dirty="0" err="1"/>
              <a:t>đó</a:t>
            </a:r>
            <a:r>
              <a:rPr lang="en-US" baseline="0" dirty="0"/>
              <a:t>.</a:t>
            </a:r>
          </a:p>
          <a:p>
            <a:pPr>
              <a:spcBef>
                <a:spcPts val="0"/>
              </a:spcBef>
              <a:buNone/>
            </a:pPr>
            <a:endParaRPr lang="en-US" baseline="0" dirty="0"/>
          </a:p>
          <a:p>
            <a:pPr>
              <a:spcBef>
                <a:spcPts val="0"/>
              </a:spcBef>
              <a:buNone/>
            </a:pPr>
            <a:r>
              <a:rPr lang="en-US" baseline="0" dirty="0" err="1"/>
              <a:t>Vậy</a:t>
            </a: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doanh</a:t>
            </a:r>
            <a:r>
              <a:rPr lang="en-US" baseline="0" dirty="0"/>
              <a:t> </a:t>
            </a:r>
            <a:r>
              <a:rPr lang="en-US" baseline="0" dirty="0" err="1"/>
              <a:t>nghiệp</a:t>
            </a:r>
            <a:r>
              <a:rPr lang="en-US" baseline="0" dirty="0"/>
              <a:t> </a:t>
            </a:r>
            <a:r>
              <a:rPr lang="en-US" baseline="0" dirty="0" err="1"/>
              <a:t>phát</a:t>
            </a:r>
            <a:r>
              <a:rPr lang="en-US" baseline="0" dirty="0"/>
              <a:t> </a:t>
            </a:r>
            <a:r>
              <a:rPr lang="en-US" baseline="0" dirty="0" err="1"/>
              <a:t>triển</a:t>
            </a:r>
            <a:r>
              <a:rPr lang="en-US" baseline="0" dirty="0"/>
              <a:t> </a:t>
            </a:r>
            <a:r>
              <a:rPr lang="en-US" baseline="0" dirty="0" err="1"/>
              <a:t>và</a:t>
            </a:r>
            <a:r>
              <a:rPr lang="en-US" baseline="0" dirty="0"/>
              <a:t> </a:t>
            </a:r>
            <a:r>
              <a:rPr lang="en-US" baseline="0" dirty="0" err="1"/>
              <a:t>tồn</a:t>
            </a:r>
            <a:r>
              <a:rPr lang="en-US" baseline="0" dirty="0"/>
              <a:t> </a:t>
            </a:r>
            <a:r>
              <a:rPr lang="en-US" baseline="0" dirty="0" err="1"/>
              <a:t>tại</a:t>
            </a:r>
            <a:r>
              <a:rPr lang="en-US" baseline="0" dirty="0"/>
              <a:t> </a:t>
            </a:r>
            <a:r>
              <a:rPr lang="en-US" baseline="0" dirty="0" err="1"/>
              <a:t>được</a:t>
            </a:r>
            <a:r>
              <a:rPr lang="en-US" baseline="0" dirty="0"/>
              <a:t> </a:t>
            </a:r>
            <a:r>
              <a:rPr lang="en-US" baseline="0" dirty="0" err="1"/>
              <a:t>trong</a:t>
            </a:r>
            <a:r>
              <a:rPr lang="en-US" baseline="0" dirty="0"/>
              <a:t> </a:t>
            </a:r>
            <a:r>
              <a:rPr lang="en-US" baseline="0" dirty="0" err="1"/>
              <a:t>thời</a:t>
            </a:r>
            <a:r>
              <a:rPr lang="en-US" baseline="0" dirty="0"/>
              <a:t> </a:t>
            </a:r>
            <a:r>
              <a:rPr lang="en-US" baseline="0" dirty="0" err="1"/>
              <a:t>kỳ</a:t>
            </a:r>
            <a:r>
              <a:rPr lang="en-US" baseline="0" dirty="0"/>
              <a:t> </a:t>
            </a:r>
            <a:r>
              <a:rPr lang="en-US" baseline="0" dirty="0" err="1"/>
              <a:t>hội</a:t>
            </a:r>
            <a:r>
              <a:rPr lang="en-US" baseline="0" dirty="0"/>
              <a:t> </a:t>
            </a:r>
            <a:r>
              <a:rPr lang="en-US" baseline="0" dirty="0" err="1"/>
              <a:t>nhập</a:t>
            </a:r>
            <a:r>
              <a:rPr lang="en-US" baseline="0" dirty="0"/>
              <a:t> </a:t>
            </a:r>
            <a:r>
              <a:rPr lang="en-US" baseline="0" dirty="0" err="1"/>
              <a:t>thì</a:t>
            </a:r>
            <a:r>
              <a:rPr lang="en-US" baseline="0" dirty="0"/>
              <a:t> </a:t>
            </a:r>
            <a:r>
              <a:rPr lang="en-US" baseline="0" dirty="0" err="1"/>
              <a:t>Sideup</a:t>
            </a:r>
            <a:r>
              <a:rPr lang="en-US" baseline="0" dirty="0"/>
              <a:t> </a:t>
            </a:r>
            <a:r>
              <a:rPr lang="en-US" baseline="0" dirty="0" err="1"/>
              <a:t>sẽ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một</a:t>
            </a:r>
            <a:r>
              <a:rPr lang="en-US" baseline="0" dirty="0"/>
              <a:t> </a:t>
            </a:r>
            <a:r>
              <a:rPr lang="en-US" baseline="0" dirty="0" err="1"/>
              <a:t>giải</a:t>
            </a:r>
            <a:r>
              <a:rPr lang="en-US" baseline="0" dirty="0"/>
              <a:t> </a:t>
            </a:r>
            <a:r>
              <a:rPr lang="en-US" baseline="0" dirty="0" err="1"/>
              <a:t>pháp</a:t>
            </a:r>
            <a:r>
              <a:rPr lang="en-US" baseline="0" dirty="0"/>
              <a:t> </a:t>
            </a:r>
            <a:r>
              <a:rPr lang="en-US" baseline="0" dirty="0" err="1"/>
              <a:t>khá</a:t>
            </a:r>
            <a:r>
              <a:rPr lang="en-US" baseline="0" dirty="0"/>
              <a:t> </a:t>
            </a:r>
            <a:r>
              <a:rPr lang="en-US" baseline="0" dirty="0" err="1"/>
              <a:t>tốt</a:t>
            </a:r>
            <a:r>
              <a:rPr lang="en-US" baseline="0" dirty="0"/>
              <a:t> </a:t>
            </a:r>
            <a:r>
              <a:rPr lang="en-US" baseline="0" dirty="0" err="1"/>
              <a:t>cho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bạn</a:t>
            </a:r>
            <a:r>
              <a:rPr lang="en-US" baseline="0" dirty="0"/>
              <a:t> </a:t>
            </a:r>
            <a:r>
              <a:rPr lang="en-US" baseline="0" dirty="0" err="1"/>
              <a:t>tham</a:t>
            </a:r>
            <a:r>
              <a:rPr lang="en-US" baseline="0" dirty="0"/>
              <a:t> </a:t>
            </a:r>
            <a:r>
              <a:rPr lang="en-US" baseline="0" dirty="0" err="1"/>
              <a:t>khảo</a:t>
            </a:r>
            <a:r>
              <a:rPr lang="en-US" baseline="0" dirty="0"/>
              <a:t>.</a:t>
            </a:r>
            <a:endParaRPr dirty="0"/>
          </a:p>
        </p:txBody>
      </p:sp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86488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Note:</a:t>
            </a:r>
          </a:p>
          <a:p>
            <a:pPr>
              <a:spcBef>
                <a:spcPts val="0"/>
              </a:spcBef>
              <a:buNone/>
            </a:pPr>
            <a:endParaRPr lang="en-US"/>
          </a:p>
          <a:p>
            <a:pPr>
              <a:spcBef>
                <a:spcPts val="0"/>
              </a:spcBef>
              <a:buNone/>
            </a:pPr>
            <a:r>
              <a:rPr lang="en-US"/>
              <a:t>- Nếu các doanh nghiệp TMĐT,</a:t>
            </a:r>
            <a:r>
              <a:rPr lang="en-US" baseline="0"/>
              <a:t> </a:t>
            </a:r>
            <a:r>
              <a:rPr lang="en-US"/>
              <a:t>doanh nghiệp chuyển phát xây dựng hệ thống kho bãi chuyên nghiệp như Amazon, Fedex, DHL, .v,v.. sẽ mất rất nhiều chi phí,</a:t>
            </a:r>
            <a:r>
              <a:rPr lang="en-US" baseline="0"/>
              <a:t> </a:t>
            </a:r>
            <a:r>
              <a:rPr lang="en-US"/>
              <a:t>thời gian đầu tư nghiên cứu. Vậy tôi xin chia sẻ với các bạn SIDEUP là một công ty chuyên cung cấp các giải pháp,</a:t>
            </a:r>
            <a:r>
              <a:rPr lang="en-US" baseline="0"/>
              <a:t> hệ thống thông tin về quản lý kho bãi, xuất nhập hàng hoá rất chuyên nghiệp.</a:t>
            </a:r>
            <a:endParaRPr/>
          </a:p>
        </p:txBody>
      </p:sp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86488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8648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8648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Trong tháng 7 vừa qua VECOM đã tiến hành khảo sát thu thập thông tin từ các doanh nghiệp TMĐT.</a:t>
            </a:r>
            <a:r>
              <a:rPr lang="en-US" baseline="0"/>
              <a:t> Để đánh giá thống kê về dịch vụ hoàn tất đơn hàng. Với những thông tin như sau: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41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8648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Khảo sát hệ thống quản lý kho của doanh nghiệp TMĐT và doanh nghiệp chuyển phát cho thấy khá tốt.</a:t>
            </a:r>
          </a:p>
        </p:txBody>
      </p:sp>
    </p:spTree>
    <p:extLst>
      <p:ext uri="{BB962C8B-B14F-4D97-AF65-F5344CB8AC3E}">
        <p14:creationId xmlns:p14="http://schemas.microsoft.com/office/powerpoint/2010/main" val="3960407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Note: Khảo sát chất lượng dịch vụ chuyển phát cho TMĐT.</a:t>
            </a: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86488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Khảo sát doanh nghiệp TMĐT tự cung cấp dịch vụ chuyển phát hay thuê ngoài. Hiện tại có có 55% doang nghiệp tự cung cấp và 64% doanh nghiệp đi thuê ngoài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29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8648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baseline="0" dirty="0"/>
              <a:t> % chi </a:t>
            </a:r>
            <a:r>
              <a:rPr lang="en-US" baseline="0" dirty="0" err="1"/>
              <a:t>phí</a:t>
            </a:r>
            <a:r>
              <a:rPr lang="en-US" baseline="0" dirty="0"/>
              <a:t> </a:t>
            </a:r>
            <a:r>
              <a:rPr lang="en-US" baseline="0" dirty="0" err="1"/>
              <a:t>đóng</a:t>
            </a:r>
            <a:r>
              <a:rPr lang="en-US" baseline="0" dirty="0"/>
              <a:t> </a:t>
            </a:r>
            <a:r>
              <a:rPr lang="en-US" baseline="0" dirty="0" err="1"/>
              <a:t>gói</a:t>
            </a:r>
            <a:r>
              <a:rPr lang="en-US" baseline="0" dirty="0"/>
              <a:t>/</a:t>
            </a:r>
            <a:r>
              <a:rPr lang="en-US" baseline="0" dirty="0" err="1"/>
              <a:t>tổng</a:t>
            </a:r>
            <a:r>
              <a:rPr lang="en-US" baseline="0" dirty="0"/>
              <a:t> </a:t>
            </a:r>
            <a:r>
              <a:rPr lang="en-US" baseline="0" dirty="0" err="1"/>
              <a:t>doanh</a:t>
            </a:r>
            <a:r>
              <a:rPr lang="en-US" baseline="0" dirty="0"/>
              <a:t> thu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hàng</a:t>
            </a:r>
            <a:r>
              <a:rPr lang="en-US" baseline="0" dirty="0"/>
              <a:t> </a:t>
            </a:r>
            <a:r>
              <a:rPr lang="en-US" baseline="0" dirty="0" err="1"/>
              <a:t>vào</a:t>
            </a:r>
            <a:r>
              <a:rPr lang="en-US" baseline="0" dirty="0"/>
              <a:t> </a:t>
            </a:r>
            <a:r>
              <a:rPr lang="en-US" baseline="0" dirty="0" err="1"/>
              <a:t>khoảng</a:t>
            </a:r>
            <a:r>
              <a:rPr lang="en-US" baseline="0" dirty="0"/>
              <a:t> 2,6%. </a:t>
            </a:r>
            <a:r>
              <a:rPr lang="en-US" baseline="0" dirty="0" err="1"/>
              <a:t>Tỉ</a:t>
            </a:r>
            <a:r>
              <a:rPr lang="en-US" baseline="0" dirty="0"/>
              <a:t> </a:t>
            </a:r>
            <a:r>
              <a:rPr lang="en-US" baseline="0" dirty="0" err="1"/>
              <a:t>lệ</a:t>
            </a:r>
            <a:r>
              <a:rPr lang="en-US" baseline="0" dirty="0"/>
              <a:t> chi </a:t>
            </a:r>
            <a:r>
              <a:rPr lang="en-US" baseline="0" dirty="0" err="1"/>
              <a:t>phí</a:t>
            </a:r>
            <a:r>
              <a:rPr lang="en-US" baseline="0" dirty="0"/>
              <a:t> </a:t>
            </a:r>
            <a:r>
              <a:rPr lang="en-US" baseline="0" dirty="0" err="1"/>
              <a:t>hoàn</a:t>
            </a:r>
            <a:r>
              <a:rPr lang="en-US" baseline="0" dirty="0"/>
              <a:t> </a:t>
            </a:r>
            <a:r>
              <a:rPr lang="en-US" baseline="0" dirty="0" err="1"/>
              <a:t>trả</a:t>
            </a:r>
            <a:r>
              <a:rPr lang="en-US" baseline="0" dirty="0"/>
              <a:t> </a:t>
            </a:r>
            <a:r>
              <a:rPr lang="en-US" baseline="0" dirty="0" err="1"/>
              <a:t>hàng</a:t>
            </a:r>
            <a:r>
              <a:rPr lang="en-US" baseline="0" dirty="0"/>
              <a:t> </a:t>
            </a:r>
            <a:r>
              <a:rPr lang="en-US" baseline="0" dirty="0" err="1"/>
              <a:t>vào</a:t>
            </a:r>
            <a:r>
              <a:rPr lang="en-US" baseline="0" dirty="0"/>
              <a:t> </a:t>
            </a:r>
            <a:r>
              <a:rPr lang="en-US" baseline="0" dirty="0" err="1"/>
              <a:t>khoảng</a:t>
            </a:r>
            <a:r>
              <a:rPr lang="en-US" baseline="0" dirty="0"/>
              <a:t> 4%.  </a:t>
            </a:r>
            <a:r>
              <a:rPr lang="en-US" baseline="0" dirty="0" err="1"/>
              <a:t>Tỉ</a:t>
            </a:r>
            <a:r>
              <a:rPr lang="en-US" baseline="0" dirty="0"/>
              <a:t> </a:t>
            </a:r>
            <a:r>
              <a:rPr lang="en-US" baseline="0" dirty="0" err="1"/>
              <a:t>lệ</a:t>
            </a:r>
            <a:r>
              <a:rPr lang="en-US" baseline="0" dirty="0"/>
              <a:t> chi phi </a:t>
            </a:r>
            <a:r>
              <a:rPr lang="en-US" baseline="0" dirty="0" err="1"/>
              <a:t>lưu</a:t>
            </a:r>
            <a:r>
              <a:rPr lang="en-US" baseline="0" dirty="0"/>
              <a:t> </a:t>
            </a:r>
            <a:r>
              <a:rPr lang="en-US" baseline="0" dirty="0" err="1"/>
              <a:t>kho</a:t>
            </a:r>
            <a:r>
              <a:rPr lang="en-US" baseline="0" dirty="0"/>
              <a:t>, </a:t>
            </a:r>
            <a:r>
              <a:rPr lang="en-US" baseline="0" dirty="0" err="1"/>
              <a:t>quản</a:t>
            </a:r>
            <a:r>
              <a:rPr lang="en-US" baseline="0" dirty="0"/>
              <a:t> </a:t>
            </a:r>
            <a:r>
              <a:rPr lang="en-US" baseline="0" dirty="0" err="1"/>
              <a:t>lý</a:t>
            </a:r>
            <a:r>
              <a:rPr lang="en-US" baseline="0" dirty="0"/>
              <a:t> </a:t>
            </a:r>
            <a:r>
              <a:rPr lang="en-US" baseline="0" dirty="0" err="1"/>
              <a:t>kho</a:t>
            </a:r>
            <a:r>
              <a:rPr lang="en-US" baseline="0" dirty="0"/>
              <a:t> </a:t>
            </a:r>
            <a:r>
              <a:rPr lang="en-US" baseline="0" dirty="0" err="1"/>
              <a:t>vào</a:t>
            </a:r>
            <a:r>
              <a:rPr lang="en-US" baseline="0" dirty="0"/>
              <a:t> </a:t>
            </a:r>
            <a:r>
              <a:rPr lang="en-US" baseline="0" dirty="0" err="1"/>
              <a:t>khoảng</a:t>
            </a:r>
            <a:r>
              <a:rPr lang="en-US" baseline="0" dirty="0"/>
              <a:t> 26,5%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3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27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7" y="1524026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4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16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16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419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5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38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67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2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5EB4-BBEA-2440-B68E-0F9145CB0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91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87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77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5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7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86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5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16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2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9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1" y="2470942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54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5EB4-BBEA-2440-B68E-0F9145CB0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35" y="3352809"/>
            <a:ext cx="11222567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35" y="4771056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20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47" y="2618929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3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50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90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1" y="247093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4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5EB4-BBEA-2440-B68E-0F9145CB0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71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32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5EB4-BBEA-2440-B68E-0F9145CB0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1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43" y="261892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3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46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8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1" y="2470932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44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449A-F667-8E41-93CC-F5A057D59577}" type="datetimeFigureOut">
              <a:rPr lang="en-US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5EB4-BBEA-2440-B68E-0F9145CB0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9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10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41" y="2618919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3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43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7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7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9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9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9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95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95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7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4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2" r:id="rId2"/>
    <p:sldLayoutId id="2147484493" r:id="rId3"/>
    <p:sldLayoutId id="2147484494" r:id="rId4"/>
    <p:sldLayoutId id="2147484495" r:id="rId5"/>
    <p:sldLayoutId id="2147484496" r:id="rId6"/>
    <p:sldLayoutId id="2147484497" r:id="rId7"/>
    <p:sldLayoutId id="2147484498" r:id="rId8"/>
    <p:sldLayoutId id="2147484499" r:id="rId9"/>
    <p:sldLayoutId id="2147484500" r:id="rId10"/>
    <p:sldLayoutId id="214748450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4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309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45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16" r:id="rId2"/>
    <p:sldLayoutId id="2147484517" r:id="rId3"/>
    <p:sldLayoutId id="2147484518" r:id="rId4"/>
    <p:sldLayoutId id="2147484519" r:id="rId5"/>
    <p:sldLayoutId id="2147484520" r:id="rId6"/>
    <p:sldLayoutId id="2147484521" r:id="rId7"/>
    <p:sldLayoutId id="2147484522" r:id="rId8"/>
    <p:sldLayoutId id="2147484523" r:id="rId9"/>
    <p:sldLayoutId id="2147484524" r:id="rId10"/>
    <p:sldLayoutId id="214748452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4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30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3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7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4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9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35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9" r:id="rId1"/>
    <p:sldLayoutId id="2147484540" r:id="rId2"/>
    <p:sldLayoutId id="2147484541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ECOM_FullNam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47" y="236408"/>
            <a:ext cx="5866372" cy="9918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24169" y="1980004"/>
            <a:ext cx="97168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mtClean="0">
                <a:solidFill>
                  <a:srgbClr val="0000FF"/>
                </a:solidFill>
                <a:latin typeface="Calibri"/>
                <a:ea typeface="Questrial"/>
                <a:cs typeface="Calibri"/>
              </a:rPr>
              <a:t>DỊCH VỤ HOÀN TẤT ĐƠN HÀNG</a:t>
            </a:r>
            <a:endParaRPr lang="en-US" sz="5400" b="1">
              <a:solidFill>
                <a:srgbClr val="0000FF"/>
              </a:solidFill>
              <a:latin typeface="Calibri"/>
              <a:ea typeface="Questrial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9514" y="3046349"/>
            <a:ext cx="63527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5400" b="1">
                <a:solidFill>
                  <a:srgbClr val="FFAD19"/>
                </a:solidFill>
                <a:latin typeface="Calibri"/>
                <a:ea typeface="Calibri"/>
                <a:cs typeface="Calibri"/>
                <a:sym typeface="Calibri"/>
              </a:rPr>
              <a:t>Fulfillment Services</a:t>
            </a:r>
          </a:p>
        </p:txBody>
      </p:sp>
      <p:sp>
        <p:nvSpPr>
          <p:cNvPr id="5" name="Shape 203"/>
          <p:cNvSpPr txBox="1"/>
          <p:nvPr/>
        </p:nvSpPr>
        <p:spPr>
          <a:xfrm>
            <a:off x="3028568" y="4424159"/>
            <a:ext cx="5749501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sz="2000" smtClean="0">
                <a:solidFill>
                  <a:srgbClr val="327433"/>
                </a:solidFill>
                <a:latin typeface="Questrial"/>
                <a:ea typeface="Questrial"/>
                <a:cs typeface="Questrial"/>
                <a:sym typeface="Questrial"/>
              </a:rPr>
              <a:t>01</a:t>
            </a:r>
            <a:r>
              <a:rPr lang="en-US" sz="2000" b="0" i="0" u="none" strike="noStrike" cap="none" baseline="0" smtClean="0">
                <a:solidFill>
                  <a:srgbClr val="327433"/>
                </a:solidFill>
                <a:latin typeface="Questrial"/>
                <a:ea typeface="Questrial"/>
                <a:cs typeface="Questrial"/>
                <a:sym typeface="Questrial"/>
              </a:rPr>
              <a:t> August </a:t>
            </a:r>
            <a:r>
              <a:rPr lang="en-US" sz="2000" b="0" i="0" u="none" strike="noStrike" cap="none" baseline="0">
                <a:solidFill>
                  <a:srgbClr val="327433"/>
                </a:solidFill>
                <a:latin typeface="Questrial"/>
                <a:ea typeface="Questrial"/>
                <a:cs typeface="Questrial"/>
                <a:sym typeface="Questrial"/>
              </a:rPr>
              <a:t>2015 | </a:t>
            </a:r>
            <a:r>
              <a:rPr lang="en-US" sz="2000">
                <a:solidFill>
                  <a:srgbClr val="327433"/>
                </a:solidFill>
                <a:latin typeface="Questrial"/>
                <a:ea typeface="Questrial"/>
                <a:cs typeface="Questrial"/>
                <a:sym typeface="Questrial"/>
              </a:rPr>
              <a:t>New </a:t>
            </a:r>
            <a:r>
              <a:rPr lang="en-US" sz="2000" smtClean="0">
                <a:solidFill>
                  <a:srgbClr val="327433"/>
                </a:solidFill>
                <a:latin typeface="Questrial"/>
                <a:ea typeface="Questrial"/>
                <a:cs typeface="Questrial"/>
                <a:sym typeface="Questrial"/>
              </a:rPr>
              <a:t>World Hotel | </a:t>
            </a:r>
            <a:r>
              <a:rPr lang="en-US" sz="2000" b="0" i="0" u="none" strike="noStrike" cap="none" baseline="0" smtClean="0">
                <a:solidFill>
                  <a:srgbClr val="327433"/>
                </a:solidFill>
                <a:latin typeface="Questrial"/>
                <a:ea typeface="Questrial"/>
                <a:cs typeface="Questrial"/>
                <a:sym typeface="Questrial"/>
              </a:rPr>
              <a:t>Ho Chi Minh</a:t>
            </a:r>
            <a:endParaRPr lang="en-US" sz="2000" b="0" i="0" u="none" strike="noStrike" cap="none" baseline="0">
              <a:solidFill>
                <a:srgbClr val="327433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" name="Shape 207"/>
          <p:cNvSpPr/>
          <p:nvPr/>
        </p:nvSpPr>
        <p:spPr>
          <a:xfrm flipV="1">
            <a:off x="3111258" y="4329866"/>
            <a:ext cx="5667993" cy="45719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0000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270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19294" y="0"/>
            <a:ext cx="6902824" cy="864096"/>
          </a:xfrm>
          <a:prstGeom prst="roundRect">
            <a:avLst/>
          </a:prstGeom>
          <a:solidFill>
            <a:srgbClr val="5CB2C9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Arial"/>
                <a:cs typeface="Arial"/>
              </a:rPr>
              <a:t>3.4</a:t>
            </a:r>
            <a:r>
              <a:rPr lang="en-US" sz="2400" b="1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US"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Kết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quả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khảo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sát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  <a:cs typeface="Arial"/>
              </a:rPr>
              <a:t>: Dịch vụ chuyển phát</a:t>
            </a:r>
            <a:endParaRPr lang="en-US" sz="2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628799056"/>
              </p:ext>
            </p:extLst>
          </p:nvPr>
        </p:nvGraphicFramePr>
        <p:xfrm>
          <a:off x="2106706" y="1058331"/>
          <a:ext cx="8934822" cy="490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0311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9095" y="-30798"/>
            <a:ext cx="8087616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3.5</a:t>
            </a:r>
            <a:r>
              <a:rPr lang="en-US" sz="2400" dirty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quả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khảo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sát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ea typeface="Times New Roman"/>
                <a:cs typeface="Arial"/>
              </a:rPr>
              <a:t>chi phí cho đóng gói, hoàn trả hàng</a:t>
            </a: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, chi phí lưu kho</a:t>
            </a:r>
            <a:endParaRPr lang="en-US" sz="2400" dirty="0" err="1" smtClean="0">
              <a:solidFill>
                <a:schemeClr val="bg1"/>
              </a:solidFill>
              <a:latin typeface="Arial"/>
              <a:ea typeface="Times New Roman"/>
              <a:cs typeface="Arial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80279043"/>
              </p:ext>
            </p:extLst>
          </p:nvPr>
        </p:nvGraphicFramePr>
        <p:xfrm>
          <a:off x="1060829" y="962526"/>
          <a:ext cx="9696823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096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0" y="1220240"/>
            <a:ext cx="121920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 Same Side Corner Rectangle 30"/>
          <p:cNvSpPr>
            <a:spLocks/>
          </p:cNvSpPr>
          <p:nvPr/>
        </p:nvSpPr>
        <p:spPr bwMode="auto">
          <a:xfrm rot="5400000">
            <a:off x="5848336" y="-1751611"/>
            <a:ext cx="987425" cy="4713287"/>
          </a:xfrm>
          <a:custGeom>
            <a:avLst/>
            <a:gdLst>
              <a:gd name="T0" fmla="*/ 230277 w 987425"/>
              <a:gd name="T1" fmla="*/ 0 h 4713287"/>
              <a:gd name="T2" fmla="*/ 757148 w 987425"/>
              <a:gd name="T3" fmla="*/ 0 h 4713287"/>
              <a:gd name="T4" fmla="*/ 987425 w 987425"/>
              <a:gd name="T5" fmla="*/ 230277 h 4713287"/>
              <a:gd name="T6" fmla="*/ 987425 w 987425"/>
              <a:gd name="T7" fmla="*/ 4713287 h 4713287"/>
              <a:gd name="T8" fmla="*/ 987425 w 987425"/>
              <a:gd name="T9" fmla="*/ 4713287 h 4713287"/>
              <a:gd name="T10" fmla="*/ 0 w 987425"/>
              <a:gd name="T11" fmla="*/ 4713287 h 4713287"/>
              <a:gd name="T12" fmla="*/ 0 w 987425"/>
              <a:gd name="T13" fmla="*/ 4713287 h 4713287"/>
              <a:gd name="T14" fmla="*/ 0 w 987425"/>
              <a:gd name="T15" fmla="*/ 230277 h 4713287"/>
              <a:gd name="T16" fmla="*/ 230277 w 987425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4713287">
                <a:moveTo>
                  <a:pt x="230277" y="0"/>
                </a:moveTo>
                <a:lnTo>
                  <a:pt x="757148" y="0"/>
                </a:lnTo>
                <a:cubicBezTo>
                  <a:pt x="884326" y="0"/>
                  <a:pt x="987425" y="103099"/>
                  <a:pt x="987425" y="230277"/>
                </a:cubicBezTo>
                <a:lnTo>
                  <a:pt x="987425" y="4713287"/>
                </a:lnTo>
                <a:lnTo>
                  <a:pt x="0" y="4713287"/>
                </a:lnTo>
                <a:lnTo>
                  <a:pt x="0" y="230277"/>
                </a:lnTo>
                <a:cubicBezTo>
                  <a:pt x="0" y="103099"/>
                  <a:pt x="103099" y="0"/>
                  <a:pt x="230277" y="0"/>
                </a:cubicBezTo>
                <a:close/>
              </a:path>
            </a:pathLst>
          </a:custGeom>
          <a:gradFill rotWithShape="1">
            <a:gsLst>
              <a:gs pos="0">
                <a:srgbClr val="F0AD00"/>
              </a:gs>
              <a:gs pos="99001">
                <a:srgbClr val="B48200"/>
              </a:gs>
              <a:gs pos="100000">
                <a:srgbClr val="B48200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Round Same Side Corner Rectangle 31"/>
          <p:cNvSpPr>
            <a:spLocks/>
          </p:cNvSpPr>
          <p:nvPr/>
        </p:nvSpPr>
        <p:spPr bwMode="auto">
          <a:xfrm rot="16200000" flipH="1">
            <a:off x="2963137" y="107434"/>
            <a:ext cx="987425" cy="1004888"/>
          </a:xfrm>
          <a:custGeom>
            <a:avLst/>
            <a:gdLst>
              <a:gd name="T0" fmla="*/ 342429 w 987425"/>
              <a:gd name="T1" fmla="*/ 0 h 1004888"/>
              <a:gd name="T2" fmla="*/ 644996 w 987425"/>
              <a:gd name="T3" fmla="*/ 0 h 1004888"/>
              <a:gd name="T4" fmla="*/ 987425 w 987425"/>
              <a:gd name="T5" fmla="*/ 342429 h 1004888"/>
              <a:gd name="T6" fmla="*/ 987425 w 987425"/>
              <a:gd name="T7" fmla="*/ 1004888 h 1004888"/>
              <a:gd name="T8" fmla="*/ 987425 w 987425"/>
              <a:gd name="T9" fmla="*/ 1004888 h 1004888"/>
              <a:gd name="T10" fmla="*/ 0 w 987425"/>
              <a:gd name="T11" fmla="*/ 1004888 h 1004888"/>
              <a:gd name="T12" fmla="*/ 0 w 987425"/>
              <a:gd name="T13" fmla="*/ 1004888 h 1004888"/>
              <a:gd name="T14" fmla="*/ 0 w 987425"/>
              <a:gd name="T15" fmla="*/ 342429 h 1004888"/>
              <a:gd name="T16" fmla="*/ 342429 w 987425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1004888">
                <a:moveTo>
                  <a:pt x="342429" y="0"/>
                </a:moveTo>
                <a:lnTo>
                  <a:pt x="644996" y="0"/>
                </a:lnTo>
                <a:cubicBezTo>
                  <a:pt x="834114" y="0"/>
                  <a:pt x="987425" y="153311"/>
                  <a:pt x="987425" y="342429"/>
                </a:cubicBezTo>
                <a:lnTo>
                  <a:pt x="987425" y="1004888"/>
                </a:lnTo>
                <a:lnTo>
                  <a:pt x="0" y="1004888"/>
                </a:lnTo>
                <a:lnTo>
                  <a:pt x="0" y="342429"/>
                </a:lnTo>
                <a:cubicBezTo>
                  <a:pt x="0" y="153311"/>
                  <a:pt x="153311" y="0"/>
                  <a:pt x="342429" y="0"/>
                </a:cubicBezTo>
                <a:close/>
              </a:path>
            </a:pathLst>
          </a:custGeom>
          <a:gradFill rotWithShape="1">
            <a:gsLst>
              <a:gs pos="0">
                <a:srgbClr val="B48200"/>
              </a:gs>
              <a:gs pos="100000">
                <a:srgbClr val="F0AD00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35"/>
          <p:cNvSpPr txBox="1">
            <a:spLocks noChangeArrowheads="1"/>
          </p:cNvSpPr>
          <p:nvPr/>
        </p:nvSpPr>
        <p:spPr bwMode="auto">
          <a:xfrm>
            <a:off x="3177038" y="255935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4</a:t>
            </a:r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>
            <a:off x="4183032" y="344973"/>
            <a:ext cx="3779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Cơ hội và thách thức</a:t>
            </a:r>
          </a:p>
        </p:txBody>
      </p:sp>
      <p:grpSp>
        <p:nvGrpSpPr>
          <p:cNvPr id="32" name="Group 12"/>
          <p:cNvGrpSpPr>
            <a:grpSpLocks/>
          </p:cNvGrpSpPr>
          <p:nvPr/>
        </p:nvGrpSpPr>
        <p:grpSpPr bwMode="auto">
          <a:xfrm>
            <a:off x="2602261" y="1545241"/>
            <a:ext cx="7715225" cy="5191876"/>
            <a:chOff x="1452220" y="1364076"/>
            <a:chExt cx="6223228" cy="5192845"/>
          </a:xfrm>
        </p:grpSpPr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1452220" y="1364076"/>
              <a:ext cx="6223228" cy="1574757"/>
              <a:chOff x="1803761" y="1455420"/>
              <a:chExt cx="5402581" cy="1367096"/>
            </a:xfrm>
          </p:grpSpPr>
          <p:pic>
            <p:nvPicPr>
              <p:cNvPr id="42" name="Picture 345" descr="shadow_1_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518" b="2"/>
              <a:stretch>
                <a:fillRect/>
              </a:stretch>
            </p:blipFill>
            <p:spPr bwMode="gray">
              <a:xfrm>
                <a:off x="1803761" y="2510102"/>
                <a:ext cx="5402581" cy="312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2286492" y="1453318"/>
                <a:ext cx="4640094" cy="1251602"/>
              </a:xfrm>
              <a:prstGeom prst="rect">
                <a:avLst/>
              </a:prstGeom>
              <a:solidFill>
                <a:schemeClr val="accent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392606" y="1559456"/>
                <a:ext cx="4443025" cy="103105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23000"/>
                      <a:lumOff val="77000"/>
                    </a:schemeClr>
                  </a:gs>
                  <a:gs pos="50000">
                    <a:schemeClr val="bg1">
                      <a:shade val="67500"/>
                      <a:satMod val="115000"/>
                      <a:lumMod val="33000"/>
                      <a:lumOff val="67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4" name="Group 49"/>
            <p:cNvGrpSpPr>
              <a:grpSpLocks/>
            </p:cNvGrpSpPr>
            <p:nvPr/>
          </p:nvGrpSpPr>
          <p:grpSpPr bwMode="auto">
            <a:xfrm>
              <a:off x="1452220" y="3178227"/>
              <a:ext cx="6223228" cy="1574757"/>
              <a:chOff x="1803761" y="1455420"/>
              <a:chExt cx="5402581" cy="1367096"/>
            </a:xfrm>
          </p:grpSpPr>
          <p:pic>
            <p:nvPicPr>
              <p:cNvPr id="39" name="Picture 345" descr="shadow_1_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518" b="2"/>
              <a:stretch>
                <a:fillRect/>
              </a:stretch>
            </p:blipFill>
            <p:spPr bwMode="gray">
              <a:xfrm>
                <a:off x="1803761" y="2510102"/>
                <a:ext cx="5402581" cy="312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Rectangle 39"/>
              <p:cNvSpPr/>
              <p:nvPr/>
            </p:nvSpPr>
            <p:spPr>
              <a:xfrm>
                <a:off x="2286492" y="1455304"/>
                <a:ext cx="4640094" cy="1250224"/>
              </a:xfrm>
              <a:prstGeom prst="rect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392606" y="1561442"/>
                <a:ext cx="4443025" cy="102967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23000"/>
                      <a:lumOff val="77000"/>
                    </a:schemeClr>
                  </a:gs>
                  <a:gs pos="50000">
                    <a:schemeClr val="bg1">
                      <a:shade val="67500"/>
                      <a:satMod val="115000"/>
                      <a:lumMod val="33000"/>
                      <a:lumOff val="67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5" name="Group 67"/>
            <p:cNvGrpSpPr>
              <a:grpSpLocks/>
            </p:cNvGrpSpPr>
            <p:nvPr/>
          </p:nvGrpSpPr>
          <p:grpSpPr bwMode="auto">
            <a:xfrm>
              <a:off x="1452220" y="4982165"/>
              <a:ext cx="6223228" cy="1574756"/>
              <a:chOff x="1803761" y="1455420"/>
              <a:chExt cx="5402581" cy="1367096"/>
            </a:xfrm>
          </p:grpSpPr>
          <p:pic>
            <p:nvPicPr>
              <p:cNvPr id="36" name="Picture 345" descr="shadow_1_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518" b="2"/>
              <a:stretch>
                <a:fillRect/>
              </a:stretch>
            </p:blipFill>
            <p:spPr bwMode="gray">
              <a:xfrm>
                <a:off x="1803761" y="2510102"/>
                <a:ext cx="5402581" cy="312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ectangle 36"/>
              <p:cNvSpPr/>
              <p:nvPr/>
            </p:nvSpPr>
            <p:spPr>
              <a:xfrm>
                <a:off x="2286492" y="1455127"/>
                <a:ext cx="4640094" cy="1250224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392606" y="1561266"/>
                <a:ext cx="4443025" cy="102967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23000"/>
                      <a:lumOff val="77000"/>
                    </a:schemeClr>
                  </a:gs>
                  <a:gs pos="50000">
                    <a:schemeClr val="bg1">
                      <a:shade val="67500"/>
                      <a:satMod val="115000"/>
                      <a:lumMod val="33000"/>
                      <a:lumOff val="67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45" name="5-Point Star 44"/>
          <p:cNvSpPr/>
          <p:nvPr/>
        </p:nvSpPr>
        <p:spPr bwMode="auto">
          <a:xfrm>
            <a:off x="9122977" y="3758978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9123044" y="5629766"/>
            <a:ext cx="617269" cy="455157"/>
            <a:chOff x="5210175" y="2278856"/>
            <a:chExt cx="235744" cy="173831"/>
          </a:xfrm>
          <a:solidFill>
            <a:schemeClr val="tx2"/>
          </a:solidFill>
        </p:grpSpPr>
        <p:sp>
          <p:nvSpPr>
            <p:cNvPr id="47" name="Frame 46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149305" y="1857857"/>
            <a:ext cx="638779" cy="718295"/>
            <a:chOff x="4290008" y="4767262"/>
            <a:chExt cx="902113" cy="1014412"/>
          </a:xfrm>
          <a:solidFill>
            <a:schemeClr val="accent3"/>
          </a:solidFill>
        </p:grpSpPr>
        <p:sp>
          <p:nvSpPr>
            <p:cNvPr id="50" name="Freeform 49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" fmla="*/ 109538 w 564357"/>
                <a:gd name="connsiteY0" fmla="*/ 590550 h 592931"/>
                <a:gd name="connsiteX1" fmla="*/ 107157 w 564357"/>
                <a:gd name="connsiteY1" fmla="*/ 531019 h 592931"/>
                <a:gd name="connsiteX2" fmla="*/ 0 w 564357"/>
                <a:gd name="connsiteY2" fmla="*/ 173831 h 592931"/>
                <a:gd name="connsiteX3" fmla="*/ 283369 w 564357"/>
                <a:gd name="connsiteY3" fmla="*/ 0 h 592931"/>
                <a:gd name="connsiteX4" fmla="*/ 526257 w 564357"/>
                <a:gd name="connsiteY4" fmla="*/ 138112 h 592931"/>
                <a:gd name="connsiteX5" fmla="*/ 564357 w 564357"/>
                <a:gd name="connsiteY5" fmla="*/ 407194 h 592931"/>
                <a:gd name="connsiteX6" fmla="*/ 445294 w 564357"/>
                <a:gd name="connsiteY6" fmla="*/ 557212 h 592931"/>
                <a:gd name="connsiteX7" fmla="*/ 445294 w 564357"/>
                <a:gd name="connsiteY7" fmla="*/ 588169 h 592931"/>
                <a:gd name="connsiteX8" fmla="*/ 342900 w 564357"/>
                <a:gd name="connsiteY8" fmla="*/ 588169 h 592931"/>
                <a:gd name="connsiteX9" fmla="*/ 342900 w 564357"/>
                <a:gd name="connsiteY9" fmla="*/ 481012 h 592931"/>
                <a:gd name="connsiteX10" fmla="*/ 476250 w 564357"/>
                <a:gd name="connsiteY10" fmla="*/ 307181 h 592931"/>
                <a:gd name="connsiteX11" fmla="*/ 285750 w 564357"/>
                <a:gd name="connsiteY11" fmla="*/ 119062 h 592931"/>
                <a:gd name="connsiteX12" fmla="*/ 92869 w 564357"/>
                <a:gd name="connsiteY12" fmla="*/ 316706 h 592931"/>
                <a:gd name="connsiteX13" fmla="*/ 207169 w 564357"/>
                <a:gd name="connsiteY13" fmla="*/ 485775 h 592931"/>
                <a:gd name="connsiteX14" fmla="*/ 207169 w 564357"/>
                <a:gd name="connsiteY14" fmla="*/ 592931 h 592931"/>
                <a:gd name="connsiteX15" fmla="*/ 109538 w 564357"/>
                <a:gd name="connsiteY15" fmla="*/ 590550 h 592931"/>
                <a:gd name="connsiteX0" fmla="*/ 121444 w 576263"/>
                <a:gd name="connsiteY0" fmla="*/ 590550 h 592931"/>
                <a:gd name="connsiteX1" fmla="*/ 119063 w 576263"/>
                <a:gd name="connsiteY1" fmla="*/ 531019 h 592931"/>
                <a:gd name="connsiteX2" fmla="*/ 11906 w 576263"/>
                <a:gd name="connsiteY2" fmla="*/ 173831 h 592931"/>
                <a:gd name="connsiteX3" fmla="*/ 295275 w 576263"/>
                <a:gd name="connsiteY3" fmla="*/ 0 h 592931"/>
                <a:gd name="connsiteX4" fmla="*/ 538163 w 576263"/>
                <a:gd name="connsiteY4" fmla="*/ 138112 h 592931"/>
                <a:gd name="connsiteX5" fmla="*/ 576263 w 576263"/>
                <a:gd name="connsiteY5" fmla="*/ 407194 h 592931"/>
                <a:gd name="connsiteX6" fmla="*/ 457200 w 576263"/>
                <a:gd name="connsiteY6" fmla="*/ 557212 h 592931"/>
                <a:gd name="connsiteX7" fmla="*/ 457200 w 576263"/>
                <a:gd name="connsiteY7" fmla="*/ 588169 h 592931"/>
                <a:gd name="connsiteX8" fmla="*/ 354806 w 576263"/>
                <a:gd name="connsiteY8" fmla="*/ 588169 h 592931"/>
                <a:gd name="connsiteX9" fmla="*/ 354806 w 576263"/>
                <a:gd name="connsiteY9" fmla="*/ 481012 h 592931"/>
                <a:gd name="connsiteX10" fmla="*/ 488156 w 576263"/>
                <a:gd name="connsiteY10" fmla="*/ 307181 h 592931"/>
                <a:gd name="connsiteX11" fmla="*/ 297656 w 576263"/>
                <a:gd name="connsiteY11" fmla="*/ 119062 h 592931"/>
                <a:gd name="connsiteX12" fmla="*/ 104775 w 576263"/>
                <a:gd name="connsiteY12" fmla="*/ 316706 h 592931"/>
                <a:gd name="connsiteX13" fmla="*/ 219075 w 576263"/>
                <a:gd name="connsiteY13" fmla="*/ 485775 h 592931"/>
                <a:gd name="connsiteX14" fmla="*/ 219075 w 576263"/>
                <a:gd name="connsiteY14" fmla="*/ 592931 h 592931"/>
                <a:gd name="connsiteX15" fmla="*/ 121444 w 576263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97304"/>
                <a:gd name="connsiteY0" fmla="*/ 590550 h 592931"/>
                <a:gd name="connsiteX1" fmla="*/ 123129 w 597304"/>
                <a:gd name="connsiteY1" fmla="*/ 531019 h 592931"/>
                <a:gd name="connsiteX2" fmla="*/ 15972 w 597304"/>
                <a:gd name="connsiteY2" fmla="*/ 173831 h 592931"/>
                <a:gd name="connsiteX3" fmla="*/ 299341 w 597304"/>
                <a:gd name="connsiteY3" fmla="*/ 0 h 592931"/>
                <a:gd name="connsiteX4" fmla="*/ 542229 w 597304"/>
                <a:gd name="connsiteY4" fmla="*/ 138112 h 592931"/>
                <a:gd name="connsiteX5" fmla="*/ 580329 w 597304"/>
                <a:gd name="connsiteY5" fmla="*/ 407194 h 592931"/>
                <a:gd name="connsiteX6" fmla="*/ 461266 w 597304"/>
                <a:gd name="connsiteY6" fmla="*/ 557212 h 592931"/>
                <a:gd name="connsiteX7" fmla="*/ 461266 w 597304"/>
                <a:gd name="connsiteY7" fmla="*/ 588169 h 592931"/>
                <a:gd name="connsiteX8" fmla="*/ 358872 w 597304"/>
                <a:gd name="connsiteY8" fmla="*/ 588169 h 592931"/>
                <a:gd name="connsiteX9" fmla="*/ 358872 w 597304"/>
                <a:gd name="connsiteY9" fmla="*/ 481012 h 592931"/>
                <a:gd name="connsiteX10" fmla="*/ 492222 w 597304"/>
                <a:gd name="connsiteY10" fmla="*/ 307181 h 592931"/>
                <a:gd name="connsiteX11" fmla="*/ 301722 w 597304"/>
                <a:gd name="connsiteY11" fmla="*/ 119062 h 592931"/>
                <a:gd name="connsiteX12" fmla="*/ 108841 w 597304"/>
                <a:gd name="connsiteY12" fmla="*/ 316706 h 592931"/>
                <a:gd name="connsiteX13" fmla="*/ 223141 w 597304"/>
                <a:gd name="connsiteY13" fmla="*/ 485775 h 592931"/>
                <a:gd name="connsiteX14" fmla="*/ 223141 w 597304"/>
                <a:gd name="connsiteY14" fmla="*/ 592931 h 592931"/>
                <a:gd name="connsiteX15" fmla="*/ 125510 w 597304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53955"/>
                <a:gd name="connsiteY0" fmla="*/ 590550 h 592931"/>
                <a:gd name="connsiteX1" fmla="*/ 123129 w 553955"/>
                <a:gd name="connsiteY1" fmla="*/ 531019 h 592931"/>
                <a:gd name="connsiteX2" fmla="*/ 15972 w 553955"/>
                <a:gd name="connsiteY2" fmla="*/ 173831 h 592931"/>
                <a:gd name="connsiteX3" fmla="*/ 299341 w 553955"/>
                <a:gd name="connsiteY3" fmla="*/ 0 h 592931"/>
                <a:gd name="connsiteX4" fmla="*/ 549373 w 553955"/>
                <a:gd name="connsiteY4" fmla="*/ 133349 h 592931"/>
                <a:gd name="connsiteX5" fmla="*/ 461266 w 553955"/>
                <a:gd name="connsiteY5" fmla="*/ 557212 h 592931"/>
                <a:gd name="connsiteX6" fmla="*/ 461266 w 553955"/>
                <a:gd name="connsiteY6" fmla="*/ 588169 h 592931"/>
                <a:gd name="connsiteX7" fmla="*/ 358872 w 553955"/>
                <a:gd name="connsiteY7" fmla="*/ 588169 h 592931"/>
                <a:gd name="connsiteX8" fmla="*/ 358872 w 553955"/>
                <a:gd name="connsiteY8" fmla="*/ 481012 h 592931"/>
                <a:gd name="connsiteX9" fmla="*/ 492222 w 553955"/>
                <a:gd name="connsiteY9" fmla="*/ 307181 h 592931"/>
                <a:gd name="connsiteX10" fmla="*/ 301722 w 553955"/>
                <a:gd name="connsiteY10" fmla="*/ 119062 h 592931"/>
                <a:gd name="connsiteX11" fmla="*/ 108841 w 553955"/>
                <a:gd name="connsiteY11" fmla="*/ 316706 h 592931"/>
                <a:gd name="connsiteX12" fmla="*/ 223141 w 553955"/>
                <a:gd name="connsiteY12" fmla="*/ 485775 h 592931"/>
                <a:gd name="connsiteX13" fmla="*/ 223141 w 553955"/>
                <a:gd name="connsiteY13" fmla="*/ 592931 h 592931"/>
                <a:gd name="connsiteX14" fmla="*/ 125510 w 553955"/>
                <a:gd name="connsiteY14" fmla="*/ 590550 h 592931"/>
                <a:gd name="connsiteX0" fmla="*/ 125510 w 596292"/>
                <a:gd name="connsiteY0" fmla="*/ 590550 h 592931"/>
                <a:gd name="connsiteX1" fmla="*/ 123129 w 596292"/>
                <a:gd name="connsiteY1" fmla="*/ 531019 h 592931"/>
                <a:gd name="connsiteX2" fmla="*/ 15972 w 596292"/>
                <a:gd name="connsiteY2" fmla="*/ 173831 h 592931"/>
                <a:gd name="connsiteX3" fmla="*/ 299341 w 596292"/>
                <a:gd name="connsiteY3" fmla="*/ 0 h 592931"/>
                <a:gd name="connsiteX4" fmla="*/ 549373 w 596292"/>
                <a:gd name="connsiteY4" fmla="*/ 133349 h 592931"/>
                <a:gd name="connsiteX5" fmla="*/ 461266 w 596292"/>
                <a:gd name="connsiteY5" fmla="*/ 557212 h 592931"/>
                <a:gd name="connsiteX6" fmla="*/ 461266 w 596292"/>
                <a:gd name="connsiteY6" fmla="*/ 588169 h 592931"/>
                <a:gd name="connsiteX7" fmla="*/ 358872 w 596292"/>
                <a:gd name="connsiteY7" fmla="*/ 588169 h 592931"/>
                <a:gd name="connsiteX8" fmla="*/ 358872 w 596292"/>
                <a:gd name="connsiteY8" fmla="*/ 481012 h 592931"/>
                <a:gd name="connsiteX9" fmla="*/ 492222 w 596292"/>
                <a:gd name="connsiteY9" fmla="*/ 307181 h 592931"/>
                <a:gd name="connsiteX10" fmla="*/ 301722 w 596292"/>
                <a:gd name="connsiteY10" fmla="*/ 119062 h 592931"/>
                <a:gd name="connsiteX11" fmla="*/ 108841 w 596292"/>
                <a:gd name="connsiteY11" fmla="*/ 316706 h 592931"/>
                <a:gd name="connsiteX12" fmla="*/ 223141 w 596292"/>
                <a:gd name="connsiteY12" fmla="*/ 485775 h 592931"/>
                <a:gd name="connsiteX13" fmla="*/ 223141 w 596292"/>
                <a:gd name="connsiteY13" fmla="*/ 592931 h 592931"/>
                <a:gd name="connsiteX14" fmla="*/ 125510 w 596292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58872 w 602358"/>
                <a:gd name="connsiteY8" fmla="*/ 48101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11957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3406 h 590550"/>
                <a:gd name="connsiteX14" fmla="*/ 125510 w 602358"/>
                <a:gd name="connsiteY14" fmla="*/ 590550 h 59055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0760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5787 h 590550"/>
                <a:gd name="connsiteX14" fmla="*/ 125510 w 602358"/>
                <a:gd name="connsiteY14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52411"/>
                <a:gd name="connsiteX1" fmla="*/ 345281 w 345281"/>
                <a:gd name="connsiteY1" fmla="*/ 0 h 252411"/>
                <a:gd name="connsiteX2" fmla="*/ 321468 w 345281"/>
                <a:gd name="connsiteY2" fmla="*/ 107156 h 252411"/>
                <a:gd name="connsiteX3" fmla="*/ 335756 w 345281"/>
                <a:gd name="connsiteY3" fmla="*/ 204787 h 252411"/>
                <a:gd name="connsiteX4" fmla="*/ 164306 w 345281"/>
                <a:gd name="connsiteY4" fmla="*/ 252411 h 252411"/>
                <a:gd name="connsiteX5" fmla="*/ 11906 w 345281"/>
                <a:gd name="connsiteY5" fmla="*/ 200025 h 252411"/>
                <a:gd name="connsiteX6" fmla="*/ 38100 w 345281"/>
                <a:gd name="connsiteY6" fmla="*/ 95250 h 252411"/>
                <a:gd name="connsiteX7" fmla="*/ 0 w 345281"/>
                <a:gd name="connsiteY7" fmla="*/ 0 h 252411"/>
                <a:gd name="connsiteX0" fmla="*/ 0 w 345281"/>
                <a:gd name="connsiteY0" fmla="*/ 0 h 252595"/>
                <a:gd name="connsiteX1" fmla="*/ 345281 w 345281"/>
                <a:gd name="connsiteY1" fmla="*/ 0 h 252595"/>
                <a:gd name="connsiteX2" fmla="*/ 321468 w 345281"/>
                <a:gd name="connsiteY2" fmla="*/ 107156 h 252595"/>
                <a:gd name="connsiteX3" fmla="*/ 335756 w 345281"/>
                <a:gd name="connsiteY3" fmla="*/ 204787 h 252595"/>
                <a:gd name="connsiteX4" fmla="*/ 164306 w 345281"/>
                <a:gd name="connsiteY4" fmla="*/ 252411 h 252595"/>
                <a:gd name="connsiteX5" fmla="*/ 11906 w 345281"/>
                <a:gd name="connsiteY5" fmla="*/ 200025 h 252595"/>
                <a:gd name="connsiteX6" fmla="*/ 38100 w 345281"/>
                <a:gd name="connsiteY6" fmla="*/ 95250 h 252595"/>
                <a:gd name="connsiteX7" fmla="*/ 0 w 345281"/>
                <a:gd name="connsiteY7" fmla="*/ 0 h 252595"/>
                <a:gd name="connsiteX0" fmla="*/ 0 w 345281"/>
                <a:gd name="connsiteY0" fmla="*/ 0 h 271527"/>
                <a:gd name="connsiteX1" fmla="*/ 345281 w 345281"/>
                <a:gd name="connsiteY1" fmla="*/ 0 h 271527"/>
                <a:gd name="connsiteX2" fmla="*/ 321468 w 345281"/>
                <a:gd name="connsiteY2" fmla="*/ 107156 h 271527"/>
                <a:gd name="connsiteX3" fmla="*/ 335756 w 345281"/>
                <a:gd name="connsiteY3" fmla="*/ 204787 h 271527"/>
                <a:gd name="connsiteX4" fmla="*/ 171449 w 345281"/>
                <a:gd name="connsiteY4" fmla="*/ 271461 h 271527"/>
                <a:gd name="connsiteX5" fmla="*/ 11906 w 345281"/>
                <a:gd name="connsiteY5" fmla="*/ 200025 h 271527"/>
                <a:gd name="connsiteX6" fmla="*/ 38100 w 345281"/>
                <a:gd name="connsiteY6" fmla="*/ 95250 h 271527"/>
                <a:gd name="connsiteX7" fmla="*/ 0 w 345281"/>
                <a:gd name="connsiteY7" fmla="*/ 0 h 271527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6941"/>
                <a:gd name="connsiteY0" fmla="*/ 0 h 271461"/>
                <a:gd name="connsiteX1" fmla="*/ 345281 w 346941"/>
                <a:gd name="connsiteY1" fmla="*/ 0 h 271461"/>
                <a:gd name="connsiteX2" fmla="*/ 321468 w 346941"/>
                <a:gd name="connsiteY2" fmla="*/ 107156 h 271461"/>
                <a:gd name="connsiteX3" fmla="*/ 335756 w 346941"/>
                <a:gd name="connsiteY3" fmla="*/ 204787 h 271461"/>
                <a:gd name="connsiteX4" fmla="*/ 171449 w 346941"/>
                <a:gd name="connsiteY4" fmla="*/ 271461 h 271461"/>
                <a:gd name="connsiteX5" fmla="*/ 11906 w 346941"/>
                <a:gd name="connsiteY5" fmla="*/ 200025 h 271461"/>
                <a:gd name="connsiteX6" fmla="*/ 38100 w 346941"/>
                <a:gd name="connsiteY6" fmla="*/ 95250 h 271461"/>
                <a:gd name="connsiteX7" fmla="*/ 0 w 346941"/>
                <a:gd name="connsiteY7" fmla="*/ 0 h 271461"/>
                <a:gd name="connsiteX0" fmla="*/ 0 w 346491"/>
                <a:gd name="connsiteY0" fmla="*/ 0 h 271461"/>
                <a:gd name="connsiteX1" fmla="*/ 345281 w 346491"/>
                <a:gd name="connsiteY1" fmla="*/ 0 h 271461"/>
                <a:gd name="connsiteX2" fmla="*/ 314324 w 346491"/>
                <a:gd name="connsiteY2" fmla="*/ 100012 h 271461"/>
                <a:gd name="connsiteX3" fmla="*/ 335756 w 346491"/>
                <a:gd name="connsiteY3" fmla="*/ 204787 h 271461"/>
                <a:gd name="connsiteX4" fmla="*/ 171449 w 346491"/>
                <a:gd name="connsiteY4" fmla="*/ 271461 h 271461"/>
                <a:gd name="connsiteX5" fmla="*/ 11906 w 346491"/>
                <a:gd name="connsiteY5" fmla="*/ 200025 h 271461"/>
                <a:gd name="connsiteX6" fmla="*/ 38100 w 346491"/>
                <a:gd name="connsiteY6" fmla="*/ 95250 h 271461"/>
                <a:gd name="connsiteX7" fmla="*/ 0 w 346491"/>
                <a:gd name="connsiteY7" fmla="*/ 0 h 27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3330709" y="1857851"/>
            <a:ext cx="5569451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Thương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mại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điện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tử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phát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triển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nhanh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,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nhu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cầu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dịch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vụ</a:t>
            </a:r>
            <a:r>
              <a:rPr lang="en-US" sz="2000" b="1" dirty="0" smtClean="0">
                <a:solidFill>
                  <a:srgbClr val="327433"/>
                </a:solidFill>
                <a:latin typeface="Arial" charset="0"/>
              </a:rPr>
              <a:t> HTĐH </a:t>
            </a:r>
            <a:r>
              <a:rPr lang="en-US" sz="2000" b="1" dirty="0" err="1" smtClean="0">
                <a:solidFill>
                  <a:srgbClr val="327433"/>
                </a:solidFill>
                <a:latin typeface="Arial" charset="0"/>
              </a:rPr>
              <a:t>lớn</a:t>
            </a:r>
            <a:endParaRPr lang="en-US" sz="2000" b="1" dirty="0">
              <a:solidFill>
                <a:srgbClr val="327433"/>
              </a:solidFill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25544" y="3481163"/>
            <a:ext cx="5697429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Dịch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vụ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chuyển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phát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,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kho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,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đóng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gói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,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thanh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toán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,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đổi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trả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hàng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…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chất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lượng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thấp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,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công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nghệ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lạc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hậu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,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manh</a:t>
            </a:r>
            <a:r>
              <a:rPr lang="en-US" sz="2000" b="1" dirty="0" smtClean="0">
                <a:solidFill>
                  <a:srgbClr val="2270C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270C0"/>
                </a:solidFill>
                <a:latin typeface="Arial" charset="0"/>
              </a:rPr>
              <a:t>mún</a:t>
            </a:r>
            <a:endParaRPr lang="en-US" sz="2000" b="1" dirty="0">
              <a:solidFill>
                <a:srgbClr val="2270C0"/>
              </a:solidFill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43163" y="5284567"/>
            <a:ext cx="5679808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Mối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quan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hệ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giữa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doanh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nghiệp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kinh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doanh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trực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tuyến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với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các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nhà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cung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cấp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dịch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vụ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HTĐH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chưa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chặt</a:t>
            </a:r>
            <a:r>
              <a:rPr lang="en-US" sz="2000" b="1" dirty="0" smtClean="0">
                <a:solidFill>
                  <a:srgbClr val="E27524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E27524"/>
                </a:solidFill>
                <a:latin typeface="Arial" charset="0"/>
              </a:rPr>
              <a:t>chẽ</a:t>
            </a:r>
            <a:endParaRPr lang="en-US" sz="2000" b="1" dirty="0">
              <a:solidFill>
                <a:srgbClr val="E27524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7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/>
        </p:nvSpPr>
        <p:spPr>
          <a:xfrm>
            <a:off x="2666015" y="1663575"/>
            <a:ext cx="5420127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 b="0" i="0" u="none" strike="noStrike" cap="none" baseline="0">
              <a:solidFill>
                <a:srgbClr val="54813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" name="Picture 1" descr="Logo-vecom-van-B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875" y="645027"/>
            <a:ext cx="6506732" cy="117649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01049" y="3222105"/>
            <a:ext cx="11579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68867" y="2273231"/>
            <a:ext cx="5221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E66625"/>
                </a:solidFill>
                <a:latin typeface="Calibri"/>
                <a:cs typeface="Calibri"/>
              </a:rPr>
              <a:t>Xin trân trọng cám ơn!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3449" y="3215842"/>
            <a:ext cx="239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www.vecom.vn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ame Side Corner Rectangle 3"/>
          <p:cNvSpPr>
            <a:spLocks/>
          </p:cNvSpPr>
          <p:nvPr/>
        </p:nvSpPr>
        <p:spPr bwMode="auto">
          <a:xfrm rot="16200000">
            <a:off x="4897954" y="-314745"/>
            <a:ext cx="989013" cy="4713287"/>
          </a:xfrm>
          <a:custGeom>
            <a:avLst/>
            <a:gdLst>
              <a:gd name="T0" fmla="*/ 230648 w 989013"/>
              <a:gd name="T1" fmla="*/ 0 h 4713287"/>
              <a:gd name="T2" fmla="*/ 758365 w 989013"/>
              <a:gd name="T3" fmla="*/ 0 h 4713287"/>
              <a:gd name="T4" fmla="*/ 989013 w 989013"/>
              <a:gd name="T5" fmla="*/ 230648 h 4713287"/>
              <a:gd name="T6" fmla="*/ 989013 w 989013"/>
              <a:gd name="T7" fmla="*/ 4713287 h 4713287"/>
              <a:gd name="T8" fmla="*/ 989013 w 989013"/>
              <a:gd name="T9" fmla="*/ 4713287 h 4713287"/>
              <a:gd name="T10" fmla="*/ 0 w 989013"/>
              <a:gd name="T11" fmla="*/ 4713287 h 4713287"/>
              <a:gd name="T12" fmla="*/ 0 w 989013"/>
              <a:gd name="T13" fmla="*/ 4713287 h 4713287"/>
              <a:gd name="T14" fmla="*/ 0 w 989013"/>
              <a:gd name="T15" fmla="*/ 230648 h 4713287"/>
              <a:gd name="T16" fmla="*/ 230648 w 989013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3" h="4713287">
                <a:moveTo>
                  <a:pt x="230648" y="0"/>
                </a:moveTo>
                <a:lnTo>
                  <a:pt x="758365" y="0"/>
                </a:lnTo>
                <a:cubicBezTo>
                  <a:pt x="885748" y="0"/>
                  <a:pt x="989013" y="103265"/>
                  <a:pt x="989013" y="230648"/>
                </a:cubicBezTo>
                <a:lnTo>
                  <a:pt x="989013" y="4713287"/>
                </a:lnTo>
                <a:lnTo>
                  <a:pt x="0" y="4713287"/>
                </a:lnTo>
                <a:lnTo>
                  <a:pt x="0" y="230648"/>
                </a:lnTo>
                <a:cubicBezTo>
                  <a:pt x="0" y="103265"/>
                  <a:pt x="103265" y="0"/>
                  <a:pt x="230648" y="0"/>
                </a:cubicBezTo>
                <a:close/>
              </a:path>
            </a:pathLst>
          </a:custGeom>
          <a:gradFill rotWithShape="1">
            <a:gsLst>
              <a:gs pos="0">
                <a:srgbClr val="E66C7D"/>
              </a:gs>
              <a:gs pos="99001">
                <a:srgbClr val="D9253E"/>
              </a:gs>
              <a:gs pos="100000">
                <a:srgbClr val="D9253E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Round Same Side Corner Rectangle 6"/>
          <p:cNvSpPr>
            <a:spLocks/>
          </p:cNvSpPr>
          <p:nvPr/>
        </p:nvSpPr>
        <p:spPr bwMode="auto">
          <a:xfrm rot="5400000" flipH="1">
            <a:off x="7757040" y="1539454"/>
            <a:ext cx="989013" cy="1004888"/>
          </a:xfrm>
          <a:custGeom>
            <a:avLst/>
            <a:gdLst>
              <a:gd name="T0" fmla="*/ 342980 w 989013"/>
              <a:gd name="T1" fmla="*/ 0 h 1004888"/>
              <a:gd name="T2" fmla="*/ 646033 w 989013"/>
              <a:gd name="T3" fmla="*/ 0 h 1004888"/>
              <a:gd name="T4" fmla="*/ 989013 w 989013"/>
              <a:gd name="T5" fmla="*/ 342980 h 1004888"/>
              <a:gd name="T6" fmla="*/ 989013 w 989013"/>
              <a:gd name="T7" fmla="*/ 1004888 h 1004888"/>
              <a:gd name="T8" fmla="*/ 989013 w 989013"/>
              <a:gd name="T9" fmla="*/ 1004888 h 1004888"/>
              <a:gd name="T10" fmla="*/ 0 w 989013"/>
              <a:gd name="T11" fmla="*/ 1004888 h 1004888"/>
              <a:gd name="T12" fmla="*/ 0 w 989013"/>
              <a:gd name="T13" fmla="*/ 1004888 h 1004888"/>
              <a:gd name="T14" fmla="*/ 0 w 989013"/>
              <a:gd name="T15" fmla="*/ 342980 h 1004888"/>
              <a:gd name="T16" fmla="*/ 342980 w 989013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3" h="1004888">
                <a:moveTo>
                  <a:pt x="342980" y="0"/>
                </a:moveTo>
                <a:lnTo>
                  <a:pt x="646033" y="0"/>
                </a:lnTo>
                <a:cubicBezTo>
                  <a:pt x="835456" y="0"/>
                  <a:pt x="989013" y="153557"/>
                  <a:pt x="989013" y="342980"/>
                </a:cubicBezTo>
                <a:lnTo>
                  <a:pt x="989013" y="1004888"/>
                </a:lnTo>
                <a:lnTo>
                  <a:pt x="0" y="1004888"/>
                </a:lnTo>
                <a:lnTo>
                  <a:pt x="0" y="342980"/>
                </a:lnTo>
                <a:cubicBezTo>
                  <a:pt x="0" y="153557"/>
                  <a:pt x="153557" y="0"/>
                  <a:pt x="342980" y="0"/>
                </a:cubicBezTo>
                <a:close/>
              </a:path>
            </a:pathLst>
          </a:custGeom>
          <a:gradFill rotWithShape="1">
            <a:gsLst>
              <a:gs pos="0">
                <a:srgbClr val="D9253E"/>
              </a:gs>
              <a:gs pos="100000">
                <a:srgbClr val="E66C7D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Round Same Side Corner Rectangle 26"/>
          <p:cNvSpPr>
            <a:spLocks/>
          </p:cNvSpPr>
          <p:nvPr/>
        </p:nvSpPr>
        <p:spPr bwMode="auto">
          <a:xfrm rot="16200000">
            <a:off x="4897937" y="871142"/>
            <a:ext cx="989012" cy="4713287"/>
          </a:xfrm>
          <a:custGeom>
            <a:avLst/>
            <a:gdLst>
              <a:gd name="T0" fmla="*/ 230647 w 989012"/>
              <a:gd name="T1" fmla="*/ 0 h 4713287"/>
              <a:gd name="T2" fmla="*/ 758365 w 989012"/>
              <a:gd name="T3" fmla="*/ 0 h 4713287"/>
              <a:gd name="T4" fmla="*/ 989012 w 989012"/>
              <a:gd name="T5" fmla="*/ 230647 h 4713287"/>
              <a:gd name="T6" fmla="*/ 989012 w 989012"/>
              <a:gd name="T7" fmla="*/ 4713287 h 4713287"/>
              <a:gd name="T8" fmla="*/ 989012 w 989012"/>
              <a:gd name="T9" fmla="*/ 4713287 h 4713287"/>
              <a:gd name="T10" fmla="*/ 0 w 989012"/>
              <a:gd name="T11" fmla="*/ 4713287 h 4713287"/>
              <a:gd name="T12" fmla="*/ 0 w 989012"/>
              <a:gd name="T13" fmla="*/ 4713287 h 4713287"/>
              <a:gd name="T14" fmla="*/ 0 w 989012"/>
              <a:gd name="T15" fmla="*/ 230647 h 4713287"/>
              <a:gd name="T16" fmla="*/ 230647 w 989012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2" h="4713287">
                <a:moveTo>
                  <a:pt x="230647" y="0"/>
                </a:moveTo>
                <a:lnTo>
                  <a:pt x="758365" y="0"/>
                </a:lnTo>
                <a:cubicBezTo>
                  <a:pt x="885748" y="0"/>
                  <a:pt x="989012" y="103264"/>
                  <a:pt x="989012" y="230647"/>
                </a:cubicBezTo>
                <a:lnTo>
                  <a:pt x="989012" y="4713287"/>
                </a:lnTo>
                <a:lnTo>
                  <a:pt x="0" y="4713287"/>
                </a:lnTo>
                <a:lnTo>
                  <a:pt x="0" y="230647"/>
                </a:lnTo>
                <a:cubicBezTo>
                  <a:pt x="0" y="103264"/>
                  <a:pt x="103264" y="0"/>
                  <a:pt x="230647" y="0"/>
                </a:cubicBezTo>
                <a:close/>
              </a:path>
            </a:pathLst>
          </a:custGeom>
          <a:gradFill rotWithShape="1">
            <a:gsLst>
              <a:gs pos="0">
                <a:srgbClr val="60B5CC"/>
              </a:gs>
              <a:gs pos="99001">
                <a:srgbClr val="3792AA"/>
              </a:gs>
              <a:gs pos="100000">
                <a:srgbClr val="3792AA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ound Same Side Corner Rectangle 27"/>
          <p:cNvSpPr>
            <a:spLocks/>
          </p:cNvSpPr>
          <p:nvPr/>
        </p:nvSpPr>
        <p:spPr bwMode="auto">
          <a:xfrm rot="5400000" flipH="1">
            <a:off x="7757025" y="2725316"/>
            <a:ext cx="989012" cy="1004888"/>
          </a:xfrm>
          <a:custGeom>
            <a:avLst/>
            <a:gdLst>
              <a:gd name="T0" fmla="*/ 342979 w 989012"/>
              <a:gd name="T1" fmla="*/ 0 h 1004888"/>
              <a:gd name="T2" fmla="*/ 646033 w 989012"/>
              <a:gd name="T3" fmla="*/ 0 h 1004888"/>
              <a:gd name="T4" fmla="*/ 989012 w 989012"/>
              <a:gd name="T5" fmla="*/ 342979 h 1004888"/>
              <a:gd name="T6" fmla="*/ 989012 w 989012"/>
              <a:gd name="T7" fmla="*/ 1004888 h 1004888"/>
              <a:gd name="T8" fmla="*/ 989012 w 989012"/>
              <a:gd name="T9" fmla="*/ 1004888 h 1004888"/>
              <a:gd name="T10" fmla="*/ 0 w 989012"/>
              <a:gd name="T11" fmla="*/ 1004888 h 1004888"/>
              <a:gd name="T12" fmla="*/ 0 w 989012"/>
              <a:gd name="T13" fmla="*/ 1004888 h 1004888"/>
              <a:gd name="T14" fmla="*/ 0 w 989012"/>
              <a:gd name="T15" fmla="*/ 342979 h 1004888"/>
              <a:gd name="T16" fmla="*/ 342979 w 989012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2" h="1004888">
                <a:moveTo>
                  <a:pt x="342979" y="0"/>
                </a:moveTo>
                <a:lnTo>
                  <a:pt x="646033" y="0"/>
                </a:lnTo>
                <a:cubicBezTo>
                  <a:pt x="835455" y="0"/>
                  <a:pt x="989012" y="153557"/>
                  <a:pt x="989012" y="342979"/>
                </a:cubicBezTo>
                <a:lnTo>
                  <a:pt x="989012" y="1004888"/>
                </a:lnTo>
                <a:lnTo>
                  <a:pt x="0" y="1004888"/>
                </a:lnTo>
                <a:lnTo>
                  <a:pt x="0" y="342979"/>
                </a:lnTo>
                <a:cubicBezTo>
                  <a:pt x="0" y="153557"/>
                  <a:pt x="153557" y="0"/>
                  <a:pt x="342979" y="0"/>
                </a:cubicBezTo>
                <a:close/>
              </a:path>
            </a:pathLst>
          </a:custGeom>
          <a:gradFill rotWithShape="1">
            <a:gsLst>
              <a:gs pos="0">
                <a:srgbClr val="3792AA"/>
              </a:gs>
              <a:gs pos="100000">
                <a:srgbClr val="60B5CC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ound Same Side Corner Rectangle 28"/>
          <p:cNvSpPr>
            <a:spLocks/>
          </p:cNvSpPr>
          <p:nvPr/>
        </p:nvSpPr>
        <p:spPr bwMode="auto">
          <a:xfrm rot="16200000">
            <a:off x="4898748" y="2092724"/>
            <a:ext cx="987425" cy="4713287"/>
          </a:xfrm>
          <a:custGeom>
            <a:avLst/>
            <a:gdLst>
              <a:gd name="T0" fmla="*/ 230277 w 987425"/>
              <a:gd name="T1" fmla="*/ 0 h 4713287"/>
              <a:gd name="T2" fmla="*/ 757148 w 987425"/>
              <a:gd name="T3" fmla="*/ 0 h 4713287"/>
              <a:gd name="T4" fmla="*/ 987425 w 987425"/>
              <a:gd name="T5" fmla="*/ 230277 h 4713287"/>
              <a:gd name="T6" fmla="*/ 987425 w 987425"/>
              <a:gd name="T7" fmla="*/ 4713287 h 4713287"/>
              <a:gd name="T8" fmla="*/ 987425 w 987425"/>
              <a:gd name="T9" fmla="*/ 4713287 h 4713287"/>
              <a:gd name="T10" fmla="*/ 0 w 987425"/>
              <a:gd name="T11" fmla="*/ 4713287 h 4713287"/>
              <a:gd name="T12" fmla="*/ 0 w 987425"/>
              <a:gd name="T13" fmla="*/ 4713287 h 4713287"/>
              <a:gd name="T14" fmla="*/ 0 w 987425"/>
              <a:gd name="T15" fmla="*/ 230277 h 4713287"/>
              <a:gd name="T16" fmla="*/ 230277 w 987425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4713287">
                <a:moveTo>
                  <a:pt x="230277" y="0"/>
                </a:moveTo>
                <a:lnTo>
                  <a:pt x="757148" y="0"/>
                </a:lnTo>
                <a:cubicBezTo>
                  <a:pt x="884326" y="0"/>
                  <a:pt x="987425" y="103099"/>
                  <a:pt x="987425" y="230277"/>
                </a:cubicBezTo>
                <a:lnTo>
                  <a:pt x="987425" y="4713287"/>
                </a:lnTo>
                <a:lnTo>
                  <a:pt x="0" y="4713287"/>
                </a:lnTo>
                <a:lnTo>
                  <a:pt x="0" y="230277"/>
                </a:lnTo>
                <a:cubicBezTo>
                  <a:pt x="0" y="103099"/>
                  <a:pt x="103099" y="0"/>
                  <a:pt x="230277" y="0"/>
                </a:cubicBezTo>
                <a:close/>
              </a:path>
            </a:pathLst>
          </a:custGeom>
          <a:gradFill rotWithShape="1">
            <a:gsLst>
              <a:gs pos="0">
                <a:srgbClr val="5A6378"/>
              </a:gs>
              <a:gs pos="99001">
                <a:srgbClr val="434A5A"/>
              </a:gs>
              <a:gs pos="100000">
                <a:srgbClr val="434A5A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Round Same Side Corner Rectangle 29"/>
          <p:cNvSpPr>
            <a:spLocks/>
          </p:cNvSpPr>
          <p:nvPr/>
        </p:nvSpPr>
        <p:spPr bwMode="auto">
          <a:xfrm rot="5400000" flipH="1">
            <a:off x="7757834" y="3946898"/>
            <a:ext cx="987425" cy="1004888"/>
          </a:xfrm>
          <a:custGeom>
            <a:avLst/>
            <a:gdLst>
              <a:gd name="T0" fmla="*/ 342429 w 987425"/>
              <a:gd name="T1" fmla="*/ 0 h 1004888"/>
              <a:gd name="T2" fmla="*/ 644996 w 987425"/>
              <a:gd name="T3" fmla="*/ 0 h 1004888"/>
              <a:gd name="T4" fmla="*/ 987425 w 987425"/>
              <a:gd name="T5" fmla="*/ 342429 h 1004888"/>
              <a:gd name="T6" fmla="*/ 987425 w 987425"/>
              <a:gd name="T7" fmla="*/ 1004888 h 1004888"/>
              <a:gd name="T8" fmla="*/ 987425 w 987425"/>
              <a:gd name="T9" fmla="*/ 1004888 h 1004888"/>
              <a:gd name="T10" fmla="*/ 0 w 987425"/>
              <a:gd name="T11" fmla="*/ 1004888 h 1004888"/>
              <a:gd name="T12" fmla="*/ 0 w 987425"/>
              <a:gd name="T13" fmla="*/ 1004888 h 1004888"/>
              <a:gd name="T14" fmla="*/ 0 w 987425"/>
              <a:gd name="T15" fmla="*/ 342429 h 1004888"/>
              <a:gd name="T16" fmla="*/ 342429 w 987425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1004888">
                <a:moveTo>
                  <a:pt x="342429" y="0"/>
                </a:moveTo>
                <a:lnTo>
                  <a:pt x="644996" y="0"/>
                </a:lnTo>
                <a:cubicBezTo>
                  <a:pt x="834114" y="0"/>
                  <a:pt x="987425" y="153311"/>
                  <a:pt x="987425" y="342429"/>
                </a:cubicBezTo>
                <a:lnTo>
                  <a:pt x="987425" y="1004888"/>
                </a:lnTo>
                <a:lnTo>
                  <a:pt x="0" y="1004888"/>
                </a:lnTo>
                <a:lnTo>
                  <a:pt x="0" y="342429"/>
                </a:lnTo>
                <a:cubicBezTo>
                  <a:pt x="0" y="153311"/>
                  <a:pt x="153311" y="0"/>
                  <a:pt x="342429" y="0"/>
                </a:cubicBezTo>
                <a:close/>
              </a:path>
            </a:pathLst>
          </a:custGeom>
          <a:gradFill rotWithShape="1">
            <a:gsLst>
              <a:gs pos="0">
                <a:srgbClr val="434A5A"/>
              </a:gs>
              <a:gs pos="100000">
                <a:srgbClr val="5A6378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Round Same Side Corner Rectangle 30"/>
          <p:cNvSpPr>
            <a:spLocks/>
          </p:cNvSpPr>
          <p:nvPr/>
        </p:nvSpPr>
        <p:spPr bwMode="auto">
          <a:xfrm rot="16200000">
            <a:off x="4898748" y="3278586"/>
            <a:ext cx="987425" cy="4713287"/>
          </a:xfrm>
          <a:custGeom>
            <a:avLst/>
            <a:gdLst>
              <a:gd name="T0" fmla="*/ 230277 w 987425"/>
              <a:gd name="T1" fmla="*/ 0 h 4713287"/>
              <a:gd name="T2" fmla="*/ 757148 w 987425"/>
              <a:gd name="T3" fmla="*/ 0 h 4713287"/>
              <a:gd name="T4" fmla="*/ 987425 w 987425"/>
              <a:gd name="T5" fmla="*/ 230277 h 4713287"/>
              <a:gd name="T6" fmla="*/ 987425 w 987425"/>
              <a:gd name="T7" fmla="*/ 4713287 h 4713287"/>
              <a:gd name="T8" fmla="*/ 987425 w 987425"/>
              <a:gd name="T9" fmla="*/ 4713287 h 4713287"/>
              <a:gd name="T10" fmla="*/ 0 w 987425"/>
              <a:gd name="T11" fmla="*/ 4713287 h 4713287"/>
              <a:gd name="T12" fmla="*/ 0 w 987425"/>
              <a:gd name="T13" fmla="*/ 4713287 h 4713287"/>
              <a:gd name="T14" fmla="*/ 0 w 987425"/>
              <a:gd name="T15" fmla="*/ 230277 h 4713287"/>
              <a:gd name="T16" fmla="*/ 230277 w 987425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4713287">
                <a:moveTo>
                  <a:pt x="230277" y="0"/>
                </a:moveTo>
                <a:lnTo>
                  <a:pt x="757148" y="0"/>
                </a:lnTo>
                <a:cubicBezTo>
                  <a:pt x="884326" y="0"/>
                  <a:pt x="987425" y="103099"/>
                  <a:pt x="987425" y="230277"/>
                </a:cubicBezTo>
                <a:lnTo>
                  <a:pt x="987425" y="4713287"/>
                </a:lnTo>
                <a:lnTo>
                  <a:pt x="0" y="4713287"/>
                </a:lnTo>
                <a:lnTo>
                  <a:pt x="0" y="230277"/>
                </a:lnTo>
                <a:cubicBezTo>
                  <a:pt x="0" y="103099"/>
                  <a:pt x="103099" y="0"/>
                  <a:pt x="230277" y="0"/>
                </a:cubicBezTo>
                <a:close/>
              </a:path>
            </a:pathLst>
          </a:custGeom>
          <a:gradFill rotWithShape="1">
            <a:gsLst>
              <a:gs pos="0">
                <a:srgbClr val="F0AD00"/>
              </a:gs>
              <a:gs pos="99001">
                <a:srgbClr val="B48200"/>
              </a:gs>
              <a:gs pos="100000">
                <a:srgbClr val="B48200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Round Same Side Corner Rectangle 31"/>
          <p:cNvSpPr>
            <a:spLocks/>
          </p:cNvSpPr>
          <p:nvPr/>
        </p:nvSpPr>
        <p:spPr bwMode="auto">
          <a:xfrm rot="5400000" flipH="1">
            <a:off x="7757834" y="5132760"/>
            <a:ext cx="987425" cy="1004888"/>
          </a:xfrm>
          <a:custGeom>
            <a:avLst/>
            <a:gdLst>
              <a:gd name="T0" fmla="*/ 342429 w 987425"/>
              <a:gd name="T1" fmla="*/ 0 h 1004888"/>
              <a:gd name="T2" fmla="*/ 644996 w 987425"/>
              <a:gd name="T3" fmla="*/ 0 h 1004888"/>
              <a:gd name="T4" fmla="*/ 987425 w 987425"/>
              <a:gd name="T5" fmla="*/ 342429 h 1004888"/>
              <a:gd name="T6" fmla="*/ 987425 w 987425"/>
              <a:gd name="T7" fmla="*/ 1004888 h 1004888"/>
              <a:gd name="T8" fmla="*/ 987425 w 987425"/>
              <a:gd name="T9" fmla="*/ 1004888 h 1004888"/>
              <a:gd name="T10" fmla="*/ 0 w 987425"/>
              <a:gd name="T11" fmla="*/ 1004888 h 1004888"/>
              <a:gd name="T12" fmla="*/ 0 w 987425"/>
              <a:gd name="T13" fmla="*/ 1004888 h 1004888"/>
              <a:gd name="T14" fmla="*/ 0 w 987425"/>
              <a:gd name="T15" fmla="*/ 342429 h 1004888"/>
              <a:gd name="T16" fmla="*/ 342429 w 987425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1004888">
                <a:moveTo>
                  <a:pt x="342429" y="0"/>
                </a:moveTo>
                <a:lnTo>
                  <a:pt x="644996" y="0"/>
                </a:lnTo>
                <a:cubicBezTo>
                  <a:pt x="834114" y="0"/>
                  <a:pt x="987425" y="153311"/>
                  <a:pt x="987425" y="342429"/>
                </a:cubicBezTo>
                <a:lnTo>
                  <a:pt x="987425" y="1004888"/>
                </a:lnTo>
                <a:lnTo>
                  <a:pt x="0" y="1004888"/>
                </a:lnTo>
                <a:lnTo>
                  <a:pt x="0" y="342429"/>
                </a:lnTo>
                <a:cubicBezTo>
                  <a:pt x="0" y="153311"/>
                  <a:pt x="153311" y="0"/>
                  <a:pt x="342429" y="0"/>
                </a:cubicBezTo>
                <a:close/>
              </a:path>
            </a:pathLst>
          </a:custGeom>
          <a:gradFill rotWithShape="1">
            <a:gsLst>
              <a:gs pos="0">
                <a:srgbClr val="B48200"/>
              </a:gs>
              <a:gs pos="100000">
                <a:srgbClr val="F0AD00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7955029" y="1687161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29" name="TextBox 33"/>
          <p:cNvSpPr txBox="1">
            <a:spLocks noChangeArrowheads="1"/>
          </p:cNvSpPr>
          <p:nvPr/>
        </p:nvSpPr>
        <p:spPr bwMode="auto">
          <a:xfrm>
            <a:off x="7955029" y="2873024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2</a:t>
            </a:r>
          </a:p>
        </p:txBody>
      </p:sp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7955029" y="4095399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3</a:t>
            </a:r>
          </a:p>
        </p:txBody>
      </p:sp>
      <p:sp>
        <p:nvSpPr>
          <p:cNvPr id="31" name="TextBox 35"/>
          <p:cNvSpPr txBox="1">
            <a:spLocks noChangeArrowheads="1"/>
          </p:cNvSpPr>
          <p:nvPr/>
        </p:nvSpPr>
        <p:spPr bwMode="auto">
          <a:xfrm>
            <a:off x="7955029" y="5281261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4</a:t>
            </a: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3142915" y="2752734"/>
            <a:ext cx="44616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Các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nhà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cung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cấp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dịch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vụ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điển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hình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3049816" y="4173986"/>
            <a:ext cx="4110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Thực trạng ở Việt Nam</a:t>
            </a:r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>
            <a:off x="3233440" y="5375148"/>
            <a:ext cx="3779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Cơ hội và thách thức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" y="-8901"/>
            <a:ext cx="12192000" cy="769441"/>
          </a:xfrm>
          <a:prstGeom prst="rect">
            <a:avLst/>
          </a:prstGeom>
          <a:solidFill>
            <a:srgbClr val="3F9745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                           </a:t>
            </a:r>
            <a:r>
              <a:rPr lang="en-US" sz="4400" dirty="0" err="1" smtClean="0">
                <a:solidFill>
                  <a:schemeClr val="bg1"/>
                </a:solidFill>
              </a:rPr>
              <a:t>Nội</a:t>
            </a:r>
            <a:r>
              <a:rPr lang="en-US" sz="4400" dirty="0" smtClean="0">
                <a:solidFill>
                  <a:schemeClr val="bg1"/>
                </a:solidFill>
              </a:rPr>
              <a:t> dung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3233439" y="1527991"/>
            <a:ext cx="44616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Khái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niệm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Dịch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vụ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hoàn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tất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đơn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hàng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3" grpId="0"/>
      <p:bldP spid="34" grpId="0"/>
      <p:bldP spid="35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3"/>
          <p:cNvSpPr>
            <a:spLocks/>
          </p:cNvSpPr>
          <p:nvPr/>
        </p:nvSpPr>
        <p:spPr bwMode="auto">
          <a:xfrm rot="5400000">
            <a:off x="2934059" y="-1735228"/>
            <a:ext cx="989013" cy="4713287"/>
          </a:xfrm>
          <a:custGeom>
            <a:avLst/>
            <a:gdLst>
              <a:gd name="T0" fmla="*/ 230648 w 989013"/>
              <a:gd name="T1" fmla="*/ 0 h 4713287"/>
              <a:gd name="T2" fmla="*/ 758365 w 989013"/>
              <a:gd name="T3" fmla="*/ 0 h 4713287"/>
              <a:gd name="T4" fmla="*/ 989013 w 989013"/>
              <a:gd name="T5" fmla="*/ 230648 h 4713287"/>
              <a:gd name="T6" fmla="*/ 989013 w 989013"/>
              <a:gd name="T7" fmla="*/ 4713287 h 4713287"/>
              <a:gd name="T8" fmla="*/ 989013 w 989013"/>
              <a:gd name="T9" fmla="*/ 4713287 h 4713287"/>
              <a:gd name="T10" fmla="*/ 0 w 989013"/>
              <a:gd name="T11" fmla="*/ 4713287 h 4713287"/>
              <a:gd name="T12" fmla="*/ 0 w 989013"/>
              <a:gd name="T13" fmla="*/ 4713287 h 4713287"/>
              <a:gd name="T14" fmla="*/ 0 w 989013"/>
              <a:gd name="T15" fmla="*/ 230648 h 4713287"/>
              <a:gd name="T16" fmla="*/ 230648 w 989013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3" h="4713287">
                <a:moveTo>
                  <a:pt x="230648" y="0"/>
                </a:moveTo>
                <a:lnTo>
                  <a:pt x="758365" y="0"/>
                </a:lnTo>
                <a:cubicBezTo>
                  <a:pt x="885748" y="0"/>
                  <a:pt x="989013" y="103265"/>
                  <a:pt x="989013" y="230648"/>
                </a:cubicBezTo>
                <a:lnTo>
                  <a:pt x="989013" y="4713287"/>
                </a:lnTo>
                <a:lnTo>
                  <a:pt x="0" y="4713287"/>
                </a:lnTo>
                <a:lnTo>
                  <a:pt x="0" y="230648"/>
                </a:lnTo>
                <a:cubicBezTo>
                  <a:pt x="0" y="103265"/>
                  <a:pt x="103265" y="0"/>
                  <a:pt x="230648" y="0"/>
                </a:cubicBezTo>
                <a:close/>
              </a:path>
            </a:pathLst>
          </a:custGeom>
          <a:gradFill rotWithShape="1">
            <a:gsLst>
              <a:gs pos="0">
                <a:srgbClr val="E66C7D"/>
              </a:gs>
              <a:gs pos="99001">
                <a:srgbClr val="D9253E"/>
              </a:gs>
              <a:gs pos="100000">
                <a:srgbClr val="D9253E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ound Same Side Corner Rectangle 6"/>
          <p:cNvSpPr>
            <a:spLocks/>
          </p:cNvSpPr>
          <p:nvPr/>
        </p:nvSpPr>
        <p:spPr bwMode="auto">
          <a:xfrm rot="16200000" flipH="1">
            <a:off x="58262" y="118972"/>
            <a:ext cx="989013" cy="1004888"/>
          </a:xfrm>
          <a:custGeom>
            <a:avLst/>
            <a:gdLst>
              <a:gd name="T0" fmla="*/ 342980 w 989013"/>
              <a:gd name="T1" fmla="*/ 0 h 1004888"/>
              <a:gd name="T2" fmla="*/ 646033 w 989013"/>
              <a:gd name="T3" fmla="*/ 0 h 1004888"/>
              <a:gd name="T4" fmla="*/ 989013 w 989013"/>
              <a:gd name="T5" fmla="*/ 342980 h 1004888"/>
              <a:gd name="T6" fmla="*/ 989013 w 989013"/>
              <a:gd name="T7" fmla="*/ 1004888 h 1004888"/>
              <a:gd name="T8" fmla="*/ 989013 w 989013"/>
              <a:gd name="T9" fmla="*/ 1004888 h 1004888"/>
              <a:gd name="T10" fmla="*/ 0 w 989013"/>
              <a:gd name="T11" fmla="*/ 1004888 h 1004888"/>
              <a:gd name="T12" fmla="*/ 0 w 989013"/>
              <a:gd name="T13" fmla="*/ 1004888 h 1004888"/>
              <a:gd name="T14" fmla="*/ 0 w 989013"/>
              <a:gd name="T15" fmla="*/ 342980 h 1004888"/>
              <a:gd name="T16" fmla="*/ 342980 w 989013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3" h="1004888">
                <a:moveTo>
                  <a:pt x="342980" y="0"/>
                </a:moveTo>
                <a:lnTo>
                  <a:pt x="646033" y="0"/>
                </a:lnTo>
                <a:cubicBezTo>
                  <a:pt x="835456" y="0"/>
                  <a:pt x="989013" y="153557"/>
                  <a:pt x="989013" y="342980"/>
                </a:cubicBezTo>
                <a:lnTo>
                  <a:pt x="989013" y="1004888"/>
                </a:lnTo>
                <a:lnTo>
                  <a:pt x="0" y="1004888"/>
                </a:lnTo>
                <a:lnTo>
                  <a:pt x="0" y="342980"/>
                </a:lnTo>
                <a:cubicBezTo>
                  <a:pt x="0" y="153557"/>
                  <a:pt x="153557" y="0"/>
                  <a:pt x="342980" y="0"/>
                </a:cubicBezTo>
                <a:close/>
              </a:path>
            </a:pathLst>
          </a:custGeom>
          <a:gradFill rotWithShape="1">
            <a:gsLst>
              <a:gs pos="0">
                <a:srgbClr val="D9253E"/>
              </a:gs>
              <a:gs pos="100000">
                <a:srgbClr val="E66C7D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39800" y="266679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1252833" y="107526"/>
            <a:ext cx="44616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Khái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niệm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Dịch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vụ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h</a:t>
            </a:r>
            <a:r>
              <a:rPr lang="en-US" sz="2800" dirty="0" err="1" smtClean="0">
                <a:solidFill>
                  <a:srgbClr val="FFFFFF"/>
                </a:solidFill>
              </a:rPr>
              <a:t>oàn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tất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đơn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hàng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0322" y="1303500"/>
            <a:ext cx="12141695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340232" y="1722750"/>
            <a:ext cx="11289896" cy="4026022"/>
            <a:chOff x="1803761" y="1455925"/>
            <a:chExt cx="5402581" cy="1392198"/>
          </a:xfrm>
        </p:grpSpPr>
        <p:pic>
          <p:nvPicPr>
            <p:cNvPr id="12" name="Picture 345" descr="shadow_1_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8" b="2"/>
            <a:stretch>
              <a:fillRect/>
            </a:stretch>
          </p:blipFill>
          <p:spPr bwMode="gray">
            <a:xfrm>
              <a:off x="1803761" y="2535709"/>
              <a:ext cx="5402581" cy="312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2286492" y="1455925"/>
              <a:ext cx="4640094" cy="1241948"/>
            </a:xfrm>
            <a:prstGeom prst="rect">
              <a:avLst/>
            </a:prstGeom>
            <a:solidFill>
              <a:srgbClr val="5CB2C9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5-Point Star 13"/>
          <p:cNvSpPr/>
          <p:nvPr/>
        </p:nvSpPr>
        <p:spPr bwMode="auto">
          <a:xfrm>
            <a:off x="9856973" y="2506816"/>
            <a:ext cx="1019473" cy="1052769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57"/>
          <p:cNvSpPr>
            <a:spLocks noChangeArrowheads="1"/>
          </p:cNvSpPr>
          <p:nvPr/>
        </p:nvSpPr>
        <p:spPr bwMode="auto">
          <a:xfrm>
            <a:off x="2147475" y="2193005"/>
            <a:ext cx="73297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</a:rPr>
              <a:t>Hoàn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tất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đơn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hàng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là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một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chuỗi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các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dịch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vụ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sau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khi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hợp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đồng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đã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được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giao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kết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trực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tuyến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bao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gồm</a:t>
            </a:r>
            <a:r>
              <a:rPr lang="en-US" sz="3200" dirty="0">
                <a:solidFill>
                  <a:schemeClr val="bg1"/>
                </a:solidFill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</a:rPr>
              <a:t>lưu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kho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đóng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gói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vận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chuyển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thanh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toán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đổi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trả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hàng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chăm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sóc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sau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bán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hàng</a:t>
            </a:r>
            <a:r>
              <a:rPr lang="en-US" sz="3200" dirty="0">
                <a:solidFill>
                  <a:schemeClr val="bg1"/>
                </a:solidFill>
              </a:rPr>
              <a:t>, v.v...</a:t>
            </a:r>
          </a:p>
        </p:txBody>
      </p:sp>
    </p:spTree>
    <p:extLst>
      <p:ext uri="{BB962C8B-B14F-4D97-AF65-F5344CB8AC3E}">
        <p14:creationId xmlns:p14="http://schemas.microsoft.com/office/powerpoint/2010/main" val="77992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ame Side Corner Rectangle 26"/>
          <p:cNvSpPr>
            <a:spLocks/>
          </p:cNvSpPr>
          <p:nvPr/>
        </p:nvSpPr>
        <p:spPr bwMode="auto">
          <a:xfrm rot="5400000">
            <a:off x="3743781" y="-2480257"/>
            <a:ext cx="989012" cy="6184311"/>
          </a:xfrm>
          <a:custGeom>
            <a:avLst/>
            <a:gdLst>
              <a:gd name="T0" fmla="*/ 230647 w 989012"/>
              <a:gd name="T1" fmla="*/ 0 h 4713287"/>
              <a:gd name="T2" fmla="*/ 758365 w 989012"/>
              <a:gd name="T3" fmla="*/ 0 h 4713287"/>
              <a:gd name="T4" fmla="*/ 989012 w 989012"/>
              <a:gd name="T5" fmla="*/ 230647 h 4713287"/>
              <a:gd name="T6" fmla="*/ 989012 w 989012"/>
              <a:gd name="T7" fmla="*/ 4713287 h 4713287"/>
              <a:gd name="T8" fmla="*/ 989012 w 989012"/>
              <a:gd name="T9" fmla="*/ 4713287 h 4713287"/>
              <a:gd name="T10" fmla="*/ 0 w 989012"/>
              <a:gd name="T11" fmla="*/ 4713287 h 4713287"/>
              <a:gd name="T12" fmla="*/ 0 w 989012"/>
              <a:gd name="T13" fmla="*/ 4713287 h 4713287"/>
              <a:gd name="T14" fmla="*/ 0 w 989012"/>
              <a:gd name="T15" fmla="*/ 230647 h 4713287"/>
              <a:gd name="T16" fmla="*/ 230647 w 989012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2" h="4713287">
                <a:moveTo>
                  <a:pt x="230647" y="0"/>
                </a:moveTo>
                <a:lnTo>
                  <a:pt x="758365" y="0"/>
                </a:lnTo>
                <a:cubicBezTo>
                  <a:pt x="885748" y="0"/>
                  <a:pt x="989012" y="103264"/>
                  <a:pt x="989012" y="230647"/>
                </a:cubicBezTo>
                <a:lnTo>
                  <a:pt x="989012" y="4713287"/>
                </a:lnTo>
                <a:lnTo>
                  <a:pt x="0" y="4713287"/>
                </a:lnTo>
                <a:lnTo>
                  <a:pt x="0" y="230647"/>
                </a:lnTo>
                <a:cubicBezTo>
                  <a:pt x="0" y="103264"/>
                  <a:pt x="103264" y="0"/>
                  <a:pt x="230647" y="0"/>
                </a:cubicBezTo>
                <a:close/>
              </a:path>
            </a:pathLst>
          </a:custGeom>
          <a:gradFill rotWithShape="1">
            <a:gsLst>
              <a:gs pos="0">
                <a:srgbClr val="60B5CC"/>
              </a:gs>
              <a:gs pos="99001">
                <a:srgbClr val="3792AA"/>
              </a:gs>
              <a:gs pos="100000">
                <a:srgbClr val="3792AA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Round Same Side Corner Rectangle 27"/>
          <p:cNvSpPr>
            <a:spLocks/>
          </p:cNvSpPr>
          <p:nvPr/>
        </p:nvSpPr>
        <p:spPr bwMode="auto">
          <a:xfrm rot="16200000" flipH="1">
            <a:off x="134762" y="112200"/>
            <a:ext cx="989012" cy="1004888"/>
          </a:xfrm>
          <a:custGeom>
            <a:avLst/>
            <a:gdLst>
              <a:gd name="T0" fmla="*/ 342979 w 989012"/>
              <a:gd name="T1" fmla="*/ 0 h 1004888"/>
              <a:gd name="T2" fmla="*/ 646033 w 989012"/>
              <a:gd name="T3" fmla="*/ 0 h 1004888"/>
              <a:gd name="T4" fmla="*/ 989012 w 989012"/>
              <a:gd name="T5" fmla="*/ 342979 h 1004888"/>
              <a:gd name="T6" fmla="*/ 989012 w 989012"/>
              <a:gd name="T7" fmla="*/ 1004888 h 1004888"/>
              <a:gd name="T8" fmla="*/ 989012 w 989012"/>
              <a:gd name="T9" fmla="*/ 1004888 h 1004888"/>
              <a:gd name="T10" fmla="*/ 0 w 989012"/>
              <a:gd name="T11" fmla="*/ 1004888 h 1004888"/>
              <a:gd name="T12" fmla="*/ 0 w 989012"/>
              <a:gd name="T13" fmla="*/ 1004888 h 1004888"/>
              <a:gd name="T14" fmla="*/ 0 w 989012"/>
              <a:gd name="T15" fmla="*/ 342979 h 1004888"/>
              <a:gd name="T16" fmla="*/ 342979 w 989012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2" h="1004888">
                <a:moveTo>
                  <a:pt x="342979" y="0"/>
                </a:moveTo>
                <a:lnTo>
                  <a:pt x="646033" y="0"/>
                </a:lnTo>
                <a:cubicBezTo>
                  <a:pt x="835455" y="0"/>
                  <a:pt x="989012" y="153557"/>
                  <a:pt x="989012" y="342979"/>
                </a:cubicBezTo>
                <a:lnTo>
                  <a:pt x="989012" y="1004888"/>
                </a:lnTo>
                <a:lnTo>
                  <a:pt x="0" y="1004888"/>
                </a:lnTo>
                <a:lnTo>
                  <a:pt x="0" y="342979"/>
                </a:lnTo>
                <a:cubicBezTo>
                  <a:pt x="0" y="153557"/>
                  <a:pt x="153557" y="0"/>
                  <a:pt x="342979" y="0"/>
                </a:cubicBezTo>
                <a:close/>
              </a:path>
            </a:pathLst>
          </a:custGeom>
          <a:gradFill rotWithShape="1">
            <a:gsLst>
              <a:gs pos="0">
                <a:srgbClr val="3792AA"/>
              </a:gs>
              <a:gs pos="100000">
                <a:srgbClr val="60B5CC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Box 33"/>
          <p:cNvSpPr txBox="1">
            <a:spLocks noChangeArrowheads="1"/>
          </p:cNvSpPr>
          <p:nvPr/>
        </p:nvSpPr>
        <p:spPr bwMode="auto">
          <a:xfrm>
            <a:off x="332766" y="259908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2</a:t>
            </a:r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1253249" y="136871"/>
            <a:ext cx="51170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Các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nhà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cung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cấp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dịch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vụ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hoàn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tất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đơn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hàng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điển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hình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286788"/>
            <a:ext cx="12192000" cy="0"/>
          </a:xfrm>
          <a:prstGeom prst="line">
            <a:avLst/>
          </a:prstGeom>
          <a:ln w="38100" cmpd="sng">
            <a:solidFill>
              <a:srgbClr val="2C7C9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Round Same Side Corner Rectangle 3"/>
          <p:cNvSpPr>
            <a:spLocks/>
          </p:cNvSpPr>
          <p:nvPr/>
        </p:nvSpPr>
        <p:spPr bwMode="auto">
          <a:xfrm rot="5400000">
            <a:off x="6268676" y="438125"/>
            <a:ext cx="989013" cy="4713287"/>
          </a:xfrm>
          <a:custGeom>
            <a:avLst/>
            <a:gdLst>
              <a:gd name="T0" fmla="*/ 230648 w 989013"/>
              <a:gd name="T1" fmla="*/ 0 h 4713287"/>
              <a:gd name="T2" fmla="*/ 758365 w 989013"/>
              <a:gd name="T3" fmla="*/ 0 h 4713287"/>
              <a:gd name="T4" fmla="*/ 989013 w 989013"/>
              <a:gd name="T5" fmla="*/ 230648 h 4713287"/>
              <a:gd name="T6" fmla="*/ 989013 w 989013"/>
              <a:gd name="T7" fmla="*/ 4713287 h 4713287"/>
              <a:gd name="T8" fmla="*/ 989013 w 989013"/>
              <a:gd name="T9" fmla="*/ 4713287 h 4713287"/>
              <a:gd name="T10" fmla="*/ 0 w 989013"/>
              <a:gd name="T11" fmla="*/ 4713287 h 4713287"/>
              <a:gd name="T12" fmla="*/ 0 w 989013"/>
              <a:gd name="T13" fmla="*/ 4713287 h 4713287"/>
              <a:gd name="T14" fmla="*/ 0 w 989013"/>
              <a:gd name="T15" fmla="*/ 230648 h 4713287"/>
              <a:gd name="T16" fmla="*/ 230648 w 989013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3" h="4713287">
                <a:moveTo>
                  <a:pt x="230648" y="0"/>
                </a:moveTo>
                <a:lnTo>
                  <a:pt x="758365" y="0"/>
                </a:lnTo>
                <a:cubicBezTo>
                  <a:pt x="885748" y="0"/>
                  <a:pt x="989013" y="103265"/>
                  <a:pt x="989013" y="230648"/>
                </a:cubicBezTo>
                <a:lnTo>
                  <a:pt x="989013" y="4713287"/>
                </a:lnTo>
                <a:lnTo>
                  <a:pt x="0" y="4713287"/>
                </a:lnTo>
                <a:lnTo>
                  <a:pt x="0" y="230648"/>
                </a:lnTo>
                <a:cubicBezTo>
                  <a:pt x="0" y="103265"/>
                  <a:pt x="103265" y="0"/>
                  <a:pt x="230648" y="0"/>
                </a:cubicBezTo>
                <a:close/>
              </a:path>
            </a:pathLst>
          </a:custGeom>
          <a:gradFill rotWithShape="1">
            <a:gsLst>
              <a:gs pos="0">
                <a:srgbClr val="E66C7D"/>
              </a:gs>
              <a:gs pos="99001">
                <a:srgbClr val="D9253E"/>
              </a:gs>
              <a:gs pos="100000">
                <a:srgbClr val="D9253E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ound Same Side Corner Rectangle 6"/>
          <p:cNvSpPr>
            <a:spLocks/>
          </p:cNvSpPr>
          <p:nvPr/>
        </p:nvSpPr>
        <p:spPr bwMode="auto">
          <a:xfrm rot="16200000" flipH="1">
            <a:off x="3381074" y="2292306"/>
            <a:ext cx="989013" cy="1004888"/>
          </a:xfrm>
          <a:custGeom>
            <a:avLst/>
            <a:gdLst>
              <a:gd name="T0" fmla="*/ 342980 w 989013"/>
              <a:gd name="T1" fmla="*/ 0 h 1004888"/>
              <a:gd name="T2" fmla="*/ 646033 w 989013"/>
              <a:gd name="T3" fmla="*/ 0 h 1004888"/>
              <a:gd name="T4" fmla="*/ 989013 w 989013"/>
              <a:gd name="T5" fmla="*/ 342980 h 1004888"/>
              <a:gd name="T6" fmla="*/ 989013 w 989013"/>
              <a:gd name="T7" fmla="*/ 1004888 h 1004888"/>
              <a:gd name="T8" fmla="*/ 989013 w 989013"/>
              <a:gd name="T9" fmla="*/ 1004888 h 1004888"/>
              <a:gd name="T10" fmla="*/ 0 w 989013"/>
              <a:gd name="T11" fmla="*/ 1004888 h 1004888"/>
              <a:gd name="T12" fmla="*/ 0 w 989013"/>
              <a:gd name="T13" fmla="*/ 1004888 h 1004888"/>
              <a:gd name="T14" fmla="*/ 0 w 989013"/>
              <a:gd name="T15" fmla="*/ 342980 h 1004888"/>
              <a:gd name="T16" fmla="*/ 342980 w 989013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3" h="1004888">
                <a:moveTo>
                  <a:pt x="342980" y="0"/>
                </a:moveTo>
                <a:lnTo>
                  <a:pt x="646033" y="0"/>
                </a:lnTo>
                <a:cubicBezTo>
                  <a:pt x="835456" y="0"/>
                  <a:pt x="989013" y="153557"/>
                  <a:pt x="989013" y="342980"/>
                </a:cubicBezTo>
                <a:lnTo>
                  <a:pt x="989013" y="1004888"/>
                </a:lnTo>
                <a:lnTo>
                  <a:pt x="0" y="1004888"/>
                </a:lnTo>
                <a:lnTo>
                  <a:pt x="0" y="342980"/>
                </a:lnTo>
                <a:cubicBezTo>
                  <a:pt x="0" y="153557"/>
                  <a:pt x="153557" y="0"/>
                  <a:pt x="342980" y="0"/>
                </a:cubicBezTo>
                <a:close/>
              </a:path>
            </a:pathLst>
          </a:custGeom>
          <a:gradFill rotWithShape="1">
            <a:gsLst>
              <a:gs pos="0">
                <a:srgbClr val="D9253E"/>
              </a:gs>
              <a:gs pos="100000">
                <a:srgbClr val="E66C7D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ound Same Side Corner Rectangle 30"/>
          <p:cNvSpPr>
            <a:spLocks/>
          </p:cNvSpPr>
          <p:nvPr/>
        </p:nvSpPr>
        <p:spPr bwMode="auto">
          <a:xfrm rot="5400000">
            <a:off x="6240956" y="2279548"/>
            <a:ext cx="987425" cy="4713287"/>
          </a:xfrm>
          <a:custGeom>
            <a:avLst/>
            <a:gdLst>
              <a:gd name="T0" fmla="*/ 230277 w 987425"/>
              <a:gd name="T1" fmla="*/ 0 h 4713287"/>
              <a:gd name="T2" fmla="*/ 757148 w 987425"/>
              <a:gd name="T3" fmla="*/ 0 h 4713287"/>
              <a:gd name="T4" fmla="*/ 987425 w 987425"/>
              <a:gd name="T5" fmla="*/ 230277 h 4713287"/>
              <a:gd name="T6" fmla="*/ 987425 w 987425"/>
              <a:gd name="T7" fmla="*/ 4713287 h 4713287"/>
              <a:gd name="T8" fmla="*/ 987425 w 987425"/>
              <a:gd name="T9" fmla="*/ 4713287 h 4713287"/>
              <a:gd name="T10" fmla="*/ 0 w 987425"/>
              <a:gd name="T11" fmla="*/ 4713287 h 4713287"/>
              <a:gd name="T12" fmla="*/ 0 w 987425"/>
              <a:gd name="T13" fmla="*/ 4713287 h 4713287"/>
              <a:gd name="T14" fmla="*/ 0 w 987425"/>
              <a:gd name="T15" fmla="*/ 230277 h 4713287"/>
              <a:gd name="T16" fmla="*/ 230277 w 987425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4713287">
                <a:moveTo>
                  <a:pt x="230277" y="0"/>
                </a:moveTo>
                <a:lnTo>
                  <a:pt x="757148" y="0"/>
                </a:lnTo>
                <a:cubicBezTo>
                  <a:pt x="884326" y="0"/>
                  <a:pt x="987425" y="103099"/>
                  <a:pt x="987425" y="230277"/>
                </a:cubicBezTo>
                <a:lnTo>
                  <a:pt x="987425" y="4713287"/>
                </a:lnTo>
                <a:lnTo>
                  <a:pt x="0" y="4713287"/>
                </a:lnTo>
                <a:lnTo>
                  <a:pt x="0" y="230277"/>
                </a:lnTo>
                <a:cubicBezTo>
                  <a:pt x="0" y="103099"/>
                  <a:pt x="103099" y="0"/>
                  <a:pt x="230277" y="0"/>
                </a:cubicBezTo>
                <a:close/>
              </a:path>
            </a:pathLst>
          </a:custGeom>
          <a:gradFill rotWithShape="1">
            <a:gsLst>
              <a:gs pos="0">
                <a:srgbClr val="F0AD00"/>
              </a:gs>
              <a:gs pos="99001">
                <a:srgbClr val="B48200"/>
              </a:gs>
              <a:gs pos="100000">
                <a:srgbClr val="B48200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Round Same Side Corner Rectangle 31"/>
          <p:cNvSpPr>
            <a:spLocks/>
          </p:cNvSpPr>
          <p:nvPr/>
        </p:nvSpPr>
        <p:spPr bwMode="auto">
          <a:xfrm rot="16200000" flipH="1">
            <a:off x="3353353" y="4133721"/>
            <a:ext cx="987425" cy="1004888"/>
          </a:xfrm>
          <a:custGeom>
            <a:avLst/>
            <a:gdLst>
              <a:gd name="T0" fmla="*/ 342429 w 987425"/>
              <a:gd name="T1" fmla="*/ 0 h 1004888"/>
              <a:gd name="T2" fmla="*/ 644996 w 987425"/>
              <a:gd name="T3" fmla="*/ 0 h 1004888"/>
              <a:gd name="T4" fmla="*/ 987425 w 987425"/>
              <a:gd name="T5" fmla="*/ 342429 h 1004888"/>
              <a:gd name="T6" fmla="*/ 987425 w 987425"/>
              <a:gd name="T7" fmla="*/ 1004888 h 1004888"/>
              <a:gd name="T8" fmla="*/ 987425 w 987425"/>
              <a:gd name="T9" fmla="*/ 1004888 h 1004888"/>
              <a:gd name="T10" fmla="*/ 0 w 987425"/>
              <a:gd name="T11" fmla="*/ 1004888 h 1004888"/>
              <a:gd name="T12" fmla="*/ 0 w 987425"/>
              <a:gd name="T13" fmla="*/ 1004888 h 1004888"/>
              <a:gd name="T14" fmla="*/ 0 w 987425"/>
              <a:gd name="T15" fmla="*/ 342429 h 1004888"/>
              <a:gd name="T16" fmla="*/ 342429 w 987425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1004888">
                <a:moveTo>
                  <a:pt x="342429" y="0"/>
                </a:moveTo>
                <a:lnTo>
                  <a:pt x="644996" y="0"/>
                </a:lnTo>
                <a:cubicBezTo>
                  <a:pt x="834114" y="0"/>
                  <a:pt x="987425" y="153311"/>
                  <a:pt x="987425" y="342429"/>
                </a:cubicBezTo>
                <a:lnTo>
                  <a:pt x="987425" y="1004888"/>
                </a:lnTo>
                <a:lnTo>
                  <a:pt x="0" y="1004888"/>
                </a:lnTo>
                <a:lnTo>
                  <a:pt x="0" y="342429"/>
                </a:lnTo>
                <a:cubicBezTo>
                  <a:pt x="0" y="153311"/>
                  <a:pt x="153311" y="0"/>
                  <a:pt x="342429" y="0"/>
                </a:cubicBezTo>
                <a:close/>
              </a:path>
            </a:pathLst>
          </a:custGeom>
          <a:gradFill rotWithShape="1">
            <a:gsLst>
              <a:gs pos="0">
                <a:srgbClr val="B48200"/>
              </a:gs>
              <a:gs pos="100000">
                <a:srgbClr val="F0AD00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3579062" y="2440013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26" name="TextBox 35"/>
          <p:cNvSpPr txBox="1">
            <a:spLocks noChangeArrowheads="1"/>
          </p:cNvSpPr>
          <p:nvPr/>
        </p:nvSpPr>
        <p:spPr bwMode="auto">
          <a:xfrm>
            <a:off x="3550297" y="4282221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ysClr val="window" lastClr="FFFFFF"/>
                </a:solidFill>
                <a:latin typeface="Comic Sans MS" charset="0"/>
              </a:rPr>
              <a:t>2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mic Sans MS" charset="0"/>
              <a:ea typeface="ＭＳ Ｐゴシック" charset="0"/>
              <a:cs typeface="Arial" charset="0"/>
            </a:endParaRPr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>
            <a:off x="4425259" y="4376110"/>
            <a:ext cx="508761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>
                <a:solidFill>
                  <a:schemeClr val="bg1"/>
                </a:solidFill>
              </a:rPr>
              <a:t>SIDEUP</a:t>
            </a:r>
            <a:r>
              <a:rPr lang="en-US" sz="2600">
                <a:solidFill>
                  <a:srgbClr val="FFFFFF"/>
                </a:solidFill>
              </a:rPr>
              <a:t> Receiving &amp; Put Away</a:t>
            </a: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4487192" y="2531528"/>
            <a:ext cx="48870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Amazon Fulfillment Services</a:t>
            </a:r>
          </a:p>
        </p:txBody>
      </p:sp>
    </p:spTree>
    <p:extLst>
      <p:ext uri="{BB962C8B-B14F-4D97-AF65-F5344CB8AC3E}">
        <p14:creationId xmlns:p14="http://schemas.microsoft.com/office/powerpoint/2010/main" val="289759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19" grpId="0"/>
      <p:bldP spid="26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ame Side Corner Rectangle 26"/>
          <p:cNvSpPr>
            <a:spLocks/>
          </p:cNvSpPr>
          <p:nvPr/>
        </p:nvSpPr>
        <p:spPr bwMode="auto">
          <a:xfrm rot="5400000">
            <a:off x="3008269" y="-1744745"/>
            <a:ext cx="989012" cy="4713287"/>
          </a:xfrm>
          <a:custGeom>
            <a:avLst/>
            <a:gdLst>
              <a:gd name="T0" fmla="*/ 230647 w 989012"/>
              <a:gd name="T1" fmla="*/ 0 h 4713287"/>
              <a:gd name="T2" fmla="*/ 758365 w 989012"/>
              <a:gd name="T3" fmla="*/ 0 h 4713287"/>
              <a:gd name="T4" fmla="*/ 989012 w 989012"/>
              <a:gd name="T5" fmla="*/ 230647 h 4713287"/>
              <a:gd name="T6" fmla="*/ 989012 w 989012"/>
              <a:gd name="T7" fmla="*/ 4713287 h 4713287"/>
              <a:gd name="T8" fmla="*/ 989012 w 989012"/>
              <a:gd name="T9" fmla="*/ 4713287 h 4713287"/>
              <a:gd name="T10" fmla="*/ 0 w 989012"/>
              <a:gd name="T11" fmla="*/ 4713287 h 4713287"/>
              <a:gd name="T12" fmla="*/ 0 w 989012"/>
              <a:gd name="T13" fmla="*/ 4713287 h 4713287"/>
              <a:gd name="T14" fmla="*/ 0 w 989012"/>
              <a:gd name="T15" fmla="*/ 230647 h 4713287"/>
              <a:gd name="T16" fmla="*/ 230647 w 989012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2" h="4713287">
                <a:moveTo>
                  <a:pt x="230647" y="0"/>
                </a:moveTo>
                <a:lnTo>
                  <a:pt x="758365" y="0"/>
                </a:lnTo>
                <a:cubicBezTo>
                  <a:pt x="885748" y="0"/>
                  <a:pt x="989012" y="103264"/>
                  <a:pt x="989012" y="230647"/>
                </a:cubicBezTo>
                <a:lnTo>
                  <a:pt x="989012" y="4713287"/>
                </a:lnTo>
                <a:lnTo>
                  <a:pt x="0" y="4713287"/>
                </a:lnTo>
                <a:lnTo>
                  <a:pt x="0" y="230647"/>
                </a:lnTo>
                <a:cubicBezTo>
                  <a:pt x="0" y="103264"/>
                  <a:pt x="103264" y="0"/>
                  <a:pt x="230647" y="0"/>
                </a:cubicBezTo>
                <a:close/>
              </a:path>
            </a:pathLst>
          </a:custGeom>
          <a:gradFill rotWithShape="1">
            <a:gsLst>
              <a:gs pos="0">
                <a:srgbClr val="60B5CC"/>
              </a:gs>
              <a:gs pos="99001">
                <a:srgbClr val="3792AA"/>
              </a:gs>
              <a:gs pos="100000">
                <a:srgbClr val="3792AA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Round Same Side Corner Rectangle 27"/>
          <p:cNvSpPr>
            <a:spLocks/>
          </p:cNvSpPr>
          <p:nvPr/>
        </p:nvSpPr>
        <p:spPr bwMode="auto">
          <a:xfrm rot="16200000" flipH="1">
            <a:off x="134762" y="112200"/>
            <a:ext cx="989012" cy="1004888"/>
          </a:xfrm>
          <a:custGeom>
            <a:avLst/>
            <a:gdLst>
              <a:gd name="T0" fmla="*/ 342979 w 989012"/>
              <a:gd name="T1" fmla="*/ 0 h 1004888"/>
              <a:gd name="T2" fmla="*/ 646033 w 989012"/>
              <a:gd name="T3" fmla="*/ 0 h 1004888"/>
              <a:gd name="T4" fmla="*/ 989012 w 989012"/>
              <a:gd name="T5" fmla="*/ 342979 h 1004888"/>
              <a:gd name="T6" fmla="*/ 989012 w 989012"/>
              <a:gd name="T7" fmla="*/ 1004888 h 1004888"/>
              <a:gd name="T8" fmla="*/ 989012 w 989012"/>
              <a:gd name="T9" fmla="*/ 1004888 h 1004888"/>
              <a:gd name="T10" fmla="*/ 0 w 989012"/>
              <a:gd name="T11" fmla="*/ 1004888 h 1004888"/>
              <a:gd name="T12" fmla="*/ 0 w 989012"/>
              <a:gd name="T13" fmla="*/ 1004888 h 1004888"/>
              <a:gd name="T14" fmla="*/ 0 w 989012"/>
              <a:gd name="T15" fmla="*/ 342979 h 1004888"/>
              <a:gd name="T16" fmla="*/ 342979 w 989012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2" h="1004888">
                <a:moveTo>
                  <a:pt x="342979" y="0"/>
                </a:moveTo>
                <a:lnTo>
                  <a:pt x="646033" y="0"/>
                </a:lnTo>
                <a:cubicBezTo>
                  <a:pt x="835455" y="0"/>
                  <a:pt x="989012" y="153557"/>
                  <a:pt x="989012" y="342979"/>
                </a:cubicBezTo>
                <a:lnTo>
                  <a:pt x="989012" y="1004888"/>
                </a:lnTo>
                <a:lnTo>
                  <a:pt x="0" y="1004888"/>
                </a:lnTo>
                <a:lnTo>
                  <a:pt x="0" y="342979"/>
                </a:lnTo>
                <a:cubicBezTo>
                  <a:pt x="0" y="153557"/>
                  <a:pt x="153557" y="0"/>
                  <a:pt x="342979" y="0"/>
                </a:cubicBezTo>
                <a:close/>
              </a:path>
            </a:pathLst>
          </a:custGeom>
          <a:gradFill rotWithShape="1">
            <a:gsLst>
              <a:gs pos="0">
                <a:srgbClr val="3792AA"/>
              </a:gs>
              <a:gs pos="100000">
                <a:srgbClr val="60B5CC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Box 33"/>
          <p:cNvSpPr txBox="1">
            <a:spLocks noChangeArrowheads="1"/>
          </p:cNvSpPr>
          <p:nvPr/>
        </p:nvSpPr>
        <p:spPr bwMode="auto">
          <a:xfrm>
            <a:off x="332766" y="259908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2</a:t>
            </a:r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1253247" y="136876"/>
            <a:ext cx="44616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Dịch vụ hoàn tất đơn hàng trên thế giới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286788"/>
            <a:ext cx="12192000" cy="0"/>
          </a:xfrm>
          <a:prstGeom prst="line">
            <a:avLst/>
          </a:prstGeom>
          <a:ln w="38100" cmpd="sng">
            <a:solidFill>
              <a:srgbClr val="2C7C9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Round Same Side Corner Rectangle 3"/>
          <p:cNvSpPr>
            <a:spLocks/>
          </p:cNvSpPr>
          <p:nvPr/>
        </p:nvSpPr>
        <p:spPr bwMode="auto">
          <a:xfrm rot="5400000">
            <a:off x="6268676" y="511835"/>
            <a:ext cx="989013" cy="4713287"/>
          </a:xfrm>
          <a:custGeom>
            <a:avLst/>
            <a:gdLst>
              <a:gd name="T0" fmla="*/ 230648 w 989013"/>
              <a:gd name="T1" fmla="*/ 0 h 4713287"/>
              <a:gd name="T2" fmla="*/ 758365 w 989013"/>
              <a:gd name="T3" fmla="*/ 0 h 4713287"/>
              <a:gd name="T4" fmla="*/ 989013 w 989013"/>
              <a:gd name="T5" fmla="*/ 230648 h 4713287"/>
              <a:gd name="T6" fmla="*/ 989013 w 989013"/>
              <a:gd name="T7" fmla="*/ 4713287 h 4713287"/>
              <a:gd name="T8" fmla="*/ 989013 w 989013"/>
              <a:gd name="T9" fmla="*/ 4713287 h 4713287"/>
              <a:gd name="T10" fmla="*/ 0 w 989013"/>
              <a:gd name="T11" fmla="*/ 4713287 h 4713287"/>
              <a:gd name="T12" fmla="*/ 0 w 989013"/>
              <a:gd name="T13" fmla="*/ 4713287 h 4713287"/>
              <a:gd name="T14" fmla="*/ 0 w 989013"/>
              <a:gd name="T15" fmla="*/ 230648 h 4713287"/>
              <a:gd name="T16" fmla="*/ 230648 w 989013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3" h="4713287">
                <a:moveTo>
                  <a:pt x="230648" y="0"/>
                </a:moveTo>
                <a:lnTo>
                  <a:pt x="758365" y="0"/>
                </a:lnTo>
                <a:cubicBezTo>
                  <a:pt x="885748" y="0"/>
                  <a:pt x="989013" y="103265"/>
                  <a:pt x="989013" y="230648"/>
                </a:cubicBezTo>
                <a:lnTo>
                  <a:pt x="989013" y="4713287"/>
                </a:lnTo>
                <a:lnTo>
                  <a:pt x="0" y="4713287"/>
                </a:lnTo>
                <a:lnTo>
                  <a:pt x="0" y="230648"/>
                </a:lnTo>
                <a:cubicBezTo>
                  <a:pt x="0" y="103265"/>
                  <a:pt x="103265" y="0"/>
                  <a:pt x="230648" y="0"/>
                </a:cubicBezTo>
                <a:close/>
              </a:path>
            </a:pathLst>
          </a:custGeom>
          <a:gradFill rotWithShape="1">
            <a:gsLst>
              <a:gs pos="0">
                <a:srgbClr val="E66C7D"/>
              </a:gs>
              <a:gs pos="99001">
                <a:srgbClr val="D9253E"/>
              </a:gs>
              <a:gs pos="100000">
                <a:srgbClr val="D9253E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ound Same Side Corner Rectangle 6"/>
          <p:cNvSpPr>
            <a:spLocks/>
          </p:cNvSpPr>
          <p:nvPr/>
        </p:nvSpPr>
        <p:spPr bwMode="auto">
          <a:xfrm rot="16200000" flipH="1">
            <a:off x="3381074" y="2366016"/>
            <a:ext cx="989013" cy="1004888"/>
          </a:xfrm>
          <a:custGeom>
            <a:avLst/>
            <a:gdLst>
              <a:gd name="T0" fmla="*/ 342980 w 989013"/>
              <a:gd name="T1" fmla="*/ 0 h 1004888"/>
              <a:gd name="T2" fmla="*/ 646033 w 989013"/>
              <a:gd name="T3" fmla="*/ 0 h 1004888"/>
              <a:gd name="T4" fmla="*/ 989013 w 989013"/>
              <a:gd name="T5" fmla="*/ 342980 h 1004888"/>
              <a:gd name="T6" fmla="*/ 989013 w 989013"/>
              <a:gd name="T7" fmla="*/ 1004888 h 1004888"/>
              <a:gd name="T8" fmla="*/ 989013 w 989013"/>
              <a:gd name="T9" fmla="*/ 1004888 h 1004888"/>
              <a:gd name="T10" fmla="*/ 0 w 989013"/>
              <a:gd name="T11" fmla="*/ 1004888 h 1004888"/>
              <a:gd name="T12" fmla="*/ 0 w 989013"/>
              <a:gd name="T13" fmla="*/ 1004888 h 1004888"/>
              <a:gd name="T14" fmla="*/ 0 w 989013"/>
              <a:gd name="T15" fmla="*/ 342980 h 1004888"/>
              <a:gd name="T16" fmla="*/ 342980 w 989013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3" h="1004888">
                <a:moveTo>
                  <a:pt x="342980" y="0"/>
                </a:moveTo>
                <a:lnTo>
                  <a:pt x="646033" y="0"/>
                </a:lnTo>
                <a:cubicBezTo>
                  <a:pt x="835456" y="0"/>
                  <a:pt x="989013" y="153557"/>
                  <a:pt x="989013" y="342980"/>
                </a:cubicBezTo>
                <a:lnTo>
                  <a:pt x="989013" y="1004888"/>
                </a:lnTo>
                <a:lnTo>
                  <a:pt x="0" y="1004888"/>
                </a:lnTo>
                <a:lnTo>
                  <a:pt x="0" y="342980"/>
                </a:lnTo>
                <a:cubicBezTo>
                  <a:pt x="0" y="153557"/>
                  <a:pt x="153557" y="0"/>
                  <a:pt x="342980" y="0"/>
                </a:cubicBezTo>
                <a:close/>
              </a:path>
            </a:pathLst>
          </a:custGeom>
          <a:gradFill rotWithShape="1">
            <a:gsLst>
              <a:gs pos="0">
                <a:srgbClr val="D9253E"/>
              </a:gs>
              <a:gs pos="100000">
                <a:srgbClr val="E66C7D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ound Same Side Corner Rectangle 30"/>
          <p:cNvSpPr>
            <a:spLocks/>
          </p:cNvSpPr>
          <p:nvPr/>
        </p:nvSpPr>
        <p:spPr bwMode="auto">
          <a:xfrm rot="5400000">
            <a:off x="6269470" y="2383813"/>
            <a:ext cx="987425" cy="4713287"/>
          </a:xfrm>
          <a:custGeom>
            <a:avLst/>
            <a:gdLst>
              <a:gd name="T0" fmla="*/ 230277 w 987425"/>
              <a:gd name="T1" fmla="*/ 0 h 4713287"/>
              <a:gd name="T2" fmla="*/ 757148 w 987425"/>
              <a:gd name="T3" fmla="*/ 0 h 4713287"/>
              <a:gd name="T4" fmla="*/ 987425 w 987425"/>
              <a:gd name="T5" fmla="*/ 230277 h 4713287"/>
              <a:gd name="T6" fmla="*/ 987425 w 987425"/>
              <a:gd name="T7" fmla="*/ 4713287 h 4713287"/>
              <a:gd name="T8" fmla="*/ 987425 w 987425"/>
              <a:gd name="T9" fmla="*/ 4713287 h 4713287"/>
              <a:gd name="T10" fmla="*/ 0 w 987425"/>
              <a:gd name="T11" fmla="*/ 4713287 h 4713287"/>
              <a:gd name="T12" fmla="*/ 0 w 987425"/>
              <a:gd name="T13" fmla="*/ 4713287 h 4713287"/>
              <a:gd name="T14" fmla="*/ 0 w 987425"/>
              <a:gd name="T15" fmla="*/ 230277 h 4713287"/>
              <a:gd name="T16" fmla="*/ 230277 w 987425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4713287">
                <a:moveTo>
                  <a:pt x="230277" y="0"/>
                </a:moveTo>
                <a:lnTo>
                  <a:pt x="757148" y="0"/>
                </a:lnTo>
                <a:cubicBezTo>
                  <a:pt x="884326" y="0"/>
                  <a:pt x="987425" y="103099"/>
                  <a:pt x="987425" y="230277"/>
                </a:cubicBezTo>
                <a:lnTo>
                  <a:pt x="987425" y="4713287"/>
                </a:lnTo>
                <a:lnTo>
                  <a:pt x="0" y="4713287"/>
                </a:lnTo>
                <a:lnTo>
                  <a:pt x="0" y="230277"/>
                </a:lnTo>
                <a:cubicBezTo>
                  <a:pt x="0" y="103099"/>
                  <a:pt x="103099" y="0"/>
                  <a:pt x="230277" y="0"/>
                </a:cubicBezTo>
                <a:close/>
              </a:path>
            </a:pathLst>
          </a:custGeom>
          <a:gradFill rotWithShape="1">
            <a:gsLst>
              <a:gs pos="0">
                <a:srgbClr val="F0AD00"/>
              </a:gs>
              <a:gs pos="99001">
                <a:srgbClr val="B48200"/>
              </a:gs>
              <a:gs pos="100000">
                <a:srgbClr val="B48200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Round Same Side Corner Rectangle 31"/>
          <p:cNvSpPr>
            <a:spLocks/>
          </p:cNvSpPr>
          <p:nvPr/>
        </p:nvSpPr>
        <p:spPr bwMode="auto">
          <a:xfrm rot="16200000" flipH="1">
            <a:off x="3381868" y="4237986"/>
            <a:ext cx="987425" cy="1004888"/>
          </a:xfrm>
          <a:custGeom>
            <a:avLst/>
            <a:gdLst>
              <a:gd name="T0" fmla="*/ 342429 w 987425"/>
              <a:gd name="T1" fmla="*/ 0 h 1004888"/>
              <a:gd name="T2" fmla="*/ 644996 w 987425"/>
              <a:gd name="T3" fmla="*/ 0 h 1004888"/>
              <a:gd name="T4" fmla="*/ 987425 w 987425"/>
              <a:gd name="T5" fmla="*/ 342429 h 1004888"/>
              <a:gd name="T6" fmla="*/ 987425 w 987425"/>
              <a:gd name="T7" fmla="*/ 1004888 h 1004888"/>
              <a:gd name="T8" fmla="*/ 987425 w 987425"/>
              <a:gd name="T9" fmla="*/ 1004888 h 1004888"/>
              <a:gd name="T10" fmla="*/ 0 w 987425"/>
              <a:gd name="T11" fmla="*/ 1004888 h 1004888"/>
              <a:gd name="T12" fmla="*/ 0 w 987425"/>
              <a:gd name="T13" fmla="*/ 1004888 h 1004888"/>
              <a:gd name="T14" fmla="*/ 0 w 987425"/>
              <a:gd name="T15" fmla="*/ 342429 h 1004888"/>
              <a:gd name="T16" fmla="*/ 342429 w 987425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1004888">
                <a:moveTo>
                  <a:pt x="342429" y="0"/>
                </a:moveTo>
                <a:lnTo>
                  <a:pt x="644996" y="0"/>
                </a:lnTo>
                <a:cubicBezTo>
                  <a:pt x="834114" y="0"/>
                  <a:pt x="987425" y="153311"/>
                  <a:pt x="987425" y="342429"/>
                </a:cubicBezTo>
                <a:lnTo>
                  <a:pt x="987425" y="1004888"/>
                </a:lnTo>
                <a:lnTo>
                  <a:pt x="0" y="1004888"/>
                </a:lnTo>
                <a:lnTo>
                  <a:pt x="0" y="342429"/>
                </a:lnTo>
                <a:cubicBezTo>
                  <a:pt x="0" y="153311"/>
                  <a:pt x="153311" y="0"/>
                  <a:pt x="342429" y="0"/>
                </a:cubicBezTo>
                <a:close/>
              </a:path>
            </a:pathLst>
          </a:custGeom>
          <a:gradFill rotWithShape="1">
            <a:gsLst>
              <a:gs pos="0">
                <a:srgbClr val="B48200"/>
              </a:gs>
              <a:gs pos="100000">
                <a:srgbClr val="F0AD00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3579062" y="2513723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26" name="TextBox 35"/>
          <p:cNvSpPr txBox="1">
            <a:spLocks noChangeArrowheads="1"/>
          </p:cNvSpPr>
          <p:nvPr/>
        </p:nvSpPr>
        <p:spPr bwMode="auto">
          <a:xfrm>
            <a:off x="3579062" y="4386486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smtClean="0">
                <a:solidFill>
                  <a:sysClr val="window" lastClr="FFFFFF"/>
                </a:solidFill>
                <a:latin typeface="Comic Sans MS" charset="0"/>
              </a:rPr>
              <a:t>2</a:t>
            </a:r>
            <a:endParaRPr kumimoji="0" lang="en-US" sz="4000" b="1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mic Sans MS" charset="0"/>
              <a:ea typeface="ＭＳ Ｐゴシック" charset="0"/>
              <a:cs typeface="Arial" charset="0"/>
            </a:endParaRPr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>
            <a:off x="4453776" y="4480375"/>
            <a:ext cx="50040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>
                <a:solidFill>
                  <a:srgbClr val="FFFFFF"/>
                </a:solidFill>
              </a:rPr>
              <a:t>SIDEUP Receiving &amp; Put Away</a:t>
            </a: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4503900" y="2605238"/>
            <a:ext cx="48870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Amazon Fulfillment Services</a:t>
            </a:r>
          </a:p>
        </p:txBody>
      </p:sp>
    </p:spTree>
    <p:extLst>
      <p:ext uri="{BB962C8B-B14F-4D97-AF65-F5344CB8AC3E}">
        <p14:creationId xmlns:p14="http://schemas.microsoft.com/office/powerpoint/2010/main" val="110961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28"/>
          <p:cNvSpPr>
            <a:spLocks/>
          </p:cNvSpPr>
          <p:nvPr/>
        </p:nvSpPr>
        <p:spPr bwMode="auto">
          <a:xfrm rot="5400000">
            <a:off x="5901346" y="-1801093"/>
            <a:ext cx="987425" cy="4713287"/>
          </a:xfrm>
          <a:custGeom>
            <a:avLst/>
            <a:gdLst>
              <a:gd name="T0" fmla="*/ 230277 w 987425"/>
              <a:gd name="T1" fmla="*/ 0 h 4713287"/>
              <a:gd name="T2" fmla="*/ 757148 w 987425"/>
              <a:gd name="T3" fmla="*/ 0 h 4713287"/>
              <a:gd name="T4" fmla="*/ 987425 w 987425"/>
              <a:gd name="T5" fmla="*/ 230277 h 4713287"/>
              <a:gd name="T6" fmla="*/ 987425 w 987425"/>
              <a:gd name="T7" fmla="*/ 4713287 h 4713287"/>
              <a:gd name="T8" fmla="*/ 987425 w 987425"/>
              <a:gd name="T9" fmla="*/ 4713287 h 4713287"/>
              <a:gd name="T10" fmla="*/ 0 w 987425"/>
              <a:gd name="T11" fmla="*/ 4713287 h 4713287"/>
              <a:gd name="T12" fmla="*/ 0 w 987425"/>
              <a:gd name="T13" fmla="*/ 4713287 h 4713287"/>
              <a:gd name="T14" fmla="*/ 0 w 987425"/>
              <a:gd name="T15" fmla="*/ 230277 h 4713287"/>
              <a:gd name="T16" fmla="*/ 230277 w 987425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4713287">
                <a:moveTo>
                  <a:pt x="230277" y="0"/>
                </a:moveTo>
                <a:lnTo>
                  <a:pt x="757148" y="0"/>
                </a:lnTo>
                <a:cubicBezTo>
                  <a:pt x="884326" y="0"/>
                  <a:pt x="987425" y="103099"/>
                  <a:pt x="987425" y="230277"/>
                </a:cubicBezTo>
                <a:lnTo>
                  <a:pt x="987425" y="4713287"/>
                </a:lnTo>
                <a:lnTo>
                  <a:pt x="0" y="4713287"/>
                </a:lnTo>
                <a:lnTo>
                  <a:pt x="0" y="230277"/>
                </a:lnTo>
                <a:cubicBezTo>
                  <a:pt x="0" y="103099"/>
                  <a:pt x="103099" y="0"/>
                  <a:pt x="230277" y="0"/>
                </a:cubicBezTo>
                <a:close/>
              </a:path>
            </a:pathLst>
          </a:custGeom>
          <a:gradFill rotWithShape="1">
            <a:gsLst>
              <a:gs pos="0">
                <a:srgbClr val="5A6378"/>
              </a:gs>
              <a:gs pos="99001">
                <a:srgbClr val="434A5A"/>
              </a:gs>
              <a:gs pos="100000">
                <a:srgbClr val="434A5A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ound Same Side Corner Rectangle 29"/>
          <p:cNvSpPr>
            <a:spLocks/>
          </p:cNvSpPr>
          <p:nvPr/>
        </p:nvSpPr>
        <p:spPr bwMode="auto">
          <a:xfrm rot="16200000" flipH="1">
            <a:off x="3025548" y="53106"/>
            <a:ext cx="987425" cy="1004888"/>
          </a:xfrm>
          <a:custGeom>
            <a:avLst/>
            <a:gdLst>
              <a:gd name="T0" fmla="*/ 342429 w 987425"/>
              <a:gd name="T1" fmla="*/ 0 h 1004888"/>
              <a:gd name="T2" fmla="*/ 644996 w 987425"/>
              <a:gd name="T3" fmla="*/ 0 h 1004888"/>
              <a:gd name="T4" fmla="*/ 987425 w 987425"/>
              <a:gd name="T5" fmla="*/ 342429 h 1004888"/>
              <a:gd name="T6" fmla="*/ 987425 w 987425"/>
              <a:gd name="T7" fmla="*/ 1004888 h 1004888"/>
              <a:gd name="T8" fmla="*/ 987425 w 987425"/>
              <a:gd name="T9" fmla="*/ 1004888 h 1004888"/>
              <a:gd name="T10" fmla="*/ 0 w 987425"/>
              <a:gd name="T11" fmla="*/ 1004888 h 1004888"/>
              <a:gd name="T12" fmla="*/ 0 w 987425"/>
              <a:gd name="T13" fmla="*/ 1004888 h 1004888"/>
              <a:gd name="T14" fmla="*/ 0 w 987425"/>
              <a:gd name="T15" fmla="*/ 342429 h 1004888"/>
              <a:gd name="T16" fmla="*/ 342429 w 987425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425" h="1004888">
                <a:moveTo>
                  <a:pt x="342429" y="0"/>
                </a:moveTo>
                <a:lnTo>
                  <a:pt x="644996" y="0"/>
                </a:lnTo>
                <a:cubicBezTo>
                  <a:pt x="834114" y="0"/>
                  <a:pt x="987425" y="153311"/>
                  <a:pt x="987425" y="342429"/>
                </a:cubicBezTo>
                <a:lnTo>
                  <a:pt x="987425" y="1004888"/>
                </a:lnTo>
                <a:lnTo>
                  <a:pt x="0" y="1004888"/>
                </a:lnTo>
                <a:lnTo>
                  <a:pt x="0" y="342429"/>
                </a:lnTo>
                <a:cubicBezTo>
                  <a:pt x="0" y="153311"/>
                  <a:pt x="153311" y="0"/>
                  <a:pt x="342429" y="0"/>
                </a:cubicBezTo>
                <a:close/>
              </a:path>
            </a:pathLst>
          </a:custGeom>
          <a:gradFill rotWithShape="1">
            <a:gsLst>
              <a:gs pos="0">
                <a:srgbClr val="434A5A"/>
              </a:gs>
              <a:gs pos="100000">
                <a:srgbClr val="5A6378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3222742" y="201607"/>
            <a:ext cx="497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Arial" charset="0"/>
              </a:rPr>
              <a:t>3</a:t>
            </a: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4035704" y="280195"/>
            <a:ext cx="4110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Thực trạng ở Việt Nam</a:t>
            </a:r>
          </a:p>
        </p:txBody>
      </p:sp>
      <p:sp>
        <p:nvSpPr>
          <p:cNvPr id="6" name="Round Same Side Corner Rectangle 26"/>
          <p:cNvSpPr>
            <a:spLocks/>
          </p:cNvSpPr>
          <p:nvPr/>
        </p:nvSpPr>
        <p:spPr bwMode="auto">
          <a:xfrm rot="5400000">
            <a:off x="4306010" y="-1121536"/>
            <a:ext cx="1520751" cy="7340099"/>
          </a:xfrm>
          <a:custGeom>
            <a:avLst/>
            <a:gdLst>
              <a:gd name="T0" fmla="*/ 230647 w 989012"/>
              <a:gd name="T1" fmla="*/ 0 h 4713287"/>
              <a:gd name="T2" fmla="*/ 758365 w 989012"/>
              <a:gd name="T3" fmla="*/ 0 h 4713287"/>
              <a:gd name="T4" fmla="*/ 989012 w 989012"/>
              <a:gd name="T5" fmla="*/ 230647 h 4713287"/>
              <a:gd name="T6" fmla="*/ 989012 w 989012"/>
              <a:gd name="T7" fmla="*/ 4713287 h 4713287"/>
              <a:gd name="T8" fmla="*/ 989012 w 989012"/>
              <a:gd name="T9" fmla="*/ 4713287 h 4713287"/>
              <a:gd name="T10" fmla="*/ 0 w 989012"/>
              <a:gd name="T11" fmla="*/ 4713287 h 4713287"/>
              <a:gd name="T12" fmla="*/ 0 w 989012"/>
              <a:gd name="T13" fmla="*/ 4713287 h 4713287"/>
              <a:gd name="T14" fmla="*/ 0 w 989012"/>
              <a:gd name="T15" fmla="*/ 230647 h 4713287"/>
              <a:gd name="T16" fmla="*/ 230647 w 989012"/>
              <a:gd name="T17" fmla="*/ 0 h 4713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2" h="4713287">
                <a:moveTo>
                  <a:pt x="230647" y="0"/>
                </a:moveTo>
                <a:lnTo>
                  <a:pt x="758365" y="0"/>
                </a:lnTo>
                <a:cubicBezTo>
                  <a:pt x="885748" y="0"/>
                  <a:pt x="989012" y="103264"/>
                  <a:pt x="989012" y="230647"/>
                </a:cubicBezTo>
                <a:lnTo>
                  <a:pt x="989012" y="4713287"/>
                </a:lnTo>
                <a:lnTo>
                  <a:pt x="0" y="4713287"/>
                </a:lnTo>
                <a:lnTo>
                  <a:pt x="0" y="230647"/>
                </a:lnTo>
                <a:cubicBezTo>
                  <a:pt x="0" y="103264"/>
                  <a:pt x="103264" y="0"/>
                  <a:pt x="230647" y="0"/>
                </a:cubicBezTo>
                <a:close/>
              </a:path>
            </a:pathLst>
          </a:custGeom>
          <a:gradFill rotWithShape="1">
            <a:gsLst>
              <a:gs pos="0">
                <a:srgbClr val="60B5CC"/>
              </a:gs>
              <a:gs pos="99001">
                <a:srgbClr val="3792AA"/>
              </a:gs>
              <a:gs pos="100000">
                <a:srgbClr val="3792AA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ound Same Side Corner Rectangle 27"/>
          <p:cNvSpPr>
            <a:spLocks/>
          </p:cNvSpPr>
          <p:nvPr/>
        </p:nvSpPr>
        <p:spPr bwMode="auto">
          <a:xfrm rot="16200000" flipH="1">
            <a:off x="54955" y="1967148"/>
            <a:ext cx="1520752" cy="1162783"/>
          </a:xfrm>
          <a:custGeom>
            <a:avLst/>
            <a:gdLst>
              <a:gd name="T0" fmla="*/ 342979 w 989012"/>
              <a:gd name="T1" fmla="*/ 0 h 1004888"/>
              <a:gd name="T2" fmla="*/ 646033 w 989012"/>
              <a:gd name="T3" fmla="*/ 0 h 1004888"/>
              <a:gd name="T4" fmla="*/ 989012 w 989012"/>
              <a:gd name="T5" fmla="*/ 342979 h 1004888"/>
              <a:gd name="T6" fmla="*/ 989012 w 989012"/>
              <a:gd name="T7" fmla="*/ 1004888 h 1004888"/>
              <a:gd name="T8" fmla="*/ 989012 w 989012"/>
              <a:gd name="T9" fmla="*/ 1004888 h 1004888"/>
              <a:gd name="T10" fmla="*/ 0 w 989012"/>
              <a:gd name="T11" fmla="*/ 1004888 h 1004888"/>
              <a:gd name="T12" fmla="*/ 0 w 989012"/>
              <a:gd name="T13" fmla="*/ 1004888 h 1004888"/>
              <a:gd name="T14" fmla="*/ 0 w 989012"/>
              <a:gd name="T15" fmla="*/ 342979 h 1004888"/>
              <a:gd name="T16" fmla="*/ 342979 w 989012"/>
              <a:gd name="T17" fmla="*/ 0 h 1004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9012" h="1004888">
                <a:moveTo>
                  <a:pt x="342979" y="0"/>
                </a:moveTo>
                <a:lnTo>
                  <a:pt x="646033" y="0"/>
                </a:lnTo>
                <a:cubicBezTo>
                  <a:pt x="835455" y="0"/>
                  <a:pt x="989012" y="153557"/>
                  <a:pt x="989012" y="342979"/>
                </a:cubicBezTo>
                <a:lnTo>
                  <a:pt x="989012" y="1004888"/>
                </a:lnTo>
                <a:lnTo>
                  <a:pt x="0" y="1004888"/>
                </a:lnTo>
                <a:lnTo>
                  <a:pt x="0" y="342979"/>
                </a:lnTo>
                <a:cubicBezTo>
                  <a:pt x="0" y="153557"/>
                  <a:pt x="153557" y="0"/>
                  <a:pt x="342979" y="0"/>
                </a:cubicBezTo>
                <a:close/>
              </a:path>
            </a:pathLst>
          </a:custGeom>
          <a:gradFill rotWithShape="1">
            <a:gsLst>
              <a:gs pos="0">
                <a:srgbClr val="3792AA"/>
              </a:gs>
              <a:gs pos="100000">
                <a:srgbClr val="60B5CC"/>
              </a:gs>
            </a:gsLst>
            <a:lin ang="16200000" scaled="1"/>
          </a:gra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417751" y="2119626"/>
            <a:ext cx="83673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Khái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niệm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dịch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vụ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hoàn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đơn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hàng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còn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khá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mẻ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đối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các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doanh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nghiệp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TMĐT </a:t>
            </a:r>
            <a:r>
              <a:rPr lang="en-US" sz="2400" dirty="0" err="1" smtClean="0">
                <a:solidFill>
                  <a:schemeClr val="bg1"/>
                </a:solidFill>
              </a:rPr>
              <a:t>trong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nước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81203" y="3994078"/>
            <a:ext cx="9899588" cy="2193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latin typeface="Arial"/>
                <a:cs typeface="Arial"/>
              </a:rPr>
              <a:t>Hoạt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động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của</a:t>
            </a:r>
            <a:r>
              <a:rPr lang="en-US" sz="2400" dirty="0" smtClean="0">
                <a:latin typeface="Arial"/>
                <a:cs typeface="Arial"/>
              </a:rPr>
              <a:t> VECOM:</a:t>
            </a:r>
          </a:p>
          <a:p>
            <a:pPr marL="514350" indent="-514350" algn="just">
              <a:buAutoNum type="romanLcParenR"/>
            </a:pPr>
            <a:r>
              <a:rPr lang="en-US" sz="2400" dirty="0" err="1" smtClean="0">
                <a:latin typeface="Arial"/>
                <a:cs typeface="Arial"/>
              </a:rPr>
              <a:t>Tuyên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truyền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phổ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biến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về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dịch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vụ</a:t>
            </a:r>
            <a:r>
              <a:rPr lang="en-US" sz="2400" dirty="0" smtClean="0">
                <a:latin typeface="Arial"/>
                <a:cs typeface="Arial"/>
              </a:rPr>
              <a:t> HTĐH</a:t>
            </a:r>
          </a:p>
          <a:p>
            <a:pPr marL="514350" indent="-514350" algn="just">
              <a:buAutoNum type="romanLcParenR"/>
            </a:pPr>
            <a:r>
              <a:rPr lang="en-US" sz="2400" dirty="0" err="1" smtClean="0">
                <a:latin typeface="Arial"/>
                <a:cs typeface="Arial"/>
              </a:rPr>
              <a:t>Hỗ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trợ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một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số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doanh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nghiệp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chuyển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phát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mở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rộng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kinh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doanh</a:t>
            </a:r>
            <a:r>
              <a:rPr lang="en-US" sz="2400" dirty="0" smtClean="0">
                <a:latin typeface="Arial"/>
                <a:cs typeface="Arial"/>
              </a:rPr>
              <a:t> sang </a:t>
            </a:r>
            <a:r>
              <a:rPr lang="en-US" sz="2400" dirty="0" err="1" smtClean="0">
                <a:latin typeface="Arial"/>
                <a:cs typeface="Arial"/>
              </a:rPr>
              <a:t>dịch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vụ</a:t>
            </a:r>
            <a:r>
              <a:rPr lang="en-US" sz="2400" dirty="0" smtClean="0">
                <a:latin typeface="Arial"/>
                <a:cs typeface="Arial"/>
              </a:rPr>
              <a:t> HTĐH</a:t>
            </a: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iii) </a:t>
            </a:r>
            <a:r>
              <a:rPr lang="en-US" sz="2400" dirty="0" err="1" smtClean="0">
                <a:latin typeface="Arial"/>
                <a:cs typeface="Arial"/>
              </a:rPr>
              <a:t>Tiến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hành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cuộc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khảo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sát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quy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mô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nhỏ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về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dịch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vụ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này</a:t>
            </a:r>
            <a:r>
              <a:rPr lang="en-US" sz="2400" dirty="0" smtClean="0">
                <a:latin typeface="Arial"/>
                <a:cs typeface="Arial"/>
              </a:rPr>
              <a:t> (</a:t>
            </a:r>
            <a:r>
              <a:rPr lang="en-US" sz="2400" dirty="0" err="1" smtClean="0">
                <a:latin typeface="Arial"/>
                <a:cs typeface="Arial"/>
              </a:rPr>
              <a:t>tháng</a:t>
            </a:r>
            <a:r>
              <a:rPr lang="en-US" sz="2400" dirty="0" smtClean="0">
                <a:latin typeface="Arial"/>
                <a:cs typeface="Arial"/>
              </a:rPr>
              <a:t> 7/2015)</a:t>
            </a:r>
            <a:endParaRPr lang="en-US" sz="2400" dirty="0">
              <a:latin typeface="Arial"/>
              <a:cs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132823"/>
            <a:ext cx="1219200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2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" y="329823"/>
            <a:ext cx="9265919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latin typeface="Arial"/>
                <a:cs typeface="Arial"/>
              </a:rPr>
              <a:t>3.1</a:t>
            </a:r>
            <a:r>
              <a:rPr lang="en-US" sz="2400" b="1" dirty="0">
                <a:latin typeface="Arial"/>
                <a:cs typeface="Arial"/>
              </a:rPr>
              <a:t>. </a:t>
            </a:r>
            <a:r>
              <a:rPr lang="en-US" sz="2400" b="1" dirty="0" err="1" smtClean="0">
                <a:latin typeface="Arial"/>
                <a:cs typeface="Arial"/>
              </a:rPr>
              <a:t>Kết</a:t>
            </a:r>
            <a:r>
              <a:rPr lang="en-US" sz="2400" b="1" dirty="0" smtClean="0">
                <a:latin typeface="Arial"/>
                <a:cs typeface="Arial"/>
              </a:rPr>
              <a:t> </a:t>
            </a:r>
            <a:r>
              <a:rPr lang="en-US" sz="2400" b="1" dirty="0" err="1" smtClean="0">
                <a:latin typeface="Arial"/>
                <a:cs typeface="Arial"/>
              </a:rPr>
              <a:t>quả</a:t>
            </a:r>
            <a:r>
              <a:rPr lang="en-US" sz="2400" b="1" dirty="0" smtClean="0">
                <a:latin typeface="Arial"/>
                <a:cs typeface="Arial"/>
              </a:rPr>
              <a:t> </a:t>
            </a:r>
            <a:r>
              <a:rPr lang="en-US" sz="2400" b="1" dirty="0" err="1" smtClean="0">
                <a:latin typeface="Arial"/>
                <a:cs typeface="Arial"/>
              </a:rPr>
              <a:t>khảo</a:t>
            </a:r>
            <a:r>
              <a:rPr lang="en-US" sz="2400" b="1" dirty="0" smtClean="0">
                <a:latin typeface="Arial"/>
                <a:cs typeface="Arial"/>
              </a:rPr>
              <a:t> </a:t>
            </a:r>
            <a:r>
              <a:rPr lang="en-US" sz="2400" b="1" dirty="0" err="1" smtClean="0">
                <a:latin typeface="Arial"/>
                <a:cs typeface="Arial"/>
              </a:rPr>
              <a:t>sát</a:t>
            </a:r>
            <a:r>
              <a:rPr lang="en-US" sz="2400" b="1" dirty="0" smtClean="0">
                <a:latin typeface="Arial"/>
                <a:cs typeface="Arial"/>
              </a:rPr>
              <a:t>: </a:t>
            </a:r>
            <a:r>
              <a:rPr lang="en-US" sz="2400" b="1" dirty="0" err="1" smtClean="0">
                <a:latin typeface="Arial"/>
                <a:cs typeface="Arial"/>
              </a:rPr>
              <a:t>Lĩnh</a:t>
            </a:r>
            <a:r>
              <a:rPr lang="en-US" sz="2400" b="1" dirty="0" smtClean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vực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kinh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doanh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của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doanh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nghiệp</a:t>
            </a:r>
            <a:endParaRPr lang="en-US" sz="2400" b="1" dirty="0">
              <a:latin typeface="Arial"/>
              <a:cs typeface="Arial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319620"/>
              </p:ext>
            </p:extLst>
          </p:nvPr>
        </p:nvGraphicFramePr>
        <p:xfrm>
          <a:off x="0" y="1704579"/>
          <a:ext cx="12192000" cy="3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0562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7" y="119913"/>
            <a:ext cx="8961327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3.2</a:t>
            </a:r>
            <a:r>
              <a:rPr lang="en-US" sz="2400" b="1" dirty="0">
                <a:solidFill>
                  <a:srgbClr val="FFFFFF"/>
                </a:solidFill>
              </a:rPr>
              <a:t>. </a:t>
            </a:r>
            <a:r>
              <a:rPr lang="en-US" sz="2400" b="1" dirty="0" err="1" smtClean="0">
                <a:solidFill>
                  <a:srgbClr val="FFFFFF"/>
                </a:solidFill>
              </a:rPr>
              <a:t>Kết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</a:rPr>
              <a:t>quả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</a:rPr>
              <a:t>khảo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</a:rPr>
              <a:t>sát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dirty="0" err="1" smtClean="0">
                <a:solidFill>
                  <a:srgbClr val="FFFFFF"/>
                </a:solidFill>
              </a:rPr>
              <a:t>C</a:t>
            </a:r>
            <a:r>
              <a:rPr lang="en-US" sz="2400" b="1" dirty="0" err="1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hất</a:t>
            </a:r>
            <a:r>
              <a:rPr lang="en-US" sz="2400" b="1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4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kho</a:t>
            </a:r>
            <a:r>
              <a:rPr lang="en-US" sz="24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b="1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hệ</a:t>
            </a:r>
            <a:r>
              <a:rPr lang="en-US" sz="24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thống</a:t>
            </a:r>
            <a:r>
              <a:rPr lang="en-US" sz="24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quản</a:t>
            </a:r>
            <a:r>
              <a:rPr lang="en-US" sz="2400" b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lý</a:t>
            </a:r>
            <a:r>
              <a:rPr lang="en-US" sz="2400" b="1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kho</a:t>
            </a:r>
            <a:endParaRPr lang="en-US" sz="2400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79491"/>
              </p:ext>
            </p:extLst>
          </p:nvPr>
        </p:nvGraphicFramePr>
        <p:xfrm>
          <a:off x="148126" y="1387082"/>
          <a:ext cx="7405355" cy="205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757630"/>
              </p:ext>
            </p:extLst>
          </p:nvPr>
        </p:nvGraphicFramePr>
        <p:xfrm>
          <a:off x="148126" y="4545541"/>
          <a:ext cx="7405355" cy="2162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Shape 258"/>
          <p:cNvGrpSpPr/>
          <p:nvPr/>
        </p:nvGrpSpPr>
        <p:grpSpPr>
          <a:xfrm>
            <a:off x="7848352" y="1880733"/>
            <a:ext cx="847569" cy="666862"/>
            <a:chOff x="4103426" y="873599"/>
            <a:chExt cx="1222250" cy="872687"/>
          </a:xfrm>
        </p:grpSpPr>
        <p:sp>
          <p:nvSpPr>
            <p:cNvPr id="7" name="Shape 259"/>
            <p:cNvSpPr/>
            <p:nvPr/>
          </p:nvSpPr>
          <p:spPr>
            <a:xfrm>
              <a:off x="4103426" y="873599"/>
              <a:ext cx="1099530" cy="87268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>
                  <a:solidFill>
                    <a:schemeClr val="lt1"/>
                  </a:solidFill>
                </a:rPr>
                <a:t>1</a:t>
              </a:r>
              <a:endParaRPr lang="en-US" sz="2800" b="0" i="0" u="none" strike="noStrike" cap="none" baseline="0">
                <a:solidFill>
                  <a:schemeClr val="lt1"/>
                </a:solidFill>
                <a:sym typeface="Arial"/>
              </a:endParaRPr>
            </a:p>
          </p:txBody>
        </p:sp>
        <p:sp>
          <p:nvSpPr>
            <p:cNvPr id="8" name="Shape 260"/>
            <p:cNvSpPr/>
            <p:nvPr/>
          </p:nvSpPr>
          <p:spPr>
            <a:xfrm rot="5400000">
              <a:off x="5072171" y="1219393"/>
              <a:ext cx="305440" cy="201569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" name="Shape 271"/>
          <p:cNvSpPr/>
          <p:nvPr/>
        </p:nvSpPr>
        <p:spPr>
          <a:xfrm>
            <a:off x="8742639" y="2001047"/>
            <a:ext cx="3022647" cy="446276"/>
          </a:xfrm>
          <a:prstGeom prst="rect">
            <a:avLst/>
          </a:prstGeom>
          <a:noFill/>
          <a:ln>
            <a:solidFill>
              <a:srgbClr val="2270C0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sz="2000" b="1" dirty="0" err="1" smtClean="0">
                <a:solidFill>
                  <a:srgbClr val="3F9745"/>
                </a:solidFill>
                <a:latin typeface="Times New Roman"/>
                <a:ea typeface="Times New Roman"/>
                <a:cs typeface="Times New Roman"/>
              </a:rPr>
              <a:t>Kho</a:t>
            </a:r>
            <a:r>
              <a:rPr lang="en-US" sz="2000" b="1" dirty="0" smtClean="0">
                <a:solidFill>
                  <a:srgbClr val="3F9745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3F9745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000" b="1" dirty="0" smtClean="0">
                <a:solidFill>
                  <a:srgbClr val="3F9745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3F9745"/>
                </a:solidFill>
                <a:latin typeface="Times New Roman"/>
                <a:ea typeface="Times New Roman"/>
                <a:cs typeface="Times New Roman"/>
              </a:rPr>
              <a:t>doanh</a:t>
            </a:r>
            <a:r>
              <a:rPr lang="en-US" sz="2000" b="1" dirty="0">
                <a:solidFill>
                  <a:srgbClr val="3F9745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3F9745"/>
                </a:solidFill>
                <a:latin typeface="Times New Roman"/>
                <a:ea typeface="Times New Roman"/>
                <a:cs typeface="Times New Roman"/>
              </a:rPr>
              <a:t>nghiệp</a:t>
            </a:r>
            <a:r>
              <a:rPr lang="en-US" sz="2000" b="0" i="0" u="none" strike="noStrike" cap="none" baseline="0" dirty="0">
                <a:solidFill>
                  <a:srgbClr val="3F974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5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261"/>
          <p:cNvSpPr/>
          <p:nvPr/>
        </p:nvSpPr>
        <p:spPr>
          <a:xfrm>
            <a:off x="8809447" y="5206952"/>
            <a:ext cx="3299004" cy="558532"/>
          </a:xfrm>
          <a:prstGeom prst="rect">
            <a:avLst/>
          </a:prstGeom>
          <a:noFill/>
          <a:ln>
            <a:solidFill>
              <a:srgbClr val="2270C0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 dirty="0" err="1" smtClean="0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Kho</a:t>
            </a:r>
            <a:r>
              <a:rPr lang="en-US" sz="1800" b="1" i="0" u="none" strike="noStrike" cap="none" baseline="0" dirty="0" smtClean="0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doanh</a:t>
            </a:r>
            <a:r>
              <a:rPr lang="en-US" sz="1800" b="1" i="0" u="none" strike="noStrike" cap="none" baseline="0" dirty="0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nghiệp</a:t>
            </a:r>
            <a:r>
              <a:rPr lang="en-US" sz="1800" b="1" i="0" u="none" strike="noStrike" cap="none" baseline="0" dirty="0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đi</a:t>
            </a:r>
            <a:r>
              <a:rPr lang="en-US" sz="1800" b="1" i="0" u="none" strike="noStrike" cap="none" baseline="0" dirty="0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thuê</a:t>
            </a:r>
            <a:r>
              <a:rPr lang="en-US" sz="1800" b="1" i="0" u="none" strike="noStrike" cap="none" baseline="0" dirty="0">
                <a:solidFill>
                  <a:srgbClr val="F442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pSp>
        <p:nvGrpSpPr>
          <p:cNvPr id="12" name="Shape 262"/>
          <p:cNvGrpSpPr/>
          <p:nvPr/>
        </p:nvGrpSpPr>
        <p:grpSpPr>
          <a:xfrm>
            <a:off x="7898482" y="5036004"/>
            <a:ext cx="847569" cy="729480"/>
            <a:chOff x="4081491" y="1248407"/>
            <a:chExt cx="1222249" cy="872687"/>
          </a:xfrm>
        </p:grpSpPr>
        <p:sp>
          <p:nvSpPr>
            <p:cNvPr id="13" name="Shape 263"/>
            <p:cNvSpPr/>
            <p:nvPr/>
          </p:nvSpPr>
          <p:spPr>
            <a:xfrm>
              <a:off x="4081491" y="1248407"/>
              <a:ext cx="1099530" cy="872687"/>
            </a:xfrm>
            <a:prstGeom prst="rect">
              <a:avLst/>
            </a:prstGeom>
            <a:solidFill>
              <a:srgbClr val="F4422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>
                  <a:solidFill>
                    <a:schemeClr val="lt1"/>
                  </a:solidFill>
                </a:rPr>
                <a:t>2</a:t>
              </a:r>
              <a:endParaRPr lang="en-US" sz="2800" b="0" i="0" u="none" strike="noStrike" cap="none" baseline="0">
                <a:solidFill>
                  <a:schemeClr val="lt1"/>
                </a:solidFill>
                <a:sym typeface="Arial"/>
              </a:endParaRPr>
            </a:p>
          </p:txBody>
        </p:sp>
        <p:sp>
          <p:nvSpPr>
            <p:cNvPr id="14" name="Shape 264"/>
            <p:cNvSpPr/>
            <p:nvPr/>
          </p:nvSpPr>
          <p:spPr>
            <a:xfrm rot="5400000">
              <a:off x="5050234" y="1604000"/>
              <a:ext cx="305440" cy="201572"/>
            </a:xfrm>
            <a:prstGeom prst="triangle">
              <a:avLst>
                <a:gd name="adj" fmla="val 50000"/>
              </a:avLst>
            </a:prstGeom>
            <a:solidFill>
              <a:srgbClr val="F4422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469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102860" y="-14153"/>
            <a:ext cx="8087616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3.3</a:t>
            </a:r>
            <a:r>
              <a:rPr lang="en-US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khảo</a:t>
            </a:r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sát</a:t>
            </a:r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Chất</a:t>
            </a:r>
            <a:r>
              <a:rPr lang="en-US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dịch</a:t>
            </a:r>
            <a:r>
              <a:rPr lang="en-US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vụ</a:t>
            </a:r>
            <a:r>
              <a:rPr lang="en-US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chuyển</a:t>
            </a:r>
            <a:r>
              <a:rPr lang="en-US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phát</a:t>
            </a:r>
            <a:endParaRPr lang="en-US" sz="2400" b="1" dirty="0">
              <a:solidFill>
                <a:schemeClr val="bg1"/>
              </a:solidFill>
              <a:latin typeface="Arial" charset="0"/>
              <a:cs typeface="Verdana" charset="0"/>
            </a:endParaRPr>
          </a:p>
        </p:txBody>
      </p: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800258"/>
              </p:ext>
            </p:extLst>
          </p:nvPr>
        </p:nvGraphicFramePr>
        <p:xfrm>
          <a:off x="1102859" y="1119695"/>
          <a:ext cx="10126232" cy="436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1984</TotalTime>
  <Words>836</Words>
  <Application>Microsoft Office PowerPoint</Application>
  <PresentationFormat>Custom</PresentationFormat>
  <Paragraphs>69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Breeze</vt:lpstr>
      <vt:lpstr>1_Office Theme</vt:lpstr>
      <vt:lpstr>Angles</vt:lpstr>
      <vt:lpstr>1_Angles</vt:lpstr>
      <vt:lpstr>2_Angles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VECOM</dc:creator>
  <cp:lastModifiedBy>Asus</cp:lastModifiedBy>
  <cp:revision>499</cp:revision>
  <dcterms:modified xsi:type="dcterms:W3CDTF">2015-07-31T16:35:49Z</dcterms:modified>
</cp:coreProperties>
</file>