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3.xml" ContentType="application/vnd.openxmlformats-officedocument.presentationml.notesSlide+xml"/>
  <Override PartName="/ppt/charts/chart5.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6" r:id="rId2"/>
    <p:sldId id="351" r:id="rId3"/>
    <p:sldId id="326" r:id="rId4"/>
    <p:sldId id="327" r:id="rId5"/>
    <p:sldId id="328" r:id="rId6"/>
    <p:sldId id="329" r:id="rId7"/>
    <p:sldId id="352" r:id="rId8"/>
    <p:sldId id="332" r:id="rId9"/>
    <p:sldId id="333" r:id="rId10"/>
    <p:sldId id="334" r:id="rId11"/>
    <p:sldId id="335" r:id="rId12"/>
    <p:sldId id="330" r:id="rId13"/>
    <p:sldId id="336" r:id="rId14"/>
    <p:sldId id="337" r:id="rId15"/>
    <p:sldId id="338" r:id="rId16"/>
    <p:sldId id="353" r:id="rId17"/>
    <p:sldId id="339" r:id="rId18"/>
    <p:sldId id="341" r:id="rId19"/>
    <p:sldId id="342" r:id="rId20"/>
    <p:sldId id="343" r:id="rId21"/>
    <p:sldId id="344" r:id="rId22"/>
    <p:sldId id="346" r:id="rId23"/>
    <p:sldId id="347" r:id="rId24"/>
    <p:sldId id="345" r:id="rId25"/>
    <p:sldId id="348" r:id="rId26"/>
    <p:sldId id="349" r:id="rId27"/>
    <p:sldId id="350" r:id="rId28"/>
    <p:sldId id="325"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6F21"/>
    <a:srgbClr val="000000"/>
    <a:srgbClr val="E8F3FE"/>
    <a:srgbClr val="235C9C"/>
    <a:srgbClr val="1F7DBB"/>
    <a:srgbClr val="D0EBF4"/>
    <a:srgbClr val="E9F2FB"/>
    <a:srgbClr val="F2F8F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68" d="100"/>
          <a:sy n="68" d="100"/>
        </p:scale>
        <p:origin x="-822" y="-138"/>
      </p:cViewPr>
      <p:guideLst>
        <p:guide orient="horz" pos="2160"/>
        <p:guide pos="2880"/>
      </p:guideLst>
    </p:cSldViewPr>
  </p:slideViewPr>
  <p:notesTextViewPr>
    <p:cViewPr>
      <p:scale>
        <a:sx n="1" d="1"/>
        <a:sy n="1" d="1"/>
      </p:scale>
      <p:origin x="0" y="0"/>
    </p:cViewPr>
  </p:notesTextViewPr>
  <p:notesViewPr>
    <p:cSldViewPr snapToGrid="0">
      <p:cViewPr varScale="1">
        <p:scale>
          <a:sx n="53" d="100"/>
          <a:sy n="53" d="100"/>
        </p:scale>
        <p:origin x="2844"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2" Type="http://schemas.openxmlformats.org/officeDocument/2006/relationships/oleObject" Target="file:///D:\&#31574;&#21010;-----------\28.&#20135;&#21697;+&#32593;&#31449;&#21464;&#26356;\RFQ.xlsx" TargetMode="External"/><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1" Type="http://schemas.openxmlformats.org/officeDocument/2006/relationships/oleObject" Target="file:///d:\Users\User\AppData\Roaming\Microsoft\Excel\Book1%20(version%201).xlsb"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Export</c:v>
                </c:pt>
              </c:strCache>
            </c:strRef>
          </c:tx>
          <c:spPr>
            <a:solidFill>
              <a:schemeClr val="accent1">
                <a:lumMod val="60000"/>
                <a:lumOff val="40000"/>
              </a:schemeClr>
            </a:solidFill>
            <a:ln>
              <a:solidFill>
                <a:schemeClr val="accent1"/>
              </a:solidFill>
            </a:ln>
            <a:effectLst/>
          </c:spPr>
          <c:invertIfNegative val="0"/>
          <c:dLbls>
            <c:spPr>
              <a:solidFill>
                <a:schemeClr val="accent1"/>
              </a:solid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Sheet1!$B$2:$B$11</c:f>
              <c:numCache>
                <c:formatCode>General</c:formatCode>
                <c:ptCount val="10"/>
                <c:pt idx="0">
                  <c:v>32.44</c:v>
                </c:pt>
                <c:pt idx="1">
                  <c:v>39.83</c:v>
                </c:pt>
                <c:pt idx="2">
                  <c:v>48.56</c:v>
                </c:pt>
                <c:pt idx="3">
                  <c:v>62.69</c:v>
                </c:pt>
                <c:pt idx="4">
                  <c:v>57.1</c:v>
                </c:pt>
                <c:pt idx="5">
                  <c:v>72.239999999999995</c:v>
                </c:pt>
                <c:pt idx="6">
                  <c:v>96.91</c:v>
                </c:pt>
                <c:pt idx="7">
                  <c:v>114.57</c:v>
                </c:pt>
                <c:pt idx="8">
                  <c:v>132.03290000000001</c:v>
                </c:pt>
                <c:pt idx="9">
                  <c:v>150.19</c:v>
                </c:pt>
              </c:numCache>
            </c:numRef>
          </c:val>
          <c:extLst xmlns:c16r2="http://schemas.microsoft.com/office/drawing/2015/06/chart">
            <c:ext xmlns:c16="http://schemas.microsoft.com/office/drawing/2014/chart" uri="{C3380CC4-5D6E-409C-BE32-E72D297353CC}">
              <c16:uniqueId val="{00000000-E375-40B1-B1A0-46D2D00CFFF2}"/>
            </c:ext>
          </c:extLst>
        </c:ser>
        <c:ser>
          <c:idx val="1"/>
          <c:order val="1"/>
          <c:tx>
            <c:strRef>
              <c:f>Sheet1!$C$1</c:f>
              <c:strCache>
                <c:ptCount val="1"/>
                <c:pt idx="0">
                  <c:v>Import</c:v>
                </c:pt>
              </c:strCache>
            </c:strRef>
          </c:tx>
          <c:spPr>
            <a:solidFill>
              <a:schemeClr val="accent2">
                <a:lumMod val="60000"/>
                <a:lumOff val="40000"/>
              </a:schemeClr>
            </a:solidFill>
            <a:ln>
              <a:solidFill>
                <a:schemeClr val="accent2"/>
              </a:solidFill>
            </a:ln>
            <a:effectLst/>
          </c:spPr>
          <c:invertIfNegative val="0"/>
          <c:dLbls>
            <c:spPr>
              <a:solidFill>
                <a:schemeClr val="accent2"/>
              </a:solid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Sheet1!$C$2:$C$11</c:f>
              <c:numCache>
                <c:formatCode>General</c:formatCode>
                <c:ptCount val="10"/>
                <c:pt idx="0">
                  <c:v>36.979999999999997</c:v>
                </c:pt>
                <c:pt idx="1">
                  <c:v>44.89</c:v>
                </c:pt>
                <c:pt idx="2">
                  <c:v>62.68</c:v>
                </c:pt>
                <c:pt idx="3">
                  <c:v>80.709999999999994</c:v>
                </c:pt>
                <c:pt idx="4">
                  <c:v>69.95</c:v>
                </c:pt>
                <c:pt idx="5">
                  <c:v>84.84</c:v>
                </c:pt>
                <c:pt idx="6">
                  <c:v>106.73</c:v>
                </c:pt>
                <c:pt idx="7">
                  <c:v>113.79</c:v>
                </c:pt>
                <c:pt idx="8">
                  <c:v>132.0326</c:v>
                </c:pt>
                <c:pt idx="9">
                  <c:v>148.05000000000001</c:v>
                </c:pt>
              </c:numCache>
            </c:numRef>
          </c:val>
          <c:extLst xmlns:c16r2="http://schemas.microsoft.com/office/drawing/2015/06/chart">
            <c:ext xmlns:c16="http://schemas.microsoft.com/office/drawing/2014/chart" uri="{C3380CC4-5D6E-409C-BE32-E72D297353CC}">
              <c16:uniqueId val="{00000001-E375-40B1-B1A0-46D2D00CFFF2}"/>
            </c:ext>
          </c:extLst>
        </c:ser>
        <c:dLbls>
          <c:showLegendKey val="0"/>
          <c:showVal val="0"/>
          <c:showCatName val="0"/>
          <c:showSerName val="0"/>
          <c:showPercent val="0"/>
          <c:showBubbleSize val="0"/>
        </c:dLbls>
        <c:gapWidth val="120"/>
        <c:axId val="37532032"/>
        <c:axId val="37533568"/>
      </c:barChart>
      <c:lineChart>
        <c:grouping val="standard"/>
        <c:varyColors val="0"/>
        <c:ser>
          <c:idx val="2"/>
          <c:order val="2"/>
          <c:tx>
            <c:strRef>
              <c:f>Sheet1!$D$1</c:f>
              <c:strCache>
                <c:ptCount val="1"/>
                <c:pt idx="0">
                  <c:v>Trade Balance</c:v>
                </c:pt>
              </c:strCache>
            </c:strRef>
          </c:tx>
          <c:spPr>
            <a:ln w="38100" cap="rnd">
              <a:solidFill>
                <a:srgbClr val="00B050"/>
              </a:solidFill>
              <a:round/>
            </a:ln>
            <a:effectLst/>
          </c:spPr>
          <c:marker>
            <c:symbol val="circle"/>
            <c:size val="5"/>
            <c:spPr>
              <a:solidFill>
                <a:schemeClr val="accent3"/>
              </a:solidFill>
              <a:ln w="38100">
                <a:solidFill>
                  <a:srgbClr val="00B050"/>
                </a:solidFill>
              </a:ln>
              <a:effectLst/>
            </c:spPr>
          </c:marker>
          <c:dLbls>
            <c:spPr>
              <a:solidFill>
                <a:srgbClr val="00B050"/>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Sheet1!$D$2:$D$11</c:f>
              <c:numCache>
                <c:formatCode>General</c:formatCode>
                <c:ptCount val="10"/>
                <c:pt idx="0">
                  <c:v>-4.5399999999999991</c:v>
                </c:pt>
                <c:pt idx="1">
                  <c:v>-5.0600000000000023</c:v>
                </c:pt>
                <c:pt idx="2">
                  <c:v>-14.119999999999997</c:v>
                </c:pt>
                <c:pt idx="3">
                  <c:v>-18.019999999999996</c:v>
                </c:pt>
                <c:pt idx="4">
                  <c:v>-12.850000000000001</c:v>
                </c:pt>
                <c:pt idx="5">
                  <c:v>-12.600000000000009</c:v>
                </c:pt>
                <c:pt idx="6">
                  <c:v>-9.8200000000000074</c:v>
                </c:pt>
                <c:pt idx="7">
                  <c:v>0.77999999999998693</c:v>
                </c:pt>
                <c:pt idx="8">
                  <c:v>3.0000000000995897E-4</c:v>
                </c:pt>
                <c:pt idx="9">
                  <c:v>2.1399999999999864</c:v>
                </c:pt>
              </c:numCache>
            </c:numRef>
          </c:val>
          <c:smooth val="0"/>
          <c:extLst xmlns:c16r2="http://schemas.microsoft.com/office/drawing/2015/06/chart">
            <c:ext xmlns:c16="http://schemas.microsoft.com/office/drawing/2014/chart" uri="{C3380CC4-5D6E-409C-BE32-E72D297353CC}">
              <c16:uniqueId val="{00000002-E375-40B1-B1A0-46D2D00CFFF2}"/>
            </c:ext>
          </c:extLst>
        </c:ser>
        <c:ser>
          <c:idx val="3"/>
          <c:order val="3"/>
          <c:tx>
            <c:strRef>
              <c:f>Sheet1!$E$1</c:f>
              <c:strCache>
                <c:ptCount val="1"/>
                <c:pt idx="0">
                  <c:v>Total</c:v>
                </c:pt>
              </c:strCache>
            </c:strRef>
          </c:tx>
          <c:spPr>
            <a:ln w="38100" cap="rnd">
              <a:solidFill>
                <a:schemeClr val="accent4"/>
              </a:solidFill>
              <a:round/>
            </a:ln>
            <a:effectLst/>
          </c:spPr>
          <c:marker>
            <c:symbol val="circle"/>
            <c:size val="5"/>
            <c:spPr>
              <a:solidFill>
                <a:srgbClr val="000000">
                  <a:alpha val="14902"/>
                </a:srgbClr>
              </a:solidFill>
              <a:ln w="38100">
                <a:solidFill>
                  <a:schemeClr val="accent4"/>
                </a:solidFill>
              </a:ln>
              <a:effectLst/>
            </c:spPr>
          </c:marker>
          <c:dLbls>
            <c:spPr>
              <a:solidFill>
                <a:schemeClr val="accent4"/>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Sheet1!$E$2:$E$11</c:f>
              <c:numCache>
                <c:formatCode>General</c:formatCode>
                <c:ptCount val="10"/>
                <c:pt idx="0">
                  <c:v>69.419999999999987</c:v>
                </c:pt>
                <c:pt idx="1">
                  <c:v>84.72</c:v>
                </c:pt>
                <c:pt idx="2">
                  <c:v>111.24000000000001</c:v>
                </c:pt>
                <c:pt idx="3">
                  <c:v>143.39999999999998</c:v>
                </c:pt>
                <c:pt idx="4">
                  <c:v>127.05000000000001</c:v>
                </c:pt>
                <c:pt idx="5">
                  <c:v>157.07999999999998</c:v>
                </c:pt>
                <c:pt idx="6">
                  <c:v>203.64</c:v>
                </c:pt>
                <c:pt idx="7">
                  <c:v>228.36</c:v>
                </c:pt>
                <c:pt idx="8">
                  <c:v>264.06550000000004</c:v>
                </c:pt>
                <c:pt idx="9">
                  <c:v>298.24</c:v>
                </c:pt>
              </c:numCache>
            </c:numRef>
          </c:val>
          <c:smooth val="0"/>
          <c:extLst xmlns:c16r2="http://schemas.microsoft.com/office/drawing/2015/06/chart">
            <c:ext xmlns:c16="http://schemas.microsoft.com/office/drawing/2014/chart" uri="{C3380CC4-5D6E-409C-BE32-E72D297353CC}">
              <c16:uniqueId val="{00000003-E375-40B1-B1A0-46D2D00CFFF2}"/>
            </c:ext>
          </c:extLst>
        </c:ser>
        <c:dLbls>
          <c:showLegendKey val="0"/>
          <c:showVal val="0"/>
          <c:showCatName val="0"/>
          <c:showSerName val="0"/>
          <c:showPercent val="0"/>
          <c:showBubbleSize val="0"/>
        </c:dLbls>
        <c:marker val="1"/>
        <c:smooth val="0"/>
        <c:axId val="37532032"/>
        <c:axId val="37533568"/>
      </c:lineChart>
      <c:catAx>
        <c:axId val="3753203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37533568"/>
        <c:crosses val="autoZero"/>
        <c:auto val="1"/>
        <c:lblAlgn val="ctr"/>
        <c:lblOffset val="100"/>
        <c:noMultiLvlLbl val="0"/>
      </c:catAx>
      <c:valAx>
        <c:axId val="37533568"/>
        <c:scaling>
          <c:orientation val="minMax"/>
          <c:max val="300"/>
          <c:min val="-3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532032"/>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solidFill>
        <a:schemeClr val="bg1">
          <a:lumMod val="75000"/>
        </a:schemeClr>
      </a:solid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2014</c:v>
                </c:pt>
              </c:strCache>
            </c:strRef>
          </c:tx>
          <c:spPr>
            <a:solidFill>
              <a:srgbClr val="4F81BD"/>
            </a:solidFill>
            <a:ln w="25369">
              <a:noFill/>
            </a:ln>
          </c:spPr>
          <c:invertIfNegative val="0"/>
          <c:dLbls>
            <c:dLbl>
              <c:idx val="4"/>
              <c:layout>
                <c:manualLayout>
                  <c:x val="0"/>
                  <c:y val="-9.6999099894179326E-3"/>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9FA3-47B8-AB06-00D6CE0FAEC0}"/>
                </c:ext>
              </c:extLst>
            </c:dLbl>
            <c:dLbl>
              <c:idx val="10"/>
              <c:layout>
                <c:manualLayout>
                  <c:x val="0"/>
                  <c:y val="-4.8499549947089667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9FA3-47B8-AB06-00D6CE0FAEC0}"/>
                </c:ext>
              </c:extLst>
            </c:dLbl>
            <c:dLbl>
              <c:idx val="11"/>
              <c:layout>
                <c:manualLayout>
                  <c:x val="-1.039292604736326E-16"/>
                  <c:y val="-4.3980023330417117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9FA3-47B8-AB06-00D6CE0FAEC0}"/>
                </c:ext>
              </c:extLst>
            </c:dLbl>
            <c:dLbl>
              <c:idx val="12"/>
              <c:layout>
                <c:manualLayout>
                  <c:x val="0"/>
                  <c:y val="-5.5555555555555552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9FA3-47B8-AB06-00D6CE0FAEC0}"/>
                </c:ext>
              </c:extLst>
            </c:dLbl>
            <c:dLbl>
              <c:idx val="13"/>
              <c:layout>
                <c:manualLayout>
                  <c:x val="-1.039292604736326E-16"/>
                  <c:y val="-5.3240740740740825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9FA3-47B8-AB06-00D6CE0FAEC0}"/>
                </c:ext>
              </c:extLst>
            </c:dLbl>
            <c:dLbl>
              <c:idx val="14"/>
              <c:layout>
                <c:manualLayout>
                  <c:x val="0"/>
                  <c:y val="-5.5555555555555643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9FA3-47B8-AB06-00D6CE0FAEC0}"/>
                </c:ext>
              </c:extLst>
            </c:dLbl>
            <c:spPr>
              <a:solidFill>
                <a:schemeClr val="bg1"/>
              </a:solidFill>
              <a:ln w="9525">
                <a:solidFill>
                  <a:schemeClr val="accent1"/>
                </a:solidFill>
              </a:ln>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Sheet1!$A$2:$A$17</c:f>
              <c:strCache>
                <c:ptCount val="16"/>
                <c:pt idx="0">
                  <c:v>Electric</c:v>
                </c:pt>
                <c:pt idx="1">
                  <c:v>Textile</c:v>
                </c:pt>
                <c:pt idx="2">
                  <c:v>Agricultural + Food</c:v>
                </c:pt>
                <c:pt idx="3">
                  <c:v>Leather + Shoe</c:v>
                </c:pt>
                <c:pt idx="4">
                  <c:v>Enegy</c:v>
                </c:pt>
                <c:pt idx="5">
                  <c:v>Machinery</c:v>
                </c:pt>
                <c:pt idx="6">
                  <c:v>Fishery</c:v>
                </c:pt>
                <c:pt idx="7">
                  <c:v>Wood</c:v>
                </c:pt>
                <c:pt idx="8">
                  <c:v>Chemical + Rubber + Plastic</c:v>
                </c:pt>
                <c:pt idx="9">
                  <c:v>Auto &amp; Transport</c:v>
                </c:pt>
                <c:pt idx="10">
                  <c:v>Metallurgy</c:v>
                </c:pt>
                <c:pt idx="11">
                  <c:v>Fasion Accessories</c:v>
                </c:pt>
                <c:pt idx="12">
                  <c:v>Furniture + Ceramics</c:v>
                </c:pt>
                <c:pt idx="13">
                  <c:v>Mineral + Construction </c:v>
                </c:pt>
                <c:pt idx="14">
                  <c:v>Sports + Toys</c:v>
                </c:pt>
                <c:pt idx="15">
                  <c:v>Others</c:v>
                </c:pt>
              </c:strCache>
            </c:strRef>
          </c:cat>
          <c:val>
            <c:numRef>
              <c:f>Sheet1!$B$2:$B$17</c:f>
              <c:numCache>
                <c:formatCode>_(* #,##0.00_);_(* \(#,##0.00\);_(* "-"??_);_(@_)</c:formatCode>
                <c:ptCount val="16"/>
                <c:pt idx="0">
                  <c:v>37.266467159000001</c:v>
                </c:pt>
                <c:pt idx="1">
                  <c:v>23.947427898000001</c:v>
                </c:pt>
                <c:pt idx="2">
                  <c:v>13.504743983999999</c:v>
                </c:pt>
                <c:pt idx="3">
                  <c:v>11.451972847</c:v>
                </c:pt>
                <c:pt idx="4">
                  <c:v>8.7784212420000003</c:v>
                </c:pt>
                <c:pt idx="5">
                  <c:v>8.0981882659999993</c:v>
                </c:pt>
                <c:pt idx="6">
                  <c:v>7.836037095</c:v>
                </c:pt>
                <c:pt idx="7">
                  <c:v>6.9478780740000001</c:v>
                </c:pt>
                <c:pt idx="8">
                  <c:v>6.7980669029999996</c:v>
                </c:pt>
                <c:pt idx="9">
                  <c:v>5.6268001529999996</c:v>
                </c:pt>
                <c:pt idx="10">
                  <c:v>4.5543733419999999</c:v>
                </c:pt>
                <c:pt idx="11">
                  <c:v>3.212237096</c:v>
                </c:pt>
                <c:pt idx="12">
                  <c:v>1.7586075880000001</c:v>
                </c:pt>
                <c:pt idx="13">
                  <c:v>1.117288032</c:v>
                </c:pt>
                <c:pt idx="14">
                  <c:v>0.65085976599999995</c:v>
                </c:pt>
                <c:pt idx="15">
                  <c:v>8.6371233309999997</c:v>
                </c:pt>
              </c:numCache>
            </c:numRef>
          </c:val>
          <c:extLst xmlns:c16r2="http://schemas.microsoft.com/office/drawing/2015/06/chart">
            <c:ext xmlns:c16="http://schemas.microsoft.com/office/drawing/2014/chart" uri="{C3380CC4-5D6E-409C-BE32-E72D297353CC}">
              <c16:uniqueId val="{00000006-9FA3-47B8-AB06-00D6CE0FAEC0}"/>
            </c:ext>
          </c:extLst>
        </c:ser>
        <c:ser>
          <c:idx val="1"/>
          <c:order val="1"/>
          <c:tx>
            <c:strRef>
              <c:f>Sheet1!$C$1</c:f>
              <c:strCache>
                <c:ptCount val="1"/>
                <c:pt idx="0">
                  <c:v>2013</c:v>
                </c:pt>
              </c:strCache>
            </c:strRef>
          </c:tx>
          <c:invertIfNegative val="0"/>
          <c:dLbls>
            <c:dLbl>
              <c:idx val="10"/>
              <c:layout>
                <c:manualLayout>
                  <c:x val="0"/>
                  <c:y val="-1.2967137545105535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7-9FA3-47B8-AB06-00D6CE0FAEC0}"/>
                </c:ext>
              </c:extLst>
            </c:dLbl>
            <c:dLbl>
              <c:idx val="11"/>
              <c:layout>
                <c:manualLayout>
                  <c:x val="-1.0560873627354761E-16"/>
                  <c:y val="-8.9252537920347826E-3"/>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8-9FA3-47B8-AB06-00D6CE0FAEC0}"/>
                </c:ext>
              </c:extLst>
            </c:dLbl>
            <c:dLbl>
              <c:idx val="12"/>
              <c:layout>
                <c:manualLayout>
                  <c:x val="0"/>
                  <c:y val="-1.0278871391076284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9-9FA3-47B8-AB06-00D6CE0FAEC0}"/>
                </c:ext>
              </c:extLst>
            </c:dLbl>
            <c:dLbl>
              <c:idx val="13"/>
              <c:layout>
                <c:manualLayout>
                  <c:x val="-1.039292604736326E-16"/>
                  <c:y val="-4.0604039078448529E-3"/>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A-9FA3-47B8-AB06-00D6CE0FAEC0}"/>
                </c:ext>
              </c:extLst>
            </c:dLbl>
            <c:dLbl>
              <c:idx val="14"/>
              <c:layout>
                <c:manualLayout>
                  <c:x val="-1.039292604736326E-16"/>
                  <c:y val="-9.223716827063284E-3"/>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B-9FA3-47B8-AB06-00D6CE0FAEC0}"/>
                </c:ext>
              </c:extLst>
            </c:dLbl>
            <c:spPr>
              <a:solidFill>
                <a:schemeClr val="bg1"/>
              </a:solidFill>
              <a:ln w="9525">
                <a:solidFill>
                  <a:schemeClr val="accent2"/>
                </a:solidFill>
              </a:ln>
              <a:effectLst/>
            </c:sp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ext>
            </c:extLst>
          </c:dLbls>
          <c:cat>
            <c:strRef>
              <c:f>Sheet1!$A$2:$A$17</c:f>
              <c:strCache>
                <c:ptCount val="16"/>
                <c:pt idx="0">
                  <c:v>Electric</c:v>
                </c:pt>
                <c:pt idx="1">
                  <c:v>Textile</c:v>
                </c:pt>
                <c:pt idx="2">
                  <c:v>Agricultural + Food</c:v>
                </c:pt>
                <c:pt idx="3">
                  <c:v>Leather + Shoe</c:v>
                </c:pt>
                <c:pt idx="4">
                  <c:v>Enegy</c:v>
                </c:pt>
                <c:pt idx="5">
                  <c:v>Machinery</c:v>
                </c:pt>
                <c:pt idx="6">
                  <c:v>Fishery</c:v>
                </c:pt>
                <c:pt idx="7">
                  <c:v>Wood</c:v>
                </c:pt>
                <c:pt idx="8">
                  <c:v>Chemical + Rubber + Plastic</c:v>
                </c:pt>
                <c:pt idx="9">
                  <c:v>Auto &amp; Transport</c:v>
                </c:pt>
                <c:pt idx="10">
                  <c:v>Metallurgy</c:v>
                </c:pt>
                <c:pt idx="11">
                  <c:v>Fasion Accessories</c:v>
                </c:pt>
                <c:pt idx="12">
                  <c:v>Furniture + Ceramics</c:v>
                </c:pt>
                <c:pt idx="13">
                  <c:v>Mineral + Construction </c:v>
                </c:pt>
                <c:pt idx="14">
                  <c:v>Sports + Toys</c:v>
                </c:pt>
                <c:pt idx="15">
                  <c:v>Others</c:v>
                </c:pt>
              </c:strCache>
            </c:strRef>
          </c:cat>
          <c:val>
            <c:numRef>
              <c:f>Sheet1!$C$2:$C$17</c:f>
              <c:numCache>
                <c:formatCode>_(* #,##0.00_);_(* \(#,##0.00\);_(* "-"??_);_(@_)</c:formatCode>
                <c:ptCount val="16"/>
                <c:pt idx="0">
                  <c:v>33.467401383000002</c:v>
                </c:pt>
                <c:pt idx="1">
                  <c:v>20.484599364000001</c:v>
                </c:pt>
                <c:pt idx="2">
                  <c:v>11.369729379000001</c:v>
                </c:pt>
                <c:pt idx="3">
                  <c:v>9.3160712760000006</c:v>
                </c:pt>
                <c:pt idx="4">
                  <c:v>9.4016315020000008</c:v>
                </c:pt>
                <c:pt idx="5">
                  <c:v>6.7026619969999999</c:v>
                </c:pt>
                <c:pt idx="6">
                  <c:v>6.692609042</c:v>
                </c:pt>
                <c:pt idx="7">
                  <c:v>6.2958128540000002</c:v>
                </c:pt>
                <c:pt idx="8">
                  <c:v>6.8040719149999997</c:v>
                </c:pt>
                <c:pt idx="9">
                  <c:v>4.9611629949999996</c:v>
                </c:pt>
                <c:pt idx="10">
                  <c:v>3.9677099899999999</c:v>
                </c:pt>
                <c:pt idx="11">
                  <c:v>2.5127306140000001</c:v>
                </c:pt>
                <c:pt idx="12">
                  <c:v>1.4107110140000001</c:v>
                </c:pt>
                <c:pt idx="13">
                  <c:v>1.0063156879999999</c:v>
                </c:pt>
                <c:pt idx="14">
                  <c:v>0.49002675000000001</c:v>
                </c:pt>
                <c:pt idx="15">
                  <c:v>7.1496082349999996</c:v>
                </c:pt>
              </c:numCache>
            </c:numRef>
          </c:val>
          <c:extLst xmlns:c16r2="http://schemas.microsoft.com/office/drawing/2015/06/chart">
            <c:ext xmlns:c16="http://schemas.microsoft.com/office/drawing/2014/chart" uri="{C3380CC4-5D6E-409C-BE32-E72D297353CC}">
              <c16:uniqueId val="{0000000C-9FA3-47B8-AB06-00D6CE0FAEC0}"/>
            </c:ext>
          </c:extLst>
        </c:ser>
        <c:dLbls>
          <c:dLblPos val="inEnd"/>
          <c:showLegendKey val="0"/>
          <c:showVal val="1"/>
          <c:showCatName val="0"/>
          <c:showSerName val="0"/>
          <c:showPercent val="0"/>
          <c:showBubbleSize val="0"/>
        </c:dLbls>
        <c:gapWidth val="150"/>
        <c:axId val="39086720"/>
        <c:axId val="39104896"/>
      </c:barChart>
      <c:catAx>
        <c:axId val="39086720"/>
        <c:scaling>
          <c:orientation val="minMax"/>
        </c:scaling>
        <c:delete val="0"/>
        <c:axPos val="b"/>
        <c:numFmt formatCode="General" sourceLinked="1"/>
        <c:majorTickMark val="none"/>
        <c:minorTickMark val="none"/>
        <c:tickLblPos val="nextTo"/>
        <c:spPr>
          <a:noFill/>
          <a:ln w="9501"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104896"/>
        <c:crosses val="autoZero"/>
        <c:auto val="1"/>
        <c:lblAlgn val="ctr"/>
        <c:lblOffset val="100"/>
        <c:noMultiLvlLbl val="0"/>
      </c:catAx>
      <c:valAx>
        <c:axId val="39104896"/>
        <c:scaling>
          <c:orientation val="minMax"/>
        </c:scaling>
        <c:delete val="0"/>
        <c:axPos val="l"/>
        <c:majorGridlines>
          <c:spPr>
            <a:ln w="9501" cap="flat" cmpd="sng" algn="ctr">
              <a:solidFill>
                <a:schemeClr val="tx1">
                  <a:lumMod val="15000"/>
                  <a:lumOff val="85000"/>
                </a:schemeClr>
              </a:solidFill>
              <a:round/>
            </a:ln>
            <a:effectLst/>
          </c:spPr>
        </c:majorGridlines>
        <c:numFmt formatCode="_(* #,##0_);_(* \(#,##0\);_(* &quot;-&quot;_);_(@_)" sourceLinked="0"/>
        <c:majorTickMark val="none"/>
        <c:minorTickMark val="none"/>
        <c:tickLblPos val="nextTo"/>
        <c:spPr>
          <a:ln w="6342">
            <a:noFill/>
          </a:ln>
        </c:spPr>
        <c:txPr>
          <a:bodyPr rot="-60000000" spcFirstLastPara="1" vertOverflow="ellipsis" vert="horz" wrap="square" anchor="ctr" anchorCtr="1"/>
          <a:lstStyle/>
          <a:p>
            <a:pPr>
              <a:defRPr sz="1195" b="0" i="0" u="none" strike="noStrike" kern="1200" baseline="0">
                <a:solidFill>
                  <a:schemeClr val="tx1">
                    <a:lumMod val="65000"/>
                    <a:lumOff val="35000"/>
                  </a:schemeClr>
                </a:solidFill>
                <a:latin typeface="+mn-lt"/>
                <a:ea typeface="+mn-ea"/>
                <a:cs typeface="+mn-cs"/>
              </a:defRPr>
            </a:pPr>
            <a:endParaRPr lang="en-US"/>
          </a:p>
        </c:txPr>
        <c:crossAx val="39086720"/>
        <c:crosses val="autoZero"/>
        <c:crossBetween val="between"/>
      </c:valAx>
      <c:spPr>
        <a:noFill/>
        <a:ln w="25400">
          <a:noFill/>
        </a:ln>
      </c:spPr>
    </c:plotArea>
    <c:legend>
      <c:legendPos val="t"/>
      <c:layout/>
      <c:overlay val="0"/>
      <c:txPr>
        <a:bodyPr/>
        <a:lstStyle/>
        <a:p>
          <a:pPr>
            <a:defRPr sz="1400"/>
          </a:pPr>
          <a:endParaRPr lang="en-US"/>
        </a:p>
      </c:txPr>
    </c:legend>
    <c:plotVisOnly val="1"/>
    <c:dispBlanksAs val="gap"/>
    <c:showDLblsOverMax val="0"/>
  </c:chart>
  <c:spPr>
    <a:solidFill>
      <a:schemeClr val="bg1"/>
    </a:solidFill>
    <a:ln>
      <a:solidFill>
        <a:schemeClr val="bg1">
          <a:lumMod val="75000"/>
        </a:schemeClr>
      </a:solidFill>
    </a:ln>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ofPieChart>
        <c:ofPieType val="bar"/>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1EE5-498A-80DB-D237B318B2AD}"/>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1EE5-498A-80DB-D237B318B2AD}"/>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1EE5-498A-80DB-D237B318B2AD}"/>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1EE5-498A-80DB-D237B318B2AD}"/>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1EE5-498A-80DB-D237B318B2AD}"/>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1EE5-498A-80DB-D237B318B2AD}"/>
              </c:ext>
            </c:extLst>
          </c:dPt>
          <c:dPt>
            <c:idx val="6"/>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1EE5-498A-80DB-D237B318B2AD}"/>
              </c:ext>
            </c:extLst>
          </c:dPt>
          <c:dPt>
            <c:idx val="7"/>
            <c:bubble3D val="0"/>
            <c:spPr>
              <a:solidFill>
                <a:schemeClr val="accent2">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F-1EE5-498A-80DB-D237B318B2AD}"/>
              </c:ext>
            </c:extLst>
          </c:dPt>
          <c:dPt>
            <c:idx val="8"/>
            <c:bubble3D val="0"/>
            <c:spPr>
              <a:solidFill>
                <a:schemeClr val="accent3">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1-1EE5-498A-80DB-D237B318B2AD}"/>
              </c:ext>
            </c:extLst>
          </c:dPt>
          <c:dPt>
            <c:idx val="9"/>
            <c:bubble3D val="0"/>
            <c:spPr>
              <a:solidFill>
                <a:schemeClr val="accent4">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3-1EE5-498A-80DB-D237B318B2AD}"/>
              </c:ext>
            </c:extLst>
          </c:dPt>
          <c:dPt>
            <c:idx val="10"/>
            <c:bubble3D val="0"/>
            <c:spPr>
              <a:solidFill>
                <a:schemeClr val="accent5">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5-1EE5-498A-80DB-D237B318B2AD}"/>
              </c:ext>
            </c:extLst>
          </c:dPt>
          <c:dPt>
            <c:idx val="11"/>
            <c:bubble3D val="0"/>
            <c:spPr>
              <a:solidFill>
                <a:schemeClr val="accent6">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7-1EE5-498A-80DB-D237B318B2AD}"/>
              </c:ext>
            </c:extLst>
          </c:dPt>
          <c:dLbls>
            <c:dLbl>
              <c:idx val="10"/>
              <c:layout/>
              <c:dLblPos val="inEnd"/>
              <c:showLegendKey val="0"/>
              <c:showVal val="1"/>
              <c:showCatName val="1"/>
              <c:showSerName val="0"/>
              <c:showPercent val="1"/>
              <c:showBubbleSize val="0"/>
              <c:separator> </c:separator>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5-1EE5-498A-80DB-D237B318B2AD}"/>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Sheet1!$A$2:$A$12</c:f>
              <c:strCache>
                <c:ptCount val="11"/>
                <c:pt idx="0">
                  <c:v>Europe</c:v>
                </c:pt>
                <c:pt idx="1">
                  <c:v>USA</c:v>
                </c:pt>
                <c:pt idx="2">
                  <c:v>China + Hongkong</c:v>
                </c:pt>
                <c:pt idx="3">
                  <c:v>ASEAN</c:v>
                </c:pt>
                <c:pt idx="4">
                  <c:v>Japan</c:v>
                </c:pt>
                <c:pt idx="5">
                  <c:v>Middle East</c:v>
                </c:pt>
                <c:pt idx="6">
                  <c:v>Korea</c:v>
                </c:pt>
                <c:pt idx="7">
                  <c:v>America</c:v>
                </c:pt>
                <c:pt idx="8">
                  <c:v>Asia (others)</c:v>
                </c:pt>
                <c:pt idx="9">
                  <c:v>Australia</c:v>
                </c:pt>
                <c:pt idx="10">
                  <c:v>Africa</c:v>
                </c:pt>
              </c:strCache>
            </c:strRef>
          </c:cat>
          <c:val>
            <c:numRef>
              <c:f>Sheet1!$B$2:$B$12</c:f>
              <c:numCache>
                <c:formatCode>_(* #,##0.00_);_(* \(#,##0.00\);_(* "-"??_);_(@_)</c:formatCode>
                <c:ptCount val="11"/>
                <c:pt idx="0">
                  <c:v>30.270560550999999</c:v>
                </c:pt>
                <c:pt idx="1">
                  <c:v>28.655653008000002</c:v>
                </c:pt>
                <c:pt idx="2">
                  <c:v>20.108901785</c:v>
                </c:pt>
                <c:pt idx="3">
                  <c:v>19.121840315</c:v>
                </c:pt>
                <c:pt idx="4">
                  <c:v>14.704211752999999</c:v>
                </c:pt>
                <c:pt idx="5">
                  <c:v>8.0260606249999995</c:v>
                </c:pt>
                <c:pt idx="6">
                  <c:v>7.1440188300000003</c:v>
                </c:pt>
                <c:pt idx="7">
                  <c:v>5.9960907739999998</c:v>
                </c:pt>
                <c:pt idx="8">
                  <c:v>5.6438781520000001</c:v>
                </c:pt>
                <c:pt idx="9">
                  <c:v>4.3064123439999999</c:v>
                </c:pt>
                <c:pt idx="10">
                  <c:v>1.970607598</c:v>
                </c:pt>
              </c:numCache>
            </c:numRef>
          </c:val>
          <c:extLst xmlns:c16r2="http://schemas.microsoft.com/office/drawing/2015/06/chart">
            <c:ext xmlns:c16="http://schemas.microsoft.com/office/drawing/2014/chart" uri="{C3380CC4-5D6E-409C-BE32-E72D297353CC}">
              <c16:uniqueId val="{00000018-1EE5-498A-80DB-D237B318B2AD}"/>
            </c:ext>
          </c:extLst>
        </c:ser>
        <c:dLbls>
          <c:dLblPos val="inEnd"/>
          <c:showLegendKey val="0"/>
          <c:showVal val="0"/>
          <c:showCatName val="0"/>
          <c:showSerName val="0"/>
          <c:showPercent val="1"/>
          <c:showBubbleSize val="0"/>
          <c:showLeaderLines val="1"/>
        </c:dLbls>
        <c:gapWidth val="100"/>
        <c:splitType val="pos"/>
        <c:splitPos val="5"/>
        <c:secondPieSize val="7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smtClean="0"/>
              <a:t>IMPORTANCE</a:t>
            </a:r>
            <a:r>
              <a:rPr lang="en-US" sz="1600" b="1" baseline="0" smtClean="0"/>
              <a:t> OF VARIOUS CHANNELS TO BUYERS</a:t>
            </a:r>
            <a:endParaRPr lang="en-US" sz="1600" b="1"/>
          </a:p>
        </c:rich>
      </c:tx>
      <c:layout>
        <c:manualLayout>
          <c:xMode val="edge"/>
          <c:yMode val="edge"/>
          <c:x val="0.11063987803763335"/>
          <c:y val="3.283952486708392E-2"/>
        </c:manualLayout>
      </c:layout>
      <c:overlay val="0"/>
      <c:spPr>
        <a:noFill/>
        <a:ln>
          <a:noFill/>
        </a:ln>
        <a:effectLst/>
      </c:spPr>
    </c:title>
    <c:autoTitleDeleted val="0"/>
    <c:plotArea>
      <c:layout>
        <c:manualLayout>
          <c:layoutTarget val="inner"/>
          <c:xMode val="edge"/>
          <c:yMode val="edge"/>
          <c:x val="0.48275965509453789"/>
          <c:y val="0.18291948116721438"/>
          <c:w val="0.48730688418171947"/>
          <c:h val="0.79233759199781506"/>
        </c:manualLayout>
      </c:layout>
      <c:barChart>
        <c:barDir val="bar"/>
        <c:grouping val="clustered"/>
        <c:varyColors val="0"/>
        <c:ser>
          <c:idx val="0"/>
          <c:order val="0"/>
          <c:tx>
            <c:strRef>
              <c:f>Sheet1!$B$1</c:f>
              <c:strCache>
                <c:ptCount val="1"/>
                <c:pt idx="0">
                  <c:v>International Sourcing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Newspaper/Magazine</c:v>
                </c:pt>
                <c:pt idx="1">
                  <c:v>Yellow Page</c:v>
                </c:pt>
                <c:pt idx="2">
                  <c:v>Association</c:v>
                </c:pt>
                <c:pt idx="3">
                  <c:v>Tradeshow</c:v>
                </c:pt>
                <c:pt idx="4">
                  <c:v>Recommender</c:v>
                </c:pt>
                <c:pt idx="5">
                  <c:v>Local trading center</c:v>
                </c:pt>
                <c:pt idx="6">
                  <c:v>B2B Ecommerce</c:v>
                </c:pt>
                <c:pt idx="7">
                  <c:v>Internet Search Engine</c:v>
                </c:pt>
              </c:strCache>
            </c:strRef>
          </c:cat>
          <c:val>
            <c:numRef>
              <c:f>Sheet1!$B$2:$B$9</c:f>
              <c:numCache>
                <c:formatCode>General</c:formatCode>
                <c:ptCount val="8"/>
                <c:pt idx="0">
                  <c:v>27</c:v>
                </c:pt>
                <c:pt idx="1">
                  <c:v>28</c:v>
                </c:pt>
                <c:pt idx="2">
                  <c:v>41</c:v>
                </c:pt>
                <c:pt idx="3">
                  <c:v>44</c:v>
                </c:pt>
                <c:pt idx="4">
                  <c:v>48</c:v>
                </c:pt>
                <c:pt idx="5">
                  <c:v>50</c:v>
                </c:pt>
                <c:pt idx="6">
                  <c:v>57</c:v>
                </c:pt>
                <c:pt idx="7">
                  <c:v>56</c:v>
                </c:pt>
              </c:numCache>
            </c:numRef>
          </c:val>
          <c:extLst xmlns:c16r2="http://schemas.microsoft.com/office/drawing/2015/06/chart">
            <c:ext xmlns:c16="http://schemas.microsoft.com/office/drawing/2014/chart" uri="{C3380CC4-5D6E-409C-BE32-E72D297353CC}">
              <c16:uniqueId val="{00000000-BAA7-4656-B6A3-062C71302423}"/>
            </c:ext>
          </c:extLst>
        </c:ser>
        <c:ser>
          <c:idx val="1"/>
          <c:order val="1"/>
          <c:tx>
            <c:strRef>
              <c:f>Sheet1!$C$1</c:f>
              <c:strCache>
                <c:ptCount val="1"/>
                <c:pt idx="0">
                  <c:v>Local Sourcing</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Newspaper/Magazine</c:v>
                </c:pt>
                <c:pt idx="1">
                  <c:v>Yellow Page</c:v>
                </c:pt>
                <c:pt idx="2">
                  <c:v>Association</c:v>
                </c:pt>
                <c:pt idx="3">
                  <c:v>Tradeshow</c:v>
                </c:pt>
                <c:pt idx="4">
                  <c:v>Recommender</c:v>
                </c:pt>
                <c:pt idx="5">
                  <c:v>Local trading center</c:v>
                </c:pt>
                <c:pt idx="6">
                  <c:v>B2B Ecommerce</c:v>
                </c:pt>
                <c:pt idx="7">
                  <c:v>Internet Search Engine</c:v>
                </c:pt>
              </c:strCache>
            </c:strRef>
          </c:cat>
          <c:val>
            <c:numRef>
              <c:f>Sheet1!$C$2:$C$9</c:f>
              <c:numCache>
                <c:formatCode>General</c:formatCode>
                <c:ptCount val="8"/>
                <c:pt idx="0">
                  <c:v>24</c:v>
                </c:pt>
                <c:pt idx="1">
                  <c:v>24</c:v>
                </c:pt>
                <c:pt idx="2">
                  <c:v>35</c:v>
                </c:pt>
                <c:pt idx="3">
                  <c:v>30</c:v>
                </c:pt>
                <c:pt idx="4">
                  <c:v>42</c:v>
                </c:pt>
                <c:pt idx="5">
                  <c:v>48</c:v>
                </c:pt>
                <c:pt idx="6">
                  <c:v>39</c:v>
                </c:pt>
                <c:pt idx="7">
                  <c:v>47</c:v>
                </c:pt>
              </c:numCache>
            </c:numRef>
          </c:val>
          <c:extLst xmlns:c16r2="http://schemas.microsoft.com/office/drawing/2015/06/chart">
            <c:ext xmlns:c16="http://schemas.microsoft.com/office/drawing/2014/chart" uri="{C3380CC4-5D6E-409C-BE32-E72D297353CC}">
              <c16:uniqueId val="{00000001-BAA7-4656-B6A3-062C71302423}"/>
            </c:ext>
          </c:extLst>
        </c:ser>
        <c:ser>
          <c:idx val="2"/>
          <c:order val="2"/>
          <c:tx>
            <c:strRef>
              <c:f>Sheet1!$D$1</c:f>
              <c:strCache>
                <c:ptCount val="1"/>
                <c:pt idx="0">
                  <c:v>Overall</c:v>
                </c:pt>
              </c:strCache>
            </c:strRef>
          </c:tx>
          <c:spPr>
            <a:solidFill>
              <a:schemeClr val="accent6"/>
            </a:solidFill>
            <a:ln>
              <a:solidFill>
                <a:schemeClr val="accent6"/>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Newspaper/Magazine</c:v>
                </c:pt>
                <c:pt idx="1">
                  <c:v>Yellow Page</c:v>
                </c:pt>
                <c:pt idx="2">
                  <c:v>Association</c:v>
                </c:pt>
                <c:pt idx="3">
                  <c:v>Tradeshow</c:v>
                </c:pt>
                <c:pt idx="4">
                  <c:v>Recommender</c:v>
                </c:pt>
                <c:pt idx="5">
                  <c:v>Local trading center</c:v>
                </c:pt>
                <c:pt idx="6">
                  <c:v>B2B Ecommerce</c:v>
                </c:pt>
                <c:pt idx="7">
                  <c:v>Internet Search Engine</c:v>
                </c:pt>
              </c:strCache>
            </c:strRef>
          </c:cat>
          <c:val>
            <c:numRef>
              <c:f>Sheet1!$D$2:$D$9</c:f>
              <c:numCache>
                <c:formatCode>General</c:formatCode>
                <c:ptCount val="8"/>
                <c:pt idx="0">
                  <c:v>26</c:v>
                </c:pt>
                <c:pt idx="1">
                  <c:v>27</c:v>
                </c:pt>
                <c:pt idx="2">
                  <c:v>39</c:v>
                </c:pt>
                <c:pt idx="3">
                  <c:v>40</c:v>
                </c:pt>
                <c:pt idx="4">
                  <c:v>46</c:v>
                </c:pt>
                <c:pt idx="5">
                  <c:v>50</c:v>
                </c:pt>
                <c:pt idx="6">
                  <c:v>52</c:v>
                </c:pt>
                <c:pt idx="7">
                  <c:v>53</c:v>
                </c:pt>
              </c:numCache>
            </c:numRef>
          </c:val>
          <c:extLst xmlns:c16r2="http://schemas.microsoft.com/office/drawing/2015/06/chart">
            <c:ext xmlns:c16="http://schemas.microsoft.com/office/drawing/2014/chart" uri="{C3380CC4-5D6E-409C-BE32-E72D297353CC}">
              <c16:uniqueId val="{00000002-BAA7-4656-B6A3-062C71302423}"/>
            </c:ext>
          </c:extLst>
        </c:ser>
        <c:dLbls>
          <c:showLegendKey val="0"/>
          <c:showVal val="1"/>
          <c:showCatName val="0"/>
          <c:showSerName val="0"/>
          <c:showPercent val="0"/>
          <c:showBubbleSize val="0"/>
        </c:dLbls>
        <c:gapWidth val="100"/>
        <c:axId val="39484032"/>
        <c:axId val="39702912"/>
      </c:barChart>
      <c:catAx>
        <c:axId val="394840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702912"/>
        <c:crosses val="autoZero"/>
        <c:auto val="1"/>
        <c:lblAlgn val="ctr"/>
        <c:lblOffset val="100"/>
        <c:noMultiLvlLbl val="0"/>
      </c:catAx>
      <c:valAx>
        <c:axId val="39702912"/>
        <c:scaling>
          <c:orientation val="minMax"/>
        </c:scaling>
        <c:delete val="1"/>
        <c:axPos val="b"/>
        <c:numFmt formatCode="General" sourceLinked="1"/>
        <c:majorTickMark val="none"/>
        <c:minorTickMark val="none"/>
        <c:tickLblPos val="nextTo"/>
        <c:crossAx val="39484032"/>
        <c:crosses val="autoZero"/>
        <c:crossBetween val="between"/>
      </c:valAx>
      <c:spPr>
        <a:noFill/>
        <a:ln>
          <a:noFill/>
        </a:ln>
        <a:effectLst/>
      </c:spPr>
    </c:plotArea>
    <c:legend>
      <c:legendPos val="t"/>
      <c:layout>
        <c:manualLayout>
          <c:xMode val="edge"/>
          <c:yMode val="edge"/>
          <c:x val="1.2408011778308758E-2"/>
          <c:y val="0.10248070423647791"/>
          <c:w val="0.98567686574517133"/>
          <c:h val="9.452152280405196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7"/>
    </mc:Choice>
    <mc:Fallback>
      <c:style val="37"/>
    </mc:Fallback>
  </mc:AlternateContent>
  <c:clrMapOvr bg1="lt1" tx1="dk1" bg2="lt2" tx2="dk2" accent1="accent1" accent2="accent2" accent3="accent3" accent4="accent4" accent5="accent5" accent6="accent6" hlink="hlink" folHlink="folHlink"/>
  <c:chart>
    <c:autoTitleDeleted val="1"/>
    <c:view3D>
      <c:rotX val="15"/>
      <c:rotY val="20"/>
      <c:rAngAx val="0"/>
      <c:perspective val="30"/>
    </c:view3D>
    <c:floor>
      <c:thickness val="0"/>
    </c:floor>
    <c:sideWall>
      <c:thickness val="0"/>
    </c:sideWall>
    <c:backWall>
      <c:thickness val="0"/>
    </c:backWall>
    <c:plotArea>
      <c:layout>
        <c:manualLayout>
          <c:layoutTarget val="inner"/>
          <c:xMode val="edge"/>
          <c:yMode val="edge"/>
          <c:x val="6.3538519194267909E-2"/>
          <c:y val="0.21156363819466939"/>
          <c:w val="0.90913666087179656"/>
          <c:h val="0.61514417831786372"/>
        </c:manualLayout>
      </c:layout>
      <c:bar3DChart>
        <c:barDir val="col"/>
        <c:grouping val="standard"/>
        <c:varyColors val="0"/>
        <c:ser>
          <c:idx val="0"/>
          <c:order val="0"/>
          <c:invertIfNegative val="0"/>
          <c:dPt>
            <c:idx val="1"/>
            <c:invertIfNegative val="0"/>
            <c:bubble3D val="0"/>
            <c:spPr>
              <a:solidFill>
                <a:srgbClr val="FFC000"/>
              </a:solidFill>
            </c:spPr>
            <c:extLst xmlns:c16r2="http://schemas.microsoft.com/office/drawing/2015/06/chart">
              <c:ext xmlns:c16="http://schemas.microsoft.com/office/drawing/2014/chart" uri="{C3380CC4-5D6E-409C-BE32-E72D297353CC}">
                <c16:uniqueId val="{00000001-0210-4567-8730-66AB8A302983}"/>
              </c:ext>
            </c:extLst>
          </c:dPt>
          <c:cat>
            <c:strRef>
              <c:f>Sheet1!$A$21:$A$22</c:f>
              <c:strCache>
                <c:ptCount val="2"/>
                <c:pt idx="0">
                  <c:v>Normal Inquiry</c:v>
                </c:pt>
                <c:pt idx="1">
                  <c:v>RFQ</c:v>
                </c:pt>
              </c:strCache>
            </c:strRef>
          </c:cat>
          <c:val>
            <c:numRef>
              <c:f>Sheet1!$B$21:$B$22</c:f>
              <c:numCache>
                <c:formatCode>General</c:formatCode>
                <c:ptCount val="2"/>
                <c:pt idx="0">
                  <c:v>1</c:v>
                </c:pt>
                <c:pt idx="1">
                  <c:v>6</c:v>
                </c:pt>
              </c:numCache>
            </c:numRef>
          </c:val>
          <c:extLst xmlns:c16r2="http://schemas.microsoft.com/office/drawing/2015/06/chart">
            <c:ext xmlns:c16="http://schemas.microsoft.com/office/drawing/2014/chart" uri="{C3380CC4-5D6E-409C-BE32-E72D297353CC}">
              <c16:uniqueId val="{00000002-0210-4567-8730-66AB8A302983}"/>
            </c:ext>
          </c:extLst>
        </c:ser>
        <c:dLbls>
          <c:showLegendKey val="0"/>
          <c:showVal val="0"/>
          <c:showCatName val="0"/>
          <c:showSerName val="0"/>
          <c:showPercent val="0"/>
          <c:showBubbleSize val="0"/>
        </c:dLbls>
        <c:gapWidth val="121"/>
        <c:gapDepth val="34"/>
        <c:shape val="box"/>
        <c:axId val="88020864"/>
        <c:axId val="88022400"/>
        <c:axId val="45669888"/>
      </c:bar3DChart>
      <c:catAx>
        <c:axId val="88020864"/>
        <c:scaling>
          <c:orientation val="minMax"/>
        </c:scaling>
        <c:delete val="0"/>
        <c:axPos val="b"/>
        <c:numFmt formatCode="General" sourceLinked="0"/>
        <c:majorTickMark val="none"/>
        <c:minorTickMark val="none"/>
        <c:tickLblPos val="nextTo"/>
        <c:txPr>
          <a:bodyPr/>
          <a:lstStyle/>
          <a:p>
            <a:pPr>
              <a:defRPr lang="en-US"/>
            </a:pPr>
            <a:endParaRPr lang="en-US"/>
          </a:p>
        </c:txPr>
        <c:crossAx val="88022400"/>
        <c:crosses val="autoZero"/>
        <c:auto val="1"/>
        <c:lblAlgn val="ctr"/>
        <c:lblOffset val="100"/>
        <c:noMultiLvlLbl val="0"/>
      </c:catAx>
      <c:valAx>
        <c:axId val="88022400"/>
        <c:scaling>
          <c:orientation val="minMax"/>
        </c:scaling>
        <c:delete val="0"/>
        <c:axPos val="l"/>
        <c:majorGridlines/>
        <c:numFmt formatCode="General" sourceLinked="1"/>
        <c:majorTickMark val="none"/>
        <c:minorTickMark val="none"/>
        <c:tickLblPos val="nextTo"/>
        <c:txPr>
          <a:bodyPr/>
          <a:lstStyle/>
          <a:p>
            <a:pPr>
              <a:defRPr lang="en-US"/>
            </a:pPr>
            <a:endParaRPr lang="en-US"/>
          </a:p>
        </c:txPr>
        <c:crossAx val="88020864"/>
        <c:crosses val="autoZero"/>
        <c:crossBetween val="between"/>
        <c:majorUnit val="2"/>
      </c:valAx>
      <c:serAx>
        <c:axId val="45669888"/>
        <c:scaling>
          <c:orientation val="minMax"/>
        </c:scaling>
        <c:delete val="1"/>
        <c:axPos val="b"/>
        <c:majorTickMark val="out"/>
        <c:minorTickMark val="none"/>
        <c:tickLblPos val="none"/>
        <c:crossAx val="88022400"/>
        <c:crosses val="autoZero"/>
      </c:serAx>
    </c:plotArea>
    <c:plotVisOnly val="1"/>
    <c:dispBlanksAs val="gap"/>
    <c:showDLblsOverMax val="0"/>
  </c:chart>
  <c:spPr>
    <a:noFill/>
    <a:ln>
      <a:noFill/>
    </a:ln>
    <a:effectLst>
      <a:innerShdw blurRad="63500" dist="50800" dir="8100000">
        <a:prstClr val="black">
          <a:alpha val="50000"/>
        </a:prstClr>
      </a:innerShdw>
    </a:effectLst>
  </c:spPr>
  <c:txPr>
    <a:bodyPr/>
    <a:lstStyle/>
    <a:p>
      <a:pPr>
        <a:defRPr>
          <a:latin typeface="Arial" pitchFamily="34" charset="0"/>
          <a:cs typeface="Arial" pitchFamily="34" charset="0"/>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2"/>
    </mc:Choice>
    <mc:Fallback>
      <c:style val="32"/>
    </mc:Fallback>
  </mc:AlternateContent>
  <c:chart>
    <c:title>
      <c:layout/>
      <c:overlay val="0"/>
    </c:title>
    <c:autoTitleDeleted val="0"/>
    <c:plotArea>
      <c:layout/>
      <c:lineChart>
        <c:grouping val="standard"/>
        <c:varyColors val="0"/>
        <c:ser>
          <c:idx val="1"/>
          <c:order val="0"/>
          <c:tx>
            <c:strRef>
              <c:f>Sheet1!$A$24</c:f>
              <c:strCache>
                <c:ptCount val="1"/>
                <c:pt idx="0">
                  <c:v>VN GGS</c:v>
                </c:pt>
              </c:strCache>
            </c:strRef>
          </c:tx>
          <c:marker>
            <c:symbol val="none"/>
          </c:marker>
          <c:cat>
            <c:numRef>
              <c:f>Sheet1!$B$23:$D$23</c:f>
              <c:numCache>
                <c:formatCode>General</c:formatCode>
                <c:ptCount val="3"/>
                <c:pt idx="0">
                  <c:v>2013</c:v>
                </c:pt>
                <c:pt idx="1">
                  <c:v>2014</c:v>
                </c:pt>
                <c:pt idx="2">
                  <c:v>2015</c:v>
                </c:pt>
              </c:numCache>
            </c:numRef>
          </c:cat>
          <c:val>
            <c:numRef>
              <c:f>Sheet1!$B$24:$D$24</c:f>
              <c:numCache>
                <c:formatCode>General</c:formatCode>
                <c:ptCount val="3"/>
                <c:pt idx="0">
                  <c:v>464</c:v>
                </c:pt>
                <c:pt idx="1">
                  <c:v>629</c:v>
                </c:pt>
                <c:pt idx="2">
                  <c:v>902</c:v>
                </c:pt>
              </c:numCache>
            </c:numRef>
          </c:val>
          <c:smooth val="0"/>
        </c:ser>
        <c:dLbls>
          <c:showLegendKey val="0"/>
          <c:showVal val="0"/>
          <c:showCatName val="0"/>
          <c:showSerName val="0"/>
          <c:showPercent val="0"/>
          <c:showBubbleSize val="0"/>
        </c:dLbls>
        <c:marker val="1"/>
        <c:smooth val="0"/>
        <c:axId val="85430272"/>
        <c:axId val="85431808"/>
      </c:lineChart>
      <c:catAx>
        <c:axId val="85430272"/>
        <c:scaling>
          <c:orientation val="minMax"/>
        </c:scaling>
        <c:delete val="0"/>
        <c:axPos val="b"/>
        <c:numFmt formatCode="General" sourceLinked="1"/>
        <c:majorTickMark val="none"/>
        <c:minorTickMark val="none"/>
        <c:tickLblPos val="nextTo"/>
        <c:crossAx val="85431808"/>
        <c:crosses val="autoZero"/>
        <c:auto val="1"/>
        <c:lblAlgn val="ctr"/>
        <c:lblOffset val="100"/>
        <c:noMultiLvlLbl val="0"/>
      </c:catAx>
      <c:valAx>
        <c:axId val="85431808"/>
        <c:scaling>
          <c:orientation val="minMax"/>
        </c:scaling>
        <c:delete val="1"/>
        <c:axPos val="l"/>
        <c:majorGridlines/>
        <c:numFmt formatCode="General" sourceLinked="1"/>
        <c:majorTickMark val="none"/>
        <c:minorTickMark val="none"/>
        <c:tickLblPos val="none"/>
        <c:crossAx val="85430272"/>
        <c:crosses val="autoZero"/>
        <c:crossBetween val="between"/>
      </c:valAx>
    </c:plotArea>
    <c:legend>
      <c:legendPos val="b"/>
      <c:layout/>
      <c:overlay val="0"/>
    </c:legend>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915"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4A11AA-2F64-432C-96A5-9CA61921EAD1}" type="datetimeFigureOut">
              <a:rPr lang="en-US" smtClean="0"/>
              <a:t>8/1/2015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C34570-A091-491B-971F-9DD7CCE2BDCA}" type="slidenum">
              <a:rPr lang="en-US" smtClean="0"/>
              <a:t>‹#›</a:t>
            </a:fld>
            <a:endParaRPr lang="en-US"/>
          </a:p>
        </p:txBody>
      </p:sp>
    </p:spTree>
    <p:extLst>
      <p:ext uri="{BB962C8B-B14F-4D97-AF65-F5344CB8AC3E}">
        <p14:creationId xmlns:p14="http://schemas.microsoft.com/office/powerpoint/2010/main" val="3103664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C34570-A091-491B-971F-9DD7CCE2BDCA}" type="slidenum">
              <a:rPr lang="en-US" smtClean="0"/>
              <a:t>1</a:t>
            </a:fld>
            <a:endParaRPr lang="en-US"/>
          </a:p>
        </p:txBody>
      </p:sp>
    </p:spTree>
    <p:extLst>
      <p:ext uri="{BB962C8B-B14F-4D97-AF65-F5344CB8AC3E}">
        <p14:creationId xmlns:p14="http://schemas.microsoft.com/office/powerpoint/2010/main" val="1031467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C34570-A091-491B-971F-9DD7CCE2BDCA}" type="slidenum">
              <a:rPr lang="en-US" smtClean="0"/>
              <a:t>2</a:t>
            </a:fld>
            <a:endParaRPr lang="en-US"/>
          </a:p>
        </p:txBody>
      </p:sp>
    </p:spTree>
    <p:extLst>
      <p:ext uri="{BB962C8B-B14F-4D97-AF65-F5344CB8AC3E}">
        <p14:creationId xmlns:p14="http://schemas.microsoft.com/office/powerpoint/2010/main" val="61745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59395" name="Rectangle 3"/>
          <p:cNvSpPr>
            <a:spLocks noGrp="1" noChangeArrowheads="1"/>
          </p:cNvSpPr>
          <p:nvPr>
            <p:ph type="body" idx="1"/>
          </p:nvPr>
        </p:nvSpPr>
        <p:spPr>
          <a:noFill/>
          <a:ln/>
        </p:spPr>
        <p:txBody>
          <a:bodyPr/>
          <a:lstStyle/>
          <a:p>
            <a:endParaRPr lang="zh-CN" altLang="en-US" smtClean="0"/>
          </a:p>
        </p:txBody>
      </p:sp>
    </p:spTree>
    <p:extLst>
      <p:ext uri="{BB962C8B-B14F-4D97-AF65-F5344CB8AC3E}">
        <p14:creationId xmlns:p14="http://schemas.microsoft.com/office/powerpoint/2010/main" val="2629546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7"/>
          <p:cNvSpPr txBox="1">
            <a:spLocks noGrp="1" noChangeArrowheads="1"/>
          </p:cNvSpPr>
          <p:nvPr/>
        </p:nvSpPr>
        <p:spPr bwMode="auto">
          <a:xfrm>
            <a:off x="3884463" y="8685878"/>
            <a:ext cx="2972005" cy="456704"/>
          </a:xfrm>
          <a:prstGeom prst="rect">
            <a:avLst/>
          </a:prstGeom>
          <a:noFill/>
          <a:ln w="9525">
            <a:noFill/>
            <a:miter lim="800000"/>
            <a:headEnd/>
            <a:tailEnd/>
          </a:ln>
        </p:spPr>
        <p:txBody>
          <a:bodyPr lIns="95562" tIns="47781" rIns="95562" bIns="47781" anchor="b"/>
          <a:lstStyle/>
          <a:p>
            <a:pPr algn="r" defTabSz="955731"/>
            <a:fld id="{244FA4B1-8DF8-4ECE-8F85-17907269A2DD}" type="slidenum">
              <a:rPr lang="zh-CN" altLang="en-US" sz="1300">
                <a:latin typeface="Arial" pitchFamily="34" charset="0"/>
              </a:rPr>
              <a:pPr algn="r" defTabSz="955731"/>
              <a:t>24</a:t>
            </a:fld>
            <a:endParaRPr lang="en-US" altLang="zh-CN" sz="1300" dirty="0">
              <a:latin typeface="Arial" pitchFamily="34" charset="0"/>
            </a:endParaRPr>
          </a:p>
        </p:txBody>
      </p:sp>
      <p:sp>
        <p:nvSpPr>
          <p:cNvPr id="472067" name="Rectangle 2"/>
          <p:cNvSpPr>
            <a:spLocks noGrp="1" noRot="1" noChangeAspect="1" noChangeArrowheads="1" noTextEdit="1"/>
          </p:cNvSpPr>
          <p:nvPr>
            <p:ph type="sldImg"/>
          </p:nvPr>
        </p:nvSpPr>
        <p:spPr bwMode="auto">
          <a:xfrm>
            <a:off x="1144588" y="687388"/>
            <a:ext cx="4568825" cy="3427412"/>
          </a:xfrm>
          <a:prstGeom prst="rect">
            <a:avLst/>
          </a:prstGeom>
          <a:solidFill>
            <a:srgbClr val="FFFFFF"/>
          </a:solidFill>
          <a:ln>
            <a:solidFill>
              <a:srgbClr val="000000"/>
            </a:solidFill>
            <a:miter lim="800000"/>
            <a:headEnd/>
            <a:tailEnd/>
          </a:ln>
        </p:spPr>
      </p:sp>
      <p:sp>
        <p:nvSpPr>
          <p:cNvPr id="472068" name="Rectangle 3"/>
          <p:cNvSpPr>
            <a:spLocks noGrp="1" noChangeArrowheads="1"/>
          </p:cNvSpPr>
          <p:nvPr>
            <p:ph type="body" idx="1"/>
          </p:nvPr>
        </p:nvSpPr>
        <p:spPr>
          <a:xfrm>
            <a:off x="685494" y="4342939"/>
            <a:ext cx="5487013" cy="4114587"/>
          </a:xfrm>
          <a:noFill/>
          <a:ln/>
        </p:spPr>
        <p:txBody>
          <a:bodyPr lIns="95562" tIns="47781" rIns="95562" bIns="47781"/>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sz="1200" dirty="0" smtClean="0">
                <a:solidFill>
                  <a:schemeClr val="bg1"/>
                </a:solidFill>
                <a:latin typeface="Arial" pitchFamily="34" charset="0"/>
                <a:cs typeface="Times New Roman" pitchFamily="18" charset="0"/>
              </a:rPr>
              <a:t>SME Buyers’ Best Friends: Open Sesame</a:t>
            </a:r>
          </a:p>
          <a:p>
            <a:pPr eaLnBrk="1" hangingPunct="1"/>
            <a:endParaRPr lang="zh-CN" altLang="en-US" dirty="0" smtClean="0"/>
          </a:p>
        </p:txBody>
      </p:sp>
    </p:spTree>
    <p:extLst>
      <p:ext uri="{BB962C8B-B14F-4D97-AF65-F5344CB8AC3E}">
        <p14:creationId xmlns:p14="http://schemas.microsoft.com/office/powerpoint/2010/main" val="928979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1E7BFB69-2E63-4E77-B093-86FE563ACE52}" type="slidenum">
              <a:rPr lang="zh-CN" altLang="en-US" smtClean="0"/>
              <a:pPr>
                <a:defRPr/>
              </a:pPr>
              <a:t>25</a:t>
            </a:fld>
            <a:endParaRPr lang="zh-CN" altLang="en-US"/>
          </a:p>
        </p:txBody>
      </p:sp>
    </p:spTree>
    <p:extLst>
      <p:ext uri="{BB962C8B-B14F-4D97-AF65-F5344CB8AC3E}">
        <p14:creationId xmlns:p14="http://schemas.microsoft.com/office/powerpoint/2010/main" val="23030311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9" name="Group 8"/>
          <p:cNvGrpSpPr/>
          <p:nvPr userDrawn="1"/>
        </p:nvGrpSpPr>
        <p:grpSpPr>
          <a:xfrm>
            <a:off x="1168400" y="871167"/>
            <a:ext cx="6858000" cy="3132138"/>
            <a:chOff x="1143000" y="965200"/>
            <a:chExt cx="6858000" cy="3132138"/>
          </a:xfrm>
        </p:grpSpPr>
        <p:sp>
          <p:nvSpPr>
            <p:cNvPr id="10" name="Freeform 39"/>
            <p:cNvSpPr>
              <a:spLocks noEditPoints="1"/>
            </p:cNvSpPr>
            <p:nvPr/>
          </p:nvSpPr>
          <p:spPr bwMode="auto">
            <a:xfrm>
              <a:off x="1143000" y="965200"/>
              <a:ext cx="6858000" cy="3132138"/>
            </a:xfrm>
            <a:custGeom>
              <a:avLst/>
              <a:gdLst>
                <a:gd name="T0" fmla="*/ 18566 w 74177"/>
                <a:gd name="T1" fmla="*/ 16933 h 33867"/>
                <a:gd name="T2" fmla="*/ 15300 w 74177"/>
                <a:gd name="T3" fmla="*/ 16933 h 33867"/>
                <a:gd name="T4" fmla="*/ 16933 w 74177"/>
                <a:gd name="T5" fmla="*/ 5503 h 33867"/>
                <a:gd name="T6" fmla="*/ 16933 w 74177"/>
                <a:gd name="T7" fmla="*/ 28363 h 33867"/>
                <a:gd name="T8" fmla="*/ 16933 w 74177"/>
                <a:gd name="T9" fmla="*/ 5503 h 33867"/>
                <a:gd name="T10" fmla="*/ 25098 w 74177"/>
                <a:gd name="T11" fmla="*/ 16933 h 33867"/>
                <a:gd name="T12" fmla="*/ 8769 w 74177"/>
                <a:gd name="T13" fmla="*/ 16933 h 33867"/>
                <a:gd name="T14" fmla="*/ 16933 w 74177"/>
                <a:gd name="T15" fmla="*/ 5503 h 33867"/>
                <a:gd name="T16" fmla="*/ 16933 w 74177"/>
                <a:gd name="T17" fmla="*/ 28363 h 33867"/>
                <a:gd name="T18" fmla="*/ 16933 w 74177"/>
                <a:gd name="T19" fmla="*/ 5503 h 33867"/>
                <a:gd name="T20" fmla="*/ 67192 w 74177"/>
                <a:gd name="T21" fmla="*/ 10372 h 33867"/>
                <a:gd name="T22" fmla="*/ 59572 w 74177"/>
                <a:gd name="T23" fmla="*/ 10372 h 33867"/>
                <a:gd name="T24" fmla="*/ 63382 w 74177"/>
                <a:gd name="T25" fmla="*/ 2328 h 33867"/>
                <a:gd name="T26" fmla="*/ 63382 w 74177"/>
                <a:gd name="T27" fmla="*/ 18415 h 33867"/>
                <a:gd name="T28" fmla="*/ 63382 w 74177"/>
                <a:gd name="T29" fmla="*/ 2328 h 33867"/>
                <a:gd name="T30" fmla="*/ 72695 w 74177"/>
                <a:gd name="T31" fmla="*/ 22860 h 33867"/>
                <a:gd name="T32" fmla="*/ 55338 w 74177"/>
                <a:gd name="T33" fmla="*/ 22860 h 33867"/>
                <a:gd name="T34" fmla="*/ 64017 w 74177"/>
                <a:gd name="T35" fmla="*/ 18415 h 33867"/>
                <a:gd name="T36" fmla="*/ 64017 w 74177"/>
                <a:gd name="T37" fmla="*/ 27305 h 33867"/>
                <a:gd name="T38" fmla="*/ 64017 w 74177"/>
                <a:gd name="T39" fmla="*/ 18415 h 33867"/>
                <a:gd name="T40" fmla="*/ 50890 w 74177"/>
                <a:gd name="T41" fmla="*/ 9737 h 33867"/>
                <a:gd name="T42" fmla="*/ 34804 w 74177"/>
                <a:gd name="T43" fmla="*/ 9737 h 33867"/>
                <a:gd name="T44" fmla="*/ 42847 w 74177"/>
                <a:gd name="T45" fmla="*/ 5927 h 33867"/>
                <a:gd name="T46" fmla="*/ 42847 w 74177"/>
                <a:gd name="T47" fmla="*/ 13547 h 33867"/>
                <a:gd name="T48" fmla="*/ 42847 w 74177"/>
                <a:gd name="T49" fmla="*/ 5927 h 33867"/>
                <a:gd name="T50" fmla="*/ 51525 w 74177"/>
                <a:gd name="T51" fmla="*/ 23495 h 33867"/>
                <a:gd name="T52" fmla="*/ 34169 w 74177"/>
                <a:gd name="T53" fmla="*/ 23495 h 33867"/>
                <a:gd name="T54" fmla="*/ 42847 w 74177"/>
                <a:gd name="T55" fmla="*/ 19050 h 33867"/>
                <a:gd name="T56" fmla="*/ 42847 w 74177"/>
                <a:gd name="T57" fmla="*/ 27940 h 33867"/>
                <a:gd name="T58" fmla="*/ 42847 w 74177"/>
                <a:gd name="T59" fmla="*/ 19050 h 33867"/>
                <a:gd name="T60" fmla="*/ 53007 w 74177"/>
                <a:gd name="T61" fmla="*/ 9737 h 33867"/>
                <a:gd name="T62" fmla="*/ 42847 w 74177"/>
                <a:gd name="T63" fmla="*/ 33867 h 33867"/>
                <a:gd name="T64" fmla="*/ 53007 w 74177"/>
                <a:gd name="T65" fmla="*/ 23495 h 33867"/>
                <a:gd name="T66" fmla="*/ 73542 w 74177"/>
                <a:gd name="T67" fmla="*/ 10372 h 33867"/>
                <a:gd name="T68" fmla="*/ 74177 w 74177"/>
                <a:gd name="T69" fmla="*/ 22860 h 33867"/>
                <a:gd name="T70" fmla="*/ 64017 w 74177"/>
                <a:gd name="T71" fmla="*/ 12700 h 33867"/>
                <a:gd name="T72" fmla="*/ 63382 w 74177"/>
                <a:gd name="T73" fmla="*/ 212 h 33867"/>
                <a:gd name="T74" fmla="*/ 33867 w 74177"/>
                <a:gd name="T75" fmla="*/ 16933 h 33867"/>
                <a:gd name="T76" fmla="*/ 16933 w 74177"/>
                <a:gd name="T77" fmla="*/ 33867 h 33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177" h="33867">
                  <a:moveTo>
                    <a:pt x="16933" y="5503"/>
                  </a:moveTo>
                  <a:cubicBezTo>
                    <a:pt x="17835" y="5503"/>
                    <a:pt x="18566" y="10621"/>
                    <a:pt x="18566" y="16933"/>
                  </a:cubicBezTo>
                  <a:cubicBezTo>
                    <a:pt x="18566" y="23246"/>
                    <a:pt x="17835" y="28363"/>
                    <a:pt x="16933" y="28363"/>
                  </a:cubicBezTo>
                  <a:cubicBezTo>
                    <a:pt x="16032" y="28363"/>
                    <a:pt x="15300" y="23246"/>
                    <a:pt x="15300" y="16933"/>
                  </a:cubicBezTo>
                  <a:cubicBezTo>
                    <a:pt x="15300" y="10621"/>
                    <a:pt x="16032" y="5503"/>
                    <a:pt x="16933" y="5503"/>
                  </a:cubicBezTo>
                  <a:close/>
                  <a:moveTo>
                    <a:pt x="16933" y="5503"/>
                  </a:moveTo>
                  <a:cubicBezTo>
                    <a:pt x="19639" y="5503"/>
                    <a:pt x="21832" y="10621"/>
                    <a:pt x="21832" y="16933"/>
                  </a:cubicBezTo>
                  <a:cubicBezTo>
                    <a:pt x="21832" y="23246"/>
                    <a:pt x="19639" y="28363"/>
                    <a:pt x="16933" y="28363"/>
                  </a:cubicBezTo>
                  <a:cubicBezTo>
                    <a:pt x="14228" y="28363"/>
                    <a:pt x="12035" y="23246"/>
                    <a:pt x="12035" y="16933"/>
                  </a:cubicBezTo>
                  <a:cubicBezTo>
                    <a:pt x="12035" y="10621"/>
                    <a:pt x="14228" y="5503"/>
                    <a:pt x="16933" y="5503"/>
                  </a:cubicBezTo>
                  <a:close/>
                  <a:moveTo>
                    <a:pt x="16933" y="5503"/>
                  </a:moveTo>
                  <a:cubicBezTo>
                    <a:pt x="21442" y="5503"/>
                    <a:pt x="25098" y="10621"/>
                    <a:pt x="25098" y="16933"/>
                  </a:cubicBezTo>
                  <a:cubicBezTo>
                    <a:pt x="25098" y="23246"/>
                    <a:pt x="21442" y="28363"/>
                    <a:pt x="16933" y="28363"/>
                  </a:cubicBezTo>
                  <a:cubicBezTo>
                    <a:pt x="12424" y="28363"/>
                    <a:pt x="8769" y="23246"/>
                    <a:pt x="8769" y="16933"/>
                  </a:cubicBezTo>
                  <a:cubicBezTo>
                    <a:pt x="8769" y="10621"/>
                    <a:pt x="12424" y="5503"/>
                    <a:pt x="16933" y="5503"/>
                  </a:cubicBezTo>
                  <a:close/>
                  <a:moveTo>
                    <a:pt x="16933" y="5503"/>
                  </a:moveTo>
                  <a:cubicBezTo>
                    <a:pt x="23012" y="5503"/>
                    <a:pt x="27940" y="10621"/>
                    <a:pt x="27940" y="16933"/>
                  </a:cubicBezTo>
                  <a:cubicBezTo>
                    <a:pt x="27940" y="23246"/>
                    <a:pt x="23012" y="28363"/>
                    <a:pt x="16933" y="28363"/>
                  </a:cubicBezTo>
                  <a:cubicBezTo>
                    <a:pt x="10855" y="28363"/>
                    <a:pt x="5927" y="23246"/>
                    <a:pt x="5927" y="16933"/>
                  </a:cubicBezTo>
                  <a:cubicBezTo>
                    <a:pt x="5927" y="10621"/>
                    <a:pt x="10855" y="5503"/>
                    <a:pt x="16933" y="5503"/>
                  </a:cubicBezTo>
                  <a:close/>
                  <a:moveTo>
                    <a:pt x="63382" y="6562"/>
                  </a:moveTo>
                  <a:cubicBezTo>
                    <a:pt x="65486" y="6562"/>
                    <a:pt x="67192" y="8267"/>
                    <a:pt x="67192" y="10372"/>
                  </a:cubicBezTo>
                  <a:cubicBezTo>
                    <a:pt x="67192" y="12476"/>
                    <a:pt x="65486" y="14182"/>
                    <a:pt x="63382" y="14182"/>
                  </a:cubicBezTo>
                  <a:cubicBezTo>
                    <a:pt x="61278" y="14182"/>
                    <a:pt x="59572" y="12476"/>
                    <a:pt x="59572" y="10372"/>
                  </a:cubicBezTo>
                  <a:cubicBezTo>
                    <a:pt x="59572" y="8267"/>
                    <a:pt x="61278" y="6562"/>
                    <a:pt x="63382" y="6562"/>
                  </a:cubicBezTo>
                  <a:close/>
                  <a:moveTo>
                    <a:pt x="63382" y="2328"/>
                  </a:moveTo>
                  <a:cubicBezTo>
                    <a:pt x="67824" y="2328"/>
                    <a:pt x="71425" y="5929"/>
                    <a:pt x="71425" y="10372"/>
                  </a:cubicBezTo>
                  <a:cubicBezTo>
                    <a:pt x="71425" y="14814"/>
                    <a:pt x="67824" y="18415"/>
                    <a:pt x="63382" y="18415"/>
                  </a:cubicBezTo>
                  <a:cubicBezTo>
                    <a:pt x="58940" y="18415"/>
                    <a:pt x="55338" y="14814"/>
                    <a:pt x="55338" y="10372"/>
                  </a:cubicBezTo>
                  <a:cubicBezTo>
                    <a:pt x="55338" y="5929"/>
                    <a:pt x="58940" y="2328"/>
                    <a:pt x="63382" y="2328"/>
                  </a:cubicBezTo>
                  <a:close/>
                  <a:moveTo>
                    <a:pt x="64017" y="14182"/>
                  </a:moveTo>
                  <a:cubicBezTo>
                    <a:pt x="68810" y="14182"/>
                    <a:pt x="72695" y="18067"/>
                    <a:pt x="72695" y="22860"/>
                  </a:cubicBezTo>
                  <a:cubicBezTo>
                    <a:pt x="72695" y="27653"/>
                    <a:pt x="68810" y="31538"/>
                    <a:pt x="64017" y="31538"/>
                  </a:cubicBezTo>
                  <a:cubicBezTo>
                    <a:pt x="59224" y="31538"/>
                    <a:pt x="55338" y="27653"/>
                    <a:pt x="55338" y="22860"/>
                  </a:cubicBezTo>
                  <a:cubicBezTo>
                    <a:pt x="55338" y="18067"/>
                    <a:pt x="59224" y="14182"/>
                    <a:pt x="64017" y="14182"/>
                  </a:cubicBezTo>
                  <a:close/>
                  <a:moveTo>
                    <a:pt x="64017" y="18415"/>
                  </a:moveTo>
                  <a:cubicBezTo>
                    <a:pt x="66472" y="18415"/>
                    <a:pt x="68462" y="20405"/>
                    <a:pt x="68462" y="22860"/>
                  </a:cubicBezTo>
                  <a:cubicBezTo>
                    <a:pt x="68462" y="25315"/>
                    <a:pt x="66472" y="27305"/>
                    <a:pt x="64017" y="27305"/>
                  </a:cubicBezTo>
                  <a:cubicBezTo>
                    <a:pt x="61562" y="27305"/>
                    <a:pt x="59572" y="25315"/>
                    <a:pt x="59572" y="22860"/>
                  </a:cubicBezTo>
                  <a:cubicBezTo>
                    <a:pt x="59572" y="20405"/>
                    <a:pt x="61562" y="18415"/>
                    <a:pt x="64017" y="18415"/>
                  </a:cubicBezTo>
                  <a:close/>
                  <a:moveTo>
                    <a:pt x="42847" y="1693"/>
                  </a:moveTo>
                  <a:cubicBezTo>
                    <a:pt x="47289" y="1693"/>
                    <a:pt x="50890" y="5294"/>
                    <a:pt x="50890" y="9737"/>
                  </a:cubicBezTo>
                  <a:cubicBezTo>
                    <a:pt x="50890" y="14179"/>
                    <a:pt x="47289" y="17780"/>
                    <a:pt x="42847" y="17780"/>
                  </a:cubicBezTo>
                  <a:cubicBezTo>
                    <a:pt x="38405" y="17780"/>
                    <a:pt x="34804" y="14179"/>
                    <a:pt x="34804" y="9737"/>
                  </a:cubicBezTo>
                  <a:cubicBezTo>
                    <a:pt x="34804" y="5294"/>
                    <a:pt x="38405" y="1693"/>
                    <a:pt x="42847" y="1693"/>
                  </a:cubicBezTo>
                  <a:close/>
                  <a:moveTo>
                    <a:pt x="42847" y="5927"/>
                  </a:moveTo>
                  <a:cubicBezTo>
                    <a:pt x="44951" y="5927"/>
                    <a:pt x="46657" y="7632"/>
                    <a:pt x="46657" y="9737"/>
                  </a:cubicBezTo>
                  <a:cubicBezTo>
                    <a:pt x="46657" y="11841"/>
                    <a:pt x="44951" y="13547"/>
                    <a:pt x="42847" y="13547"/>
                  </a:cubicBezTo>
                  <a:cubicBezTo>
                    <a:pt x="40743" y="13547"/>
                    <a:pt x="39037" y="11841"/>
                    <a:pt x="39037" y="9737"/>
                  </a:cubicBezTo>
                  <a:cubicBezTo>
                    <a:pt x="39037" y="7632"/>
                    <a:pt x="40743" y="5927"/>
                    <a:pt x="42847" y="5927"/>
                  </a:cubicBezTo>
                  <a:close/>
                  <a:moveTo>
                    <a:pt x="42847" y="14817"/>
                  </a:moveTo>
                  <a:cubicBezTo>
                    <a:pt x="47640" y="14817"/>
                    <a:pt x="51525" y="18702"/>
                    <a:pt x="51525" y="23495"/>
                  </a:cubicBezTo>
                  <a:cubicBezTo>
                    <a:pt x="51525" y="28288"/>
                    <a:pt x="47640" y="32173"/>
                    <a:pt x="42847" y="32173"/>
                  </a:cubicBezTo>
                  <a:cubicBezTo>
                    <a:pt x="38054" y="32173"/>
                    <a:pt x="34169" y="28288"/>
                    <a:pt x="34169" y="23495"/>
                  </a:cubicBezTo>
                  <a:cubicBezTo>
                    <a:pt x="34169" y="18702"/>
                    <a:pt x="38054" y="14817"/>
                    <a:pt x="42847" y="14817"/>
                  </a:cubicBezTo>
                  <a:close/>
                  <a:moveTo>
                    <a:pt x="42847" y="19050"/>
                  </a:moveTo>
                  <a:cubicBezTo>
                    <a:pt x="45302" y="19050"/>
                    <a:pt x="47292" y="21040"/>
                    <a:pt x="47292" y="23495"/>
                  </a:cubicBezTo>
                  <a:cubicBezTo>
                    <a:pt x="47292" y="25950"/>
                    <a:pt x="45302" y="27940"/>
                    <a:pt x="42847" y="27940"/>
                  </a:cubicBezTo>
                  <a:cubicBezTo>
                    <a:pt x="40392" y="27940"/>
                    <a:pt x="38402" y="25950"/>
                    <a:pt x="38402" y="23495"/>
                  </a:cubicBezTo>
                  <a:cubicBezTo>
                    <a:pt x="38402" y="21040"/>
                    <a:pt x="40392" y="19050"/>
                    <a:pt x="42847" y="19050"/>
                  </a:cubicBezTo>
                  <a:close/>
                  <a:moveTo>
                    <a:pt x="32687" y="9737"/>
                  </a:moveTo>
                  <a:lnTo>
                    <a:pt x="53007" y="9737"/>
                  </a:lnTo>
                  <a:moveTo>
                    <a:pt x="42847" y="0"/>
                  </a:moveTo>
                  <a:lnTo>
                    <a:pt x="42847" y="33867"/>
                  </a:lnTo>
                  <a:moveTo>
                    <a:pt x="32687" y="23495"/>
                  </a:moveTo>
                  <a:lnTo>
                    <a:pt x="53007" y="23495"/>
                  </a:lnTo>
                  <a:moveTo>
                    <a:pt x="53222" y="10372"/>
                  </a:moveTo>
                  <a:lnTo>
                    <a:pt x="73542" y="10372"/>
                  </a:lnTo>
                  <a:moveTo>
                    <a:pt x="53857" y="22860"/>
                  </a:moveTo>
                  <a:lnTo>
                    <a:pt x="74177" y="22860"/>
                  </a:lnTo>
                  <a:moveTo>
                    <a:pt x="64017" y="33020"/>
                  </a:moveTo>
                  <a:lnTo>
                    <a:pt x="64017" y="12700"/>
                  </a:lnTo>
                  <a:moveTo>
                    <a:pt x="63382" y="20532"/>
                  </a:moveTo>
                  <a:lnTo>
                    <a:pt x="63382" y="212"/>
                  </a:lnTo>
                  <a:moveTo>
                    <a:pt x="0" y="16933"/>
                  </a:moveTo>
                  <a:lnTo>
                    <a:pt x="33867" y="16933"/>
                  </a:lnTo>
                  <a:moveTo>
                    <a:pt x="16933" y="0"/>
                  </a:moveTo>
                  <a:lnTo>
                    <a:pt x="16933" y="33867"/>
                  </a:lnTo>
                </a:path>
              </a:pathLst>
            </a:custGeom>
            <a:noFill/>
            <a:ln w="3175" cap="flat">
              <a:solidFill>
                <a:srgbClr val="FFFFFF">
                  <a:alpha val="50196"/>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40"/>
            <p:cNvSpPr>
              <a:spLocks noEditPoints="1"/>
            </p:cNvSpPr>
            <p:nvPr/>
          </p:nvSpPr>
          <p:spPr bwMode="auto">
            <a:xfrm>
              <a:off x="6259513" y="1181100"/>
              <a:ext cx="1604963" cy="2700338"/>
            </a:xfrm>
            <a:custGeom>
              <a:avLst/>
              <a:gdLst>
                <a:gd name="T0" fmla="*/ 13876 w 17357"/>
                <a:gd name="T1" fmla="*/ 13582 h 29210"/>
                <a:gd name="T2" fmla="*/ 17357 w 17357"/>
                <a:gd name="T3" fmla="*/ 20532 h 29210"/>
                <a:gd name="T4" fmla="*/ 8679 w 17357"/>
                <a:gd name="T5" fmla="*/ 29210 h 29210"/>
                <a:gd name="T6" fmla="*/ 0 w 17357"/>
                <a:gd name="T7" fmla="*/ 29210 h 29210"/>
                <a:gd name="T8" fmla="*/ 0 w 17357"/>
                <a:gd name="T9" fmla="*/ 0 h 29210"/>
                <a:gd name="T10" fmla="*/ 8044 w 17357"/>
                <a:gd name="T11" fmla="*/ 0 h 29210"/>
                <a:gd name="T12" fmla="*/ 16087 w 17357"/>
                <a:gd name="T13" fmla="*/ 8044 h 29210"/>
                <a:gd name="T14" fmla="*/ 13876 w 17357"/>
                <a:gd name="T15" fmla="*/ 13582 h 29210"/>
                <a:gd name="T16" fmla="*/ 8679 w 17357"/>
                <a:gd name="T17" fmla="*/ 24977 h 29210"/>
                <a:gd name="T18" fmla="*/ 13124 w 17357"/>
                <a:gd name="T19" fmla="*/ 20532 h 29210"/>
                <a:gd name="T20" fmla="*/ 8679 w 17357"/>
                <a:gd name="T21" fmla="*/ 16087 h 29210"/>
                <a:gd name="T22" fmla="*/ 4340 w 17357"/>
                <a:gd name="T23" fmla="*/ 16087 h 29210"/>
                <a:gd name="T24" fmla="*/ 4340 w 17357"/>
                <a:gd name="T25" fmla="*/ 24977 h 29210"/>
                <a:gd name="T26" fmla="*/ 8679 w 17357"/>
                <a:gd name="T27" fmla="*/ 24977 h 29210"/>
                <a:gd name="T28" fmla="*/ 4340 w 17357"/>
                <a:gd name="T29" fmla="*/ 11854 h 29210"/>
                <a:gd name="T30" fmla="*/ 4340 w 17357"/>
                <a:gd name="T31" fmla="*/ 4234 h 29210"/>
                <a:gd name="T32" fmla="*/ 8044 w 17357"/>
                <a:gd name="T33" fmla="*/ 4234 h 29210"/>
                <a:gd name="T34" fmla="*/ 11854 w 17357"/>
                <a:gd name="T35" fmla="*/ 8044 h 29210"/>
                <a:gd name="T36" fmla="*/ 8044 w 17357"/>
                <a:gd name="T37" fmla="*/ 11854 h 29210"/>
                <a:gd name="T38" fmla="*/ 4340 w 17357"/>
                <a:gd name="T39" fmla="*/ 11854 h 29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357" h="29210">
                  <a:moveTo>
                    <a:pt x="13876" y="13582"/>
                  </a:moveTo>
                  <a:cubicBezTo>
                    <a:pt x="16067" y="15221"/>
                    <a:pt x="17357" y="17796"/>
                    <a:pt x="17357" y="20532"/>
                  </a:cubicBezTo>
                  <a:cubicBezTo>
                    <a:pt x="17357" y="25325"/>
                    <a:pt x="13472" y="29210"/>
                    <a:pt x="8679" y="29210"/>
                  </a:cubicBezTo>
                  <a:lnTo>
                    <a:pt x="0" y="29210"/>
                  </a:lnTo>
                  <a:lnTo>
                    <a:pt x="0" y="0"/>
                  </a:lnTo>
                  <a:lnTo>
                    <a:pt x="8044" y="0"/>
                  </a:lnTo>
                  <a:cubicBezTo>
                    <a:pt x="12486" y="0"/>
                    <a:pt x="16087" y="3601"/>
                    <a:pt x="16087" y="8044"/>
                  </a:cubicBezTo>
                  <a:cubicBezTo>
                    <a:pt x="16087" y="10105"/>
                    <a:pt x="15296" y="12088"/>
                    <a:pt x="13876" y="13582"/>
                  </a:cubicBezTo>
                  <a:close/>
                  <a:moveTo>
                    <a:pt x="8679" y="24977"/>
                  </a:moveTo>
                  <a:cubicBezTo>
                    <a:pt x="11134" y="24977"/>
                    <a:pt x="13124" y="22987"/>
                    <a:pt x="13124" y="20532"/>
                  </a:cubicBezTo>
                  <a:cubicBezTo>
                    <a:pt x="13124" y="18077"/>
                    <a:pt x="11134" y="16087"/>
                    <a:pt x="8679" y="16087"/>
                  </a:cubicBezTo>
                  <a:lnTo>
                    <a:pt x="4340" y="16087"/>
                  </a:lnTo>
                  <a:lnTo>
                    <a:pt x="4340" y="24977"/>
                  </a:lnTo>
                  <a:lnTo>
                    <a:pt x="8679" y="24977"/>
                  </a:lnTo>
                  <a:close/>
                  <a:moveTo>
                    <a:pt x="4340" y="11854"/>
                  </a:moveTo>
                  <a:lnTo>
                    <a:pt x="4340" y="4234"/>
                  </a:lnTo>
                  <a:lnTo>
                    <a:pt x="8044" y="4234"/>
                  </a:lnTo>
                  <a:cubicBezTo>
                    <a:pt x="10148" y="4234"/>
                    <a:pt x="11854" y="5939"/>
                    <a:pt x="11854" y="8044"/>
                  </a:cubicBezTo>
                  <a:cubicBezTo>
                    <a:pt x="11854" y="10148"/>
                    <a:pt x="10148" y="11854"/>
                    <a:pt x="8044" y="11854"/>
                  </a:cubicBezTo>
                  <a:lnTo>
                    <a:pt x="4340" y="11854"/>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Freeform 41"/>
            <p:cNvSpPr>
              <a:spLocks/>
            </p:cNvSpPr>
            <p:nvPr/>
          </p:nvSpPr>
          <p:spPr bwMode="auto">
            <a:xfrm>
              <a:off x="4302125" y="1122363"/>
              <a:ext cx="1604963" cy="2817813"/>
            </a:xfrm>
            <a:custGeom>
              <a:avLst/>
              <a:gdLst>
                <a:gd name="T0" fmla="*/ 16721 w 17356"/>
                <a:gd name="T1" fmla="*/ 8044 h 30480"/>
                <a:gd name="T2" fmla="*/ 12488 w 17356"/>
                <a:gd name="T3" fmla="*/ 8044 h 30480"/>
                <a:gd name="T4" fmla="*/ 8678 w 17356"/>
                <a:gd name="T5" fmla="*/ 4234 h 30480"/>
                <a:gd name="T6" fmla="*/ 4868 w 17356"/>
                <a:gd name="T7" fmla="*/ 8044 h 30480"/>
                <a:gd name="T8" fmla="*/ 7083 w 17356"/>
                <a:gd name="T9" fmla="*/ 11504 h 30480"/>
                <a:gd name="T10" fmla="*/ 12311 w 17356"/>
                <a:gd name="T11" fmla="*/ 13921 h 30480"/>
                <a:gd name="T12" fmla="*/ 17356 w 17356"/>
                <a:gd name="T13" fmla="*/ 21802 h 30480"/>
                <a:gd name="T14" fmla="*/ 8678 w 17356"/>
                <a:gd name="T15" fmla="*/ 30480 h 30480"/>
                <a:gd name="T16" fmla="*/ 0 w 17356"/>
                <a:gd name="T17" fmla="*/ 21802 h 30480"/>
                <a:gd name="T18" fmla="*/ 4233 w 17356"/>
                <a:gd name="T19" fmla="*/ 21802 h 30480"/>
                <a:gd name="T20" fmla="*/ 8678 w 17356"/>
                <a:gd name="T21" fmla="*/ 26247 h 30480"/>
                <a:gd name="T22" fmla="*/ 13123 w 17356"/>
                <a:gd name="T23" fmla="*/ 21802 h 30480"/>
                <a:gd name="T24" fmla="*/ 10541 w 17356"/>
                <a:gd name="T25" fmla="*/ 17765 h 30480"/>
                <a:gd name="T26" fmla="*/ 5311 w 17356"/>
                <a:gd name="T27" fmla="*/ 15348 h 30480"/>
                <a:gd name="T28" fmla="*/ 635 w 17356"/>
                <a:gd name="T29" fmla="*/ 8044 h 30480"/>
                <a:gd name="T30" fmla="*/ 8678 w 17356"/>
                <a:gd name="T31" fmla="*/ 0 h 30480"/>
                <a:gd name="T32" fmla="*/ 16721 w 17356"/>
                <a:gd name="T33" fmla="*/ 8044 h 3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356" h="30480">
                  <a:moveTo>
                    <a:pt x="16721" y="8044"/>
                  </a:moveTo>
                  <a:lnTo>
                    <a:pt x="12488" y="8044"/>
                  </a:lnTo>
                  <a:cubicBezTo>
                    <a:pt x="12488" y="5939"/>
                    <a:pt x="10782" y="4234"/>
                    <a:pt x="8678" y="4234"/>
                  </a:cubicBezTo>
                  <a:cubicBezTo>
                    <a:pt x="6574" y="4234"/>
                    <a:pt x="4868" y="5939"/>
                    <a:pt x="4868" y="8044"/>
                  </a:cubicBezTo>
                  <a:cubicBezTo>
                    <a:pt x="4868" y="9530"/>
                    <a:pt x="5733" y="10881"/>
                    <a:pt x="7083" y="11504"/>
                  </a:cubicBezTo>
                  <a:lnTo>
                    <a:pt x="12311" y="13921"/>
                  </a:lnTo>
                  <a:cubicBezTo>
                    <a:pt x="15386" y="15338"/>
                    <a:pt x="17356" y="18415"/>
                    <a:pt x="17356" y="21802"/>
                  </a:cubicBezTo>
                  <a:cubicBezTo>
                    <a:pt x="17356" y="26595"/>
                    <a:pt x="13471" y="30480"/>
                    <a:pt x="8678" y="30480"/>
                  </a:cubicBezTo>
                  <a:cubicBezTo>
                    <a:pt x="3885" y="30480"/>
                    <a:pt x="0" y="26595"/>
                    <a:pt x="0" y="21802"/>
                  </a:cubicBezTo>
                  <a:lnTo>
                    <a:pt x="4233" y="21802"/>
                  </a:lnTo>
                  <a:cubicBezTo>
                    <a:pt x="4233" y="24257"/>
                    <a:pt x="6223" y="26247"/>
                    <a:pt x="8678" y="26247"/>
                  </a:cubicBezTo>
                  <a:cubicBezTo>
                    <a:pt x="11133" y="26247"/>
                    <a:pt x="13123" y="24257"/>
                    <a:pt x="13123" y="21802"/>
                  </a:cubicBezTo>
                  <a:cubicBezTo>
                    <a:pt x="13123" y="20068"/>
                    <a:pt x="12115" y="18491"/>
                    <a:pt x="10541" y="17765"/>
                  </a:cubicBezTo>
                  <a:lnTo>
                    <a:pt x="5311" y="15348"/>
                  </a:lnTo>
                  <a:cubicBezTo>
                    <a:pt x="2461" y="14035"/>
                    <a:pt x="635" y="11183"/>
                    <a:pt x="635" y="8044"/>
                  </a:cubicBezTo>
                  <a:cubicBezTo>
                    <a:pt x="635" y="3601"/>
                    <a:pt x="4236" y="0"/>
                    <a:pt x="8678" y="0"/>
                  </a:cubicBezTo>
                  <a:cubicBezTo>
                    <a:pt x="13120" y="0"/>
                    <a:pt x="16721" y="3601"/>
                    <a:pt x="16721" y="8044"/>
                  </a:cubicBez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37"/>
            <p:cNvSpPr>
              <a:spLocks noEditPoints="1"/>
            </p:cNvSpPr>
            <p:nvPr/>
          </p:nvSpPr>
          <p:spPr bwMode="auto">
            <a:xfrm>
              <a:off x="1690688" y="1512888"/>
              <a:ext cx="1868488" cy="1892300"/>
            </a:xfrm>
            <a:custGeom>
              <a:avLst/>
              <a:gdLst>
                <a:gd name="T0" fmla="*/ 5017 w 20203"/>
                <a:gd name="T1" fmla="*/ 15178 h 20458"/>
                <a:gd name="T2" fmla="*/ 3531 w 20203"/>
                <a:gd name="T3" fmla="*/ 16261 h 20458"/>
                <a:gd name="T4" fmla="*/ 14167 w 20203"/>
                <a:gd name="T5" fmla="*/ 15160 h 20458"/>
                <a:gd name="T6" fmla="*/ 12844 w 20203"/>
                <a:gd name="T7" fmla="*/ 15456 h 20458"/>
                <a:gd name="T8" fmla="*/ 12097 w 20203"/>
                <a:gd name="T9" fmla="*/ 15554 h 20458"/>
                <a:gd name="T10" fmla="*/ 11177 w 20203"/>
                <a:gd name="T11" fmla="*/ 15529 h 20458"/>
                <a:gd name="T12" fmla="*/ 10792 w 20203"/>
                <a:gd name="T13" fmla="*/ 15863 h 20458"/>
                <a:gd name="T14" fmla="*/ 10392 w 20203"/>
                <a:gd name="T15" fmla="*/ 16480 h 20458"/>
                <a:gd name="T16" fmla="*/ 10156 w 20203"/>
                <a:gd name="T17" fmla="*/ 17029 h 20458"/>
                <a:gd name="T18" fmla="*/ 10270 w 20203"/>
                <a:gd name="T19" fmla="*/ 17632 h 20458"/>
                <a:gd name="T20" fmla="*/ 10531 w 20203"/>
                <a:gd name="T21" fmla="*/ 18247 h 20458"/>
                <a:gd name="T22" fmla="*/ 12557 w 20203"/>
                <a:gd name="T23" fmla="*/ 18782 h 20458"/>
                <a:gd name="T24" fmla="*/ 15967 w 20203"/>
                <a:gd name="T25" fmla="*/ 18711 h 20458"/>
                <a:gd name="T26" fmla="*/ 16687 w 20203"/>
                <a:gd name="T27" fmla="*/ 17489 h 20458"/>
                <a:gd name="T28" fmla="*/ 16378 w 20203"/>
                <a:gd name="T29" fmla="*/ 16447 h 20458"/>
                <a:gd name="T30" fmla="*/ 15653 w 20203"/>
                <a:gd name="T31" fmla="*/ 15240 h 20458"/>
                <a:gd name="T32" fmla="*/ 17722 w 20203"/>
                <a:gd name="T33" fmla="*/ 19087 h 20458"/>
                <a:gd name="T34" fmla="*/ 17687 w 20203"/>
                <a:gd name="T35" fmla="*/ 17906 h 20458"/>
                <a:gd name="T36" fmla="*/ 19434 w 20203"/>
                <a:gd name="T37" fmla="*/ 16031 h 20458"/>
                <a:gd name="T38" fmla="*/ 18085 w 20203"/>
                <a:gd name="T39" fmla="*/ 18269 h 20458"/>
                <a:gd name="T40" fmla="*/ 14689 w 20203"/>
                <a:gd name="T41" fmla="*/ 6218 h 20458"/>
                <a:gd name="T42" fmla="*/ 14038 w 20203"/>
                <a:gd name="T43" fmla="*/ 7540 h 20458"/>
                <a:gd name="T44" fmla="*/ 13477 w 20203"/>
                <a:gd name="T45" fmla="*/ 7642 h 20458"/>
                <a:gd name="T46" fmla="*/ 13180 w 20203"/>
                <a:gd name="T47" fmla="*/ 8146 h 20458"/>
                <a:gd name="T48" fmla="*/ 12871 w 20203"/>
                <a:gd name="T49" fmla="*/ 8787 h 20458"/>
                <a:gd name="T50" fmla="*/ 12588 w 20203"/>
                <a:gd name="T51" fmla="*/ 9486 h 20458"/>
                <a:gd name="T52" fmla="*/ 13198 w 20203"/>
                <a:gd name="T53" fmla="*/ 9066 h 20458"/>
                <a:gd name="T54" fmla="*/ 13831 w 20203"/>
                <a:gd name="T55" fmla="*/ 7978 h 20458"/>
                <a:gd name="T56" fmla="*/ 14941 w 20203"/>
                <a:gd name="T57" fmla="*/ 13400 h 20458"/>
                <a:gd name="T58" fmla="*/ 16170 w 20203"/>
                <a:gd name="T59" fmla="*/ 14775 h 20458"/>
                <a:gd name="T60" fmla="*/ 13654 w 20203"/>
                <a:gd name="T61" fmla="*/ 13462 h 20458"/>
                <a:gd name="T62" fmla="*/ 11243 w 20203"/>
                <a:gd name="T63" fmla="*/ 13524 h 20458"/>
                <a:gd name="T64" fmla="*/ 10350 w 20203"/>
                <a:gd name="T65" fmla="*/ 13864 h 20458"/>
                <a:gd name="T66" fmla="*/ 15281 w 20203"/>
                <a:gd name="T67" fmla="*/ 19914 h 20458"/>
                <a:gd name="T68" fmla="*/ 15622 w 20203"/>
                <a:gd name="T69" fmla="*/ 20277 h 20458"/>
                <a:gd name="T70" fmla="*/ 0 w 20203"/>
                <a:gd name="T71" fmla="*/ 11006 h 20458"/>
                <a:gd name="T72" fmla="*/ 18302 w 20203"/>
                <a:gd name="T73" fmla="*/ 3830 h 20458"/>
                <a:gd name="T74" fmla="*/ 12765 w 20203"/>
                <a:gd name="T75" fmla="*/ 6010 h 20458"/>
                <a:gd name="T76" fmla="*/ 11394 w 20203"/>
                <a:gd name="T77" fmla="*/ 8668 h 20458"/>
                <a:gd name="T78" fmla="*/ 10925 w 20203"/>
                <a:gd name="T79" fmla="*/ 9128 h 20458"/>
                <a:gd name="T80" fmla="*/ 11115 w 20203"/>
                <a:gd name="T81" fmla="*/ 9800 h 20458"/>
                <a:gd name="T82" fmla="*/ 11880 w 20203"/>
                <a:gd name="T83" fmla="*/ 10630 h 20458"/>
                <a:gd name="T84" fmla="*/ 12199 w 20203"/>
                <a:gd name="T85" fmla="*/ 11627 h 20458"/>
                <a:gd name="T86" fmla="*/ 11619 w 20203"/>
                <a:gd name="T87" fmla="*/ 12476 h 20458"/>
                <a:gd name="T88" fmla="*/ 10554 w 20203"/>
                <a:gd name="T89" fmla="*/ 13263 h 20458"/>
                <a:gd name="T90" fmla="*/ 10063 w 20203"/>
                <a:gd name="T91" fmla="*/ 12473 h 20458"/>
                <a:gd name="T92" fmla="*/ 8139 w 20203"/>
                <a:gd name="T93" fmla="*/ 11852 h 20458"/>
                <a:gd name="T94" fmla="*/ 4097 w 20203"/>
                <a:gd name="T95" fmla="*/ 11941 h 20458"/>
                <a:gd name="T96" fmla="*/ 2350 w 20203"/>
                <a:gd name="T97" fmla="*/ 14996 h 20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203" h="20458">
                  <a:moveTo>
                    <a:pt x="3531" y="16261"/>
                  </a:moveTo>
                  <a:lnTo>
                    <a:pt x="2934" y="15992"/>
                  </a:lnTo>
                  <a:lnTo>
                    <a:pt x="3982" y="14912"/>
                  </a:lnTo>
                  <a:lnTo>
                    <a:pt x="5017" y="15178"/>
                  </a:lnTo>
                  <a:lnTo>
                    <a:pt x="4645" y="15501"/>
                  </a:lnTo>
                  <a:lnTo>
                    <a:pt x="4181" y="15854"/>
                  </a:lnTo>
                  <a:lnTo>
                    <a:pt x="3809" y="16098"/>
                  </a:lnTo>
                  <a:lnTo>
                    <a:pt x="3531" y="16261"/>
                  </a:lnTo>
                  <a:close/>
                  <a:moveTo>
                    <a:pt x="15431" y="14710"/>
                  </a:moveTo>
                  <a:lnTo>
                    <a:pt x="15330" y="14422"/>
                  </a:lnTo>
                  <a:lnTo>
                    <a:pt x="14843" y="15713"/>
                  </a:lnTo>
                  <a:lnTo>
                    <a:pt x="14167" y="15160"/>
                  </a:lnTo>
                  <a:lnTo>
                    <a:pt x="13720" y="15160"/>
                  </a:lnTo>
                  <a:lnTo>
                    <a:pt x="13444" y="15280"/>
                  </a:lnTo>
                  <a:lnTo>
                    <a:pt x="13108" y="15388"/>
                  </a:lnTo>
                  <a:lnTo>
                    <a:pt x="12844" y="15456"/>
                  </a:lnTo>
                  <a:lnTo>
                    <a:pt x="12572" y="15505"/>
                  </a:lnTo>
                  <a:lnTo>
                    <a:pt x="12482" y="15518"/>
                  </a:lnTo>
                  <a:lnTo>
                    <a:pt x="12305" y="15540"/>
                  </a:lnTo>
                  <a:lnTo>
                    <a:pt x="12097" y="15554"/>
                  </a:lnTo>
                  <a:lnTo>
                    <a:pt x="11801" y="15558"/>
                  </a:lnTo>
                  <a:lnTo>
                    <a:pt x="11597" y="15556"/>
                  </a:lnTo>
                  <a:lnTo>
                    <a:pt x="11389" y="15547"/>
                  </a:lnTo>
                  <a:lnTo>
                    <a:pt x="11177" y="15529"/>
                  </a:lnTo>
                  <a:lnTo>
                    <a:pt x="11071" y="15518"/>
                  </a:lnTo>
                  <a:lnTo>
                    <a:pt x="10987" y="15618"/>
                  </a:lnTo>
                  <a:lnTo>
                    <a:pt x="10901" y="15723"/>
                  </a:lnTo>
                  <a:lnTo>
                    <a:pt x="10792" y="15863"/>
                  </a:lnTo>
                  <a:lnTo>
                    <a:pt x="10668" y="16034"/>
                  </a:lnTo>
                  <a:lnTo>
                    <a:pt x="10572" y="16175"/>
                  </a:lnTo>
                  <a:lnTo>
                    <a:pt x="10487" y="16314"/>
                  </a:lnTo>
                  <a:lnTo>
                    <a:pt x="10392" y="16480"/>
                  </a:lnTo>
                  <a:lnTo>
                    <a:pt x="10326" y="16614"/>
                  </a:lnTo>
                  <a:lnTo>
                    <a:pt x="10257" y="16757"/>
                  </a:lnTo>
                  <a:lnTo>
                    <a:pt x="10207" y="16882"/>
                  </a:lnTo>
                  <a:lnTo>
                    <a:pt x="10156" y="17029"/>
                  </a:lnTo>
                  <a:lnTo>
                    <a:pt x="10113" y="17169"/>
                  </a:lnTo>
                  <a:lnTo>
                    <a:pt x="10080" y="17296"/>
                  </a:lnTo>
                  <a:lnTo>
                    <a:pt x="10151" y="17411"/>
                  </a:lnTo>
                  <a:lnTo>
                    <a:pt x="10270" y="17632"/>
                  </a:lnTo>
                  <a:lnTo>
                    <a:pt x="10328" y="17738"/>
                  </a:lnTo>
                  <a:lnTo>
                    <a:pt x="10388" y="17870"/>
                  </a:lnTo>
                  <a:lnTo>
                    <a:pt x="10465" y="18048"/>
                  </a:lnTo>
                  <a:lnTo>
                    <a:pt x="10531" y="18247"/>
                  </a:lnTo>
                  <a:lnTo>
                    <a:pt x="10584" y="18437"/>
                  </a:lnTo>
                  <a:lnTo>
                    <a:pt x="10620" y="18663"/>
                  </a:lnTo>
                  <a:lnTo>
                    <a:pt x="10629" y="18879"/>
                  </a:lnTo>
                  <a:lnTo>
                    <a:pt x="12557" y="18782"/>
                  </a:lnTo>
                  <a:lnTo>
                    <a:pt x="14587" y="19622"/>
                  </a:lnTo>
                  <a:lnTo>
                    <a:pt x="15188" y="19574"/>
                  </a:lnTo>
                  <a:lnTo>
                    <a:pt x="15648" y="19087"/>
                  </a:lnTo>
                  <a:lnTo>
                    <a:pt x="15967" y="18711"/>
                  </a:lnTo>
                  <a:lnTo>
                    <a:pt x="16165" y="18444"/>
                  </a:lnTo>
                  <a:lnTo>
                    <a:pt x="16365" y="18136"/>
                  </a:lnTo>
                  <a:lnTo>
                    <a:pt x="16559" y="17785"/>
                  </a:lnTo>
                  <a:lnTo>
                    <a:pt x="16687" y="17489"/>
                  </a:lnTo>
                  <a:lnTo>
                    <a:pt x="16796" y="17110"/>
                  </a:lnTo>
                  <a:lnTo>
                    <a:pt x="16816" y="17000"/>
                  </a:lnTo>
                  <a:lnTo>
                    <a:pt x="16621" y="16765"/>
                  </a:lnTo>
                  <a:lnTo>
                    <a:pt x="16378" y="16447"/>
                  </a:lnTo>
                  <a:lnTo>
                    <a:pt x="16210" y="16208"/>
                  </a:lnTo>
                  <a:lnTo>
                    <a:pt x="16002" y="15885"/>
                  </a:lnTo>
                  <a:lnTo>
                    <a:pt x="15774" y="15481"/>
                  </a:lnTo>
                  <a:lnTo>
                    <a:pt x="15653" y="15240"/>
                  </a:lnTo>
                  <a:lnTo>
                    <a:pt x="15613" y="15160"/>
                  </a:lnTo>
                  <a:lnTo>
                    <a:pt x="15493" y="14868"/>
                  </a:lnTo>
                  <a:lnTo>
                    <a:pt x="15431" y="14710"/>
                  </a:lnTo>
                  <a:close/>
                  <a:moveTo>
                    <a:pt x="17722" y="19087"/>
                  </a:moveTo>
                  <a:lnTo>
                    <a:pt x="17338" y="19419"/>
                  </a:lnTo>
                  <a:lnTo>
                    <a:pt x="17059" y="18990"/>
                  </a:lnTo>
                  <a:lnTo>
                    <a:pt x="17373" y="18375"/>
                  </a:lnTo>
                  <a:lnTo>
                    <a:pt x="17687" y="17906"/>
                  </a:lnTo>
                  <a:lnTo>
                    <a:pt x="17899" y="17677"/>
                  </a:lnTo>
                  <a:lnTo>
                    <a:pt x="18726" y="17309"/>
                  </a:lnTo>
                  <a:lnTo>
                    <a:pt x="19146" y="16443"/>
                  </a:lnTo>
                  <a:lnTo>
                    <a:pt x="19434" y="16031"/>
                  </a:lnTo>
                  <a:lnTo>
                    <a:pt x="19788" y="16566"/>
                  </a:lnTo>
                  <a:lnTo>
                    <a:pt x="20203" y="16261"/>
                  </a:lnTo>
                  <a:lnTo>
                    <a:pt x="19717" y="17183"/>
                  </a:lnTo>
                  <a:lnTo>
                    <a:pt x="18085" y="18269"/>
                  </a:lnTo>
                  <a:lnTo>
                    <a:pt x="17722" y="19087"/>
                  </a:lnTo>
                  <a:close/>
                  <a:moveTo>
                    <a:pt x="14357" y="6987"/>
                  </a:moveTo>
                  <a:lnTo>
                    <a:pt x="14954" y="6616"/>
                  </a:lnTo>
                  <a:lnTo>
                    <a:pt x="14689" y="6218"/>
                  </a:lnTo>
                  <a:lnTo>
                    <a:pt x="14348" y="6156"/>
                  </a:lnTo>
                  <a:lnTo>
                    <a:pt x="13848" y="6987"/>
                  </a:lnTo>
                  <a:lnTo>
                    <a:pt x="14357" y="6987"/>
                  </a:lnTo>
                  <a:close/>
                  <a:moveTo>
                    <a:pt x="14038" y="7540"/>
                  </a:moveTo>
                  <a:lnTo>
                    <a:pt x="13698" y="7346"/>
                  </a:lnTo>
                  <a:lnTo>
                    <a:pt x="13627" y="7438"/>
                  </a:lnTo>
                  <a:lnTo>
                    <a:pt x="13552" y="7536"/>
                  </a:lnTo>
                  <a:lnTo>
                    <a:pt x="13477" y="7642"/>
                  </a:lnTo>
                  <a:lnTo>
                    <a:pt x="13406" y="7757"/>
                  </a:lnTo>
                  <a:lnTo>
                    <a:pt x="13331" y="7876"/>
                  </a:lnTo>
                  <a:lnTo>
                    <a:pt x="13256" y="8009"/>
                  </a:lnTo>
                  <a:lnTo>
                    <a:pt x="13180" y="8146"/>
                  </a:lnTo>
                  <a:lnTo>
                    <a:pt x="13105" y="8296"/>
                  </a:lnTo>
                  <a:lnTo>
                    <a:pt x="13026" y="8451"/>
                  </a:lnTo>
                  <a:lnTo>
                    <a:pt x="12951" y="8615"/>
                  </a:lnTo>
                  <a:lnTo>
                    <a:pt x="12871" y="8787"/>
                  </a:lnTo>
                  <a:lnTo>
                    <a:pt x="12796" y="8969"/>
                  </a:lnTo>
                  <a:lnTo>
                    <a:pt x="12716" y="9154"/>
                  </a:lnTo>
                  <a:lnTo>
                    <a:pt x="12637" y="9353"/>
                  </a:lnTo>
                  <a:lnTo>
                    <a:pt x="12588" y="9486"/>
                  </a:lnTo>
                  <a:lnTo>
                    <a:pt x="12592" y="9747"/>
                  </a:lnTo>
                  <a:lnTo>
                    <a:pt x="12774" y="9712"/>
                  </a:lnTo>
                  <a:lnTo>
                    <a:pt x="12995" y="9380"/>
                  </a:lnTo>
                  <a:lnTo>
                    <a:pt x="13198" y="9066"/>
                  </a:lnTo>
                  <a:lnTo>
                    <a:pt x="13380" y="8765"/>
                  </a:lnTo>
                  <a:lnTo>
                    <a:pt x="13548" y="8487"/>
                  </a:lnTo>
                  <a:lnTo>
                    <a:pt x="13698" y="8226"/>
                  </a:lnTo>
                  <a:lnTo>
                    <a:pt x="13831" y="7978"/>
                  </a:lnTo>
                  <a:lnTo>
                    <a:pt x="13941" y="7752"/>
                  </a:lnTo>
                  <a:lnTo>
                    <a:pt x="14038" y="7540"/>
                  </a:lnTo>
                  <a:close/>
                  <a:moveTo>
                    <a:pt x="15670" y="13471"/>
                  </a:moveTo>
                  <a:lnTo>
                    <a:pt x="14941" y="13400"/>
                  </a:lnTo>
                  <a:lnTo>
                    <a:pt x="16024" y="12670"/>
                  </a:lnTo>
                  <a:lnTo>
                    <a:pt x="15670" y="13471"/>
                  </a:lnTo>
                  <a:close/>
                  <a:moveTo>
                    <a:pt x="16502" y="14081"/>
                  </a:moveTo>
                  <a:lnTo>
                    <a:pt x="16170" y="14775"/>
                  </a:lnTo>
                  <a:lnTo>
                    <a:pt x="16643" y="14590"/>
                  </a:lnTo>
                  <a:lnTo>
                    <a:pt x="16502" y="14081"/>
                  </a:lnTo>
                  <a:close/>
                  <a:moveTo>
                    <a:pt x="13698" y="14276"/>
                  </a:moveTo>
                  <a:lnTo>
                    <a:pt x="13654" y="13462"/>
                  </a:lnTo>
                  <a:lnTo>
                    <a:pt x="12752" y="13740"/>
                  </a:lnTo>
                  <a:lnTo>
                    <a:pt x="13698" y="14276"/>
                  </a:lnTo>
                  <a:close/>
                  <a:moveTo>
                    <a:pt x="12225" y="13878"/>
                  </a:moveTo>
                  <a:lnTo>
                    <a:pt x="11243" y="13524"/>
                  </a:lnTo>
                  <a:lnTo>
                    <a:pt x="11871" y="14377"/>
                  </a:lnTo>
                  <a:lnTo>
                    <a:pt x="12225" y="13878"/>
                  </a:lnTo>
                  <a:close/>
                  <a:moveTo>
                    <a:pt x="9987" y="14178"/>
                  </a:moveTo>
                  <a:lnTo>
                    <a:pt x="10350" y="13864"/>
                  </a:lnTo>
                  <a:lnTo>
                    <a:pt x="9558" y="13909"/>
                  </a:lnTo>
                  <a:lnTo>
                    <a:pt x="9558" y="13926"/>
                  </a:lnTo>
                  <a:lnTo>
                    <a:pt x="9987" y="14178"/>
                  </a:lnTo>
                  <a:close/>
                  <a:moveTo>
                    <a:pt x="15281" y="19914"/>
                  </a:moveTo>
                  <a:lnTo>
                    <a:pt x="14675" y="20414"/>
                  </a:lnTo>
                  <a:lnTo>
                    <a:pt x="15418" y="20458"/>
                  </a:lnTo>
                  <a:lnTo>
                    <a:pt x="15502" y="20383"/>
                  </a:lnTo>
                  <a:lnTo>
                    <a:pt x="15622" y="20277"/>
                  </a:lnTo>
                  <a:lnTo>
                    <a:pt x="15746" y="20122"/>
                  </a:lnTo>
                  <a:lnTo>
                    <a:pt x="15281" y="19914"/>
                  </a:lnTo>
                  <a:close/>
                  <a:moveTo>
                    <a:pt x="14" y="11565"/>
                  </a:moveTo>
                  <a:cubicBezTo>
                    <a:pt x="4" y="11379"/>
                    <a:pt x="0" y="11193"/>
                    <a:pt x="0" y="11006"/>
                  </a:cubicBezTo>
                  <a:cubicBezTo>
                    <a:pt x="0" y="4928"/>
                    <a:pt x="4928" y="0"/>
                    <a:pt x="11006" y="0"/>
                  </a:cubicBezTo>
                  <a:cubicBezTo>
                    <a:pt x="13848" y="0"/>
                    <a:pt x="16579" y="1099"/>
                    <a:pt x="18629" y="3066"/>
                  </a:cubicBezTo>
                  <a:lnTo>
                    <a:pt x="18597" y="3354"/>
                  </a:lnTo>
                  <a:lnTo>
                    <a:pt x="18302" y="3830"/>
                  </a:lnTo>
                  <a:lnTo>
                    <a:pt x="16431" y="3325"/>
                  </a:lnTo>
                  <a:lnTo>
                    <a:pt x="14989" y="3732"/>
                  </a:lnTo>
                  <a:lnTo>
                    <a:pt x="14295" y="5607"/>
                  </a:lnTo>
                  <a:lnTo>
                    <a:pt x="12765" y="6010"/>
                  </a:lnTo>
                  <a:lnTo>
                    <a:pt x="12544" y="7604"/>
                  </a:lnTo>
                  <a:lnTo>
                    <a:pt x="11611" y="8416"/>
                  </a:lnTo>
                  <a:lnTo>
                    <a:pt x="11557" y="8500"/>
                  </a:lnTo>
                  <a:lnTo>
                    <a:pt x="11394" y="8668"/>
                  </a:lnTo>
                  <a:lnTo>
                    <a:pt x="11208" y="8681"/>
                  </a:lnTo>
                  <a:lnTo>
                    <a:pt x="11170" y="8845"/>
                  </a:lnTo>
                  <a:lnTo>
                    <a:pt x="11080" y="8977"/>
                  </a:lnTo>
                  <a:lnTo>
                    <a:pt x="10925" y="9128"/>
                  </a:lnTo>
                  <a:lnTo>
                    <a:pt x="10863" y="9300"/>
                  </a:lnTo>
                  <a:lnTo>
                    <a:pt x="10850" y="9504"/>
                  </a:lnTo>
                  <a:lnTo>
                    <a:pt x="10961" y="9634"/>
                  </a:lnTo>
                  <a:lnTo>
                    <a:pt x="11115" y="9800"/>
                  </a:lnTo>
                  <a:lnTo>
                    <a:pt x="11193" y="9988"/>
                  </a:lnTo>
                  <a:lnTo>
                    <a:pt x="11396" y="10182"/>
                  </a:lnTo>
                  <a:lnTo>
                    <a:pt x="11683" y="10404"/>
                  </a:lnTo>
                  <a:lnTo>
                    <a:pt x="11880" y="10630"/>
                  </a:lnTo>
                  <a:lnTo>
                    <a:pt x="12009" y="10884"/>
                  </a:lnTo>
                  <a:lnTo>
                    <a:pt x="12084" y="11211"/>
                  </a:lnTo>
                  <a:lnTo>
                    <a:pt x="12101" y="11498"/>
                  </a:lnTo>
                  <a:lnTo>
                    <a:pt x="12199" y="11627"/>
                  </a:lnTo>
                  <a:lnTo>
                    <a:pt x="12097" y="11759"/>
                  </a:lnTo>
                  <a:lnTo>
                    <a:pt x="12062" y="12254"/>
                  </a:lnTo>
                  <a:lnTo>
                    <a:pt x="11819" y="12350"/>
                  </a:lnTo>
                  <a:lnTo>
                    <a:pt x="11619" y="12476"/>
                  </a:lnTo>
                  <a:lnTo>
                    <a:pt x="11442" y="12555"/>
                  </a:lnTo>
                  <a:lnTo>
                    <a:pt x="11208" y="12568"/>
                  </a:lnTo>
                  <a:lnTo>
                    <a:pt x="11164" y="12883"/>
                  </a:lnTo>
                  <a:lnTo>
                    <a:pt x="10554" y="13263"/>
                  </a:lnTo>
                  <a:lnTo>
                    <a:pt x="10549" y="12807"/>
                  </a:lnTo>
                  <a:lnTo>
                    <a:pt x="10580" y="12701"/>
                  </a:lnTo>
                  <a:lnTo>
                    <a:pt x="10282" y="12535"/>
                  </a:lnTo>
                  <a:lnTo>
                    <a:pt x="10063" y="12473"/>
                  </a:lnTo>
                  <a:lnTo>
                    <a:pt x="9824" y="12334"/>
                  </a:lnTo>
                  <a:lnTo>
                    <a:pt x="9514" y="12215"/>
                  </a:lnTo>
                  <a:lnTo>
                    <a:pt x="8654" y="12020"/>
                  </a:lnTo>
                  <a:lnTo>
                    <a:pt x="8139" y="11852"/>
                  </a:lnTo>
                  <a:lnTo>
                    <a:pt x="7710" y="11600"/>
                  </a:lnTo>
                  <a:lnTo>
                    <a:pt x="5879" y="11427"/>
                  </a:lnTo>
                  <a:lnTo>
                    <a:pt x="4893" y="10990"/>
                  </a:lnTo>
                  <a:lnTo>
                    <a:pt x="4097" y="11941"/>
                  </a:lnTo>
                  <a:lnTo>
                    <a:pt x="2885" y="13205"/>
                  </a:lnTo>
                  <a:lnTo>
                    <a:pt x="2788" y="13533"/>
                  </a:lnTo>
                  <a:lnTo>
                    <a:pt x="2752" y="14178"/>
                  </a:lnTo>
                  <a:lnTo>
                    <a:pt x="2350" y="14996"/>
                  </a:lnTo>
                  <a:lnTo>
                    <a:pt x="1899" y="14957"/>
                  </a:lnTo>
                  <a:lnTo>
                    <a:pt x="14" y="11565"/>
                  </a:lnTo>
                  <a:close/>
                </a:path>
              </a:pathLst>
            </a:custGeom>
            <a:noFill/>
            <a:ln w="190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38"/>
            <p:cNvSpPr>
              <a:spLocks noEditPoints="1"/>
            </p:cNvSpPr>
            <p:nvPr/>
          </p:nvSpPr>
          <p:spPr bwMode="auto">
            <a:xfrm>
              <a:off x="1690688" y="1514475"/>
              <a:ext cx="2035175" cy="2033588"/>
            </a:xfrm>
            <a:custGeom>
              <a:avLst/>
              <a:gdLst>
                <a:gd name="T0" fmla="*/ 22013 w 22013"/>
                <a:gd name="T1" fmla="*/ 10998 h 21996"/>
                <a:gd name="T2" fmla="*/ 0 w 22013"/>
                <a:gd name="T3" fmla="*/ 10998 h 21996"/>
                <a:gd name="T4" fmla="*/ 2802 w 22013"/>
                <a:gd name="T5" fmla="*/ 3661 h 21996"/>
                <a:gd name="T6" fmla="*/ 19210 w 22013"/>
                <a:gd name="T7" fmla="*/ 3661 h 21996"/>
                <a:gd name="T8" fmla="*/ 626 w 22013"/>
                <a:gd name="T9" fmla="*/ 7329 h 21996"/>
                <a:gd name="T10" fmla="*/ 21387 w 22013"/>
                <a:gd name="T11" fmla="*/ 7329 h 21996"/>
                <a:gd name="T12" fmla="*/ 626 w 22013"/>
                <a:gd name="T13" fmla="*/ 14667 h 21996"/>
                <a:gd name="T14" fmla="*/ 21387 w 22013"/>
                <a:gd name="T15" fmla="*/ 14667 h 21996"/>
                <a:gd name="T16" fmla="*/ 2802 w 22013"/>
                <a:gd name="T17" fmla="*/ 18336 h 21996"/>
                <a:gd name="T18" fmla="*/ 19210 w 22013"/>
                <a:gd name="T19" fmla="*/ 18336 h 21996"/>
                <a:gd name="T20" fmla="*/ 10562 w 22013"/>
                <a:gd name="T21" fmla="*/ 21996 h 21996"/>
                <a:gd name="T22" fmla="*/ 9373 w 22013"/>
                <a:gd name="T23" fmla="*/ 10998 h 21996"/>
                <a:gd name="T24" fmla="*/ 10562 w 22013"/>
                <a:gd name="T25" fmla="*/ 1 h 21996"/>
                <a:gd name="T26" fmla="*/ 9542 w 22013"/>
                <a:gd name="T27" fmla="*/ 21905 h 21996"/>
                <a:gd name="T28" fmla="*/ 6108 w 22013"/>
                <a:gd name="T29" fmla="*/ 10998 h 21996"/>
                <a:gd name="T30" fmla="*/ 9547 w 22013"/>
                <a:gd name="T31" fmla="*/ 88 h 21996"/>
                <a:gd name="T32" fmla="*/ 7861 w 22013"/>
                <a:gd name="T33" fmla="*/ 21546 h 21996"/>
                <a:gd name="T34" fmla="*/ 2842 w 22013"/>
                <a:gd name="T35" fmla="*/ 10998 h 21996"/>
                <a:gd name="T36" fmla="*/ 7871 w 22013"/>
                <a:gd name="T37" fmla="*/ 445 h 21996"/>
                <a:gd name="T38" fmla="*/ 14141 w 22013"/>
                <a:gd name="T39" fmla="*/ 445 h 21996"/>
                <a:gd name="T40" fmla="*/ 19171 w 22013"/>
                <a:gd name="T41" fmla="*/ 10998 h 21996"/>
                <a:gd name="T42" fmla="*/ 14143 w 22013"/>
                <a:gd name="T43" fmla="*/ 21551 h 21996"/>
                <a:gd name="T44" fmla="*/ 12466 w 22013"/>
                <a:gd name="T45" fmla="*/ 88 h 21996"/>
                <a:gd name="T46" fmla="*/ 15905 w 22013"/>
                <a:gd name="T47" fmla="*/ 10998 h 21996"/>
                <a:gd name="T48" fmla="*/ 12467 w 22013"/>
                <a:gd name="T49" fmla="*/ 21908 h 21996"/>
                <a:gd name="T50" fmla="*/ 11451 w 22013"/>
                <a:gd name="T51" fmla="*/ 0 h 21996"/>
                <a:gd name="T52" fmla="*/ 12639 w 22013"/>
                <a:gd name="T53" fmla="*/ 10998 h 21996"/>
                <a:gd name="T54" fmla="*/ 11451 w 22013"/>
                <a:gd name="T55" fmla="*/ 21996 h 21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013" h="21996">
                  <a:moveTo>
                    <a:pt x="22013" y="10998"/>
                  </a:moveTo>
                  <a:lnTo>
                    <a:pt x="0" y="10998"/>
                  </a:lnTo>
                  <a:moveTo>
                    <a:pt x="2802" y="3661"/>
                  </a:moveTo>
                  <a:lnTo>
                    <a:pt x="19210" y="3661"/>
                  </a:lnTo>
                  <a:moveTo>
                    <a:pt x="626" y="7329"/>
                  </a:moveTo>
                  <a:lnTo>
                    <a:pt x="21387" y="7329"/>
                  </a:lnTo>
                  <a:moveTo>
                    <a:pt x="626" y="14667"/>
                  </a:moveTo>
                  <a:lnTo>
                    <a:pt x="21387" y="14667"/>
                  </a:lnTo>
                  <a:moveTo>
                    <a:pt x="2802" y="18336"/>
                  </a:moveTo>
                  <a:lnTo>
                    <a:pt x="19210" y="18336"/>
                  </a:lnTo>
                  <a:moveTo>
                    <a:pt x="10562" y="21996"/>
                  </a:moveTo>
                  <a:cubicBezTo>
                    <a:pt x="9859" y="20603"/>
                    <a:pt x="9373" y="16112"/>
                    <a:pt x="9373" y="10998"/>
                  </a:cubicBezTo>
                  <a:cubicBezTo>
                    <a:pt x="9373" y="5885"/>
                    <a:pt x="9859" y="1393"/>
                    <a:pt x="10562" y="1"/>
                  </a:cubicBezTo>
                  <a:moveTo>
                    <a:pt x="9542" y="21905"/>
                  </a:moveTo>
                  <a:cubicBezTo>
                    <a:pt x="7498" y="20412"/>
                    <a:pt x="6108" y="15994"/>
                    <a:pt x="6108" y="10998"/>
                  </a:cubicBezTo>
                  <a:cubicBezTo>
                    <a:pt x="6108" y="5998"/>
                    <a:pt x="7501" y="1578"/>
                    <a:pt x="9547" y="88"/>
                  </a:cubicBezTo>
                  <a:moveTo>
                    <a:pt x="7861" y="21546"/>
                  </a:moveTo>
                  <a:cubicBezTo>
                    <a:pt x="4821" y="19769"/>
                    <a:pt x="2842" y="15610"/>
                    <a:pt x="2842" y="10998"/>
                  </a:cubicBezTo>
                  <a:cubicBezTo>
                    <a:pt x="2842" y="6381"/>
                    <a:pt x="4826" y="2217"/>
                    <a:pt x="7871" y="445"/>
                  </a:cubicBezTo>
                  <a:moveTo>
                    <a:pt x="14141" y="445"/>
                  </a:moveTo>
                  <a:cubicBezTo>
                    <a:pt x="17186" y="2218"/>
                    <a:pt x="19171" y="6381"/>
                    <a:pt x="19171" y="10998"/>
                  </a:cubicBezTo>
                  <a:cubicBezTo>
                    <a:pt x="19171" y="15615"/>
                    <a:pt x="17187" y="19778"/>
                    <a:pt x="14143" y="21551"/>
                  </a:cubicBezTo>
                  <a:moveTo>
                    <a:pt x="12466" y="88"/>
                  </a:moveTo>
                  <a:cubicBezTo>
                    <a:pt x="14512" y="1578"/>
                    <a:pt x="15905" y="5998"/>
                    <a:pt x="15905" y="10998"/>
                  </a:cubicBezTo>
                  <a:cubicBezTo>
                    <a:pt x="15905" y="15998"/>
                    <a:pt x="14512" y="20418"/>
                    <a:pt x="12467" y="21908"/>
                  </a:cubicBezTo>
                  <a:moveTo>
                    <a:pt x="11451" y="0"/>
                  </a:moveTo>
                  <a:cubicBezTo>
                    <a:pt x="12154" y="1393"/>
                    <a:pt x="12639" y="5885"/>
                    <a:pt x="12639" y="10998"/>
                  </a:cubicBezTo>
                  <a:cubicBezTo>
                    <a:pt x="12639" y="16112"/>
                    <a:pt x="12154" y="20603"/>
                    <a:pt x="11451" y="21996"/>
                  </a:cubicBezTo>
                </a:path>
              </a:pathLst>
            </a:custGeom>
            <a:noFill/>
            <a:ln w="9525" cap="rnd">
              <a:solidFill>
                <a:schemeClr val="bg2">
                  <a:lumMod val="40000"/>
                  <a:lumOff val="6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36"/>
            <p:cNvSpPr>
              <a:spLocks noEditPoints="1"/>
            </p:cNvSpPr>
            <p:nvPr/>
          </p:nvSpPr>
          <p:spPr bwMode="auto">
            <a:xfrm>
              <a:off x="1300163" y="1122363"/>
              <a:ext cx="2817813" cy="2817813"/>
            </a:xfrm>
            <a:custGeom>
              <a:avLst/>
              <a:gdLst>
                <a:gd name="T0" fmla="*/ 15240 w 30480"/>
                <a:gd name="T1" fmla="*/ 0 h 30480"/>
                <a:gd name="T2" fmla="*/ 30480 w 30480"/>
                <a:gd name="T3" fmla="*/ 15240 h 30480"/>
                <a:gd name="T4" fmla="*/ 15240 w 30480"/>
                <a:gd name="T5" fmla="*/ 30480 h 30480"/>
                <a:gd name="T6" fmla="*/ 0 w 30480"/>
                <a:gd name="T7" fmla="*/ 15240 h 30480"/>
                <a:gd name="T8" fmla="*/ 15240 w 30480"/>
                <a:gd name="T9" fmla="*/ 0 h 30480"/>
                <a:gd name="T10" fmla="*/ 15240 w 30480"/>
                <a:gd name="T11" fmla="*/ 4234 h 30480"/>
                <a:gd name="T12" fmla="*/ 26247 w 30480"/>
                <a:gd name="T13" fmla="*/ 15240 h 30480"/>
                <a:gd name="T14" fmla="*/ 15240 w 30480"/>
                <a:gd name="T15" fmla="*/ 26247 h 30480"/>
                <a:gd name="T16" fmla="*/ 4234 w 30480"/>
                <a:gd name="T17" fmla="*/ 15240 h 30480"/>
                <a:gd name="T18" fmla="*/ 15240 w 30480"/>
                <a:gd name="T19" fmla="*/ 4234 h 3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80" h="30480">
                  <a:moveTo>
                    <a:pt x="15240" y="0"/>
                  </a:moveTo>
                  <a:cubicBezTo>
                    <a:pt x="23657" y="0"/>
                    <a:pt x="30480" y="6824"/>
                    <a:pt x="30480" y="15240"/>
                  </a:cubicBezTo>
                  <a:cubicBezTo>
                    <a:pt x="30480" y="23657"/>
                    <a:pt x="23657" y="30480"/>
                    <a:pt x="15240" y="30480"/>
                  </a:cubicBezTo>
                  <a:cubicBezTo>
                    <a:pt x="6824" y="30480"/>
                    <a:pt x="0" y="23657"/>
                    <a:pt x="0" y="15240"/>
                  </a:cubicBezTo>
                  <a:cubicBezTo>
                    <a:pt x="0" y="6824"/>
                    <a:pt x="6824" y="0"/>
                    <a:pt x="15240" y="0"/>
                  </a:cubicBezTo>
                  <a:close/>
                  <a:moveTo>
                    <a:pt x="15240" y="4234"/>
                  </a:moveTo>
                  <a:cubicBezTo>
                    <a:pt x="21319" y="4234"/>
                    <a:pt x="26247" y="9162"/>
                    <a:pt x="26247" y="15240"/>
                  </a:cubicBezTo>
                  <a:cubicBezTo>
                    <a:pt x="26247" y="21319"/>
                    <a:pt x="21319" y="26247"/>
                    <a:pt x="15240" y="26247"/>
                  </a:cubicBezTo>
                  <a:cubicBezTo>
                    <a:pt x="9162" y="26247"/>
                    <a:pt x="4234" y="21319"/>
                    <a:pt x="4234" y="15240"/>
                  </a:cubicBezTo>
                  <a:cubicBezTo>
                    <a:pt x="4234" y="9162"/>
                    <a:pt x="9162" y="4234"/>
                    <a:pt x="15240" y="4234"/>
                  </a:cubicBez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6" name="Title 1"/>
          <p:cNvSpPr>
            <a:spLocks noGrp="1"/>
          </p:cNvSpPr>
          <p:nvPr>
            <p:ph type="ctrTitle"/>
          </p:nvPr>
        </p:nvSpPr>
        <p:spPr>
          <a:xfrm>
            <a:off x="292100" y="4874473"/>
            <a:ext cx="8559800" cy="757130"/>
          </a:xfrm>
        </p:spPr>
        <p:txBody>
          <a:bodyPr wrap="square" anchor="b">
            <a:spAutoFit/>
          </a:bodyPr>
          <a:lstStyle>
            <a:lvl1pPr algn="ctr">
              <a:defRPr sz="4800">
                <a:solidFill>
                  <a:schemeClr val="bg1"/>
                </a:solidFill>
              </a:defRPr>
            </a:lvl1pPr>
          </a:lstStyle>
          <a:p>
            <a:r>
              <a:rPr lang="en-US" smtClean="0"/>
              <a:t>Click to edit Master title style</a:t>
            </a:r>
            <a:endParaRPr lang="en-US" dirty="0"/>
          </a:p>
        </p:txBody>
      </p:sp>
      <p:sp>
        <p:nvSpPr>
          <p:cNvPr id="17" name="Subtitle 2"/>
          <p:cNvSpPr>
            <a:spLocks noGrp="1"/>
          </p:cNvSpPr>
          <p:nvPr>
            <p:ph type="subTitle" idx="1"/>
          </p:nvPr>
        </p:nvSpPr>
        <p:spPr>
          <a:xfrm>
            <a:off x="1143000" y="5610519"/>
            <a:ext cx="6858000" cy="424732"/>
          </a:xfrm>
        </p:spPr>
        <p:txBody>
          <a:bodyPr>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74896905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8" name="Rectangle 17"/>
          <p:cNvSpPr/>
          <p:nvPr userDrawn="1"/>
        </p:nvSpPr>
        <p:spPr>
          <a:xfrm>
            <a:off x="0" y="0"/>
            <a:ext cx="9144000" cy="6858000"/>
          </a:xfrm>
          <a:prstGeom prst="rect">
            <a:avLst/>
          </a:prstGeom>
          <a:solidFill>
            <a:srgbClr val="307D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192064" y="0"/>
            <a:ext cx="2010646" cy="6858000"/>
          </a:xfrm>
          <a:prstGeom prst="rect">
            <a:avLst/>
          </a:prstGeom>
          <a:solidFill>
            <a:srgbClr val="1B6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3618013" y="0"/>
            <a:ext cx="1112044" cy="6858000"/>
          </a:xfrm>
          <a:prstGeom prst="rect">
            <a:avLst/>
          </a:prstGeom>
          <a:solidFill>
            <a:srgbClr val="1B6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1941728" y="0"/>
            <a:ext cx="574521" cy="6858000"/>
          </a:xfrm>
          <a:prstGeom prst="rect">
            <a:avLst/>
          </a:prstGeom>
          <a:solidFill>
            <a:srgbClr val="1B6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iamond 21"/>
          <p:cNvSpPr/>
          <p:nvPr userDrawn="1"/>
        </p:nvSpPr>
        <p:spPr>
          <a:xfrm>
            <a:off x="791586" y="2514600"/>
            <a:ext cx="2286000" cy="2286000"/>
          </a:xfrm>
          <a:prstGeom prst="diamond">
            <a:avLst/>
          </a:prstGeom>
          <a:solidFill>
            <a:srgbClr val="00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iamond 22"/>
          <p:cNvSpPr/>
          <p:nvPr userDrawn="1"/>
        </p:nvSpPr>
        <p:spPr>
          <a:xfrm>
            <a:off x="1982548" y="2011680"/>
            <a:ext cx="3291840" cy="3291840"/>
          </a:xfrm>
          <a:prstGeom prst="diamond">
            <a:avLst/>
          </a:prstGeom>
          <a:solidFill>
            <a:srgbClr val="00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p:cNvSpPr/>
          <p:nvPr userDrawn="1"/>
        </p:nvSpPr>
        <p:spPr>
          <a:xfrm>
            <a:off x="4179350" y="1645920"/>
            <a:ext cx="4023360" cy="4023360"/>
          </a:xfrm>
          <a:prstGeom prst="diamond">
            <a:avLst/>
          </a:prstGeom>
          <a:solidFill>
            <a:srgbClr val="00B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1" y="3657600"/>
            <a:ext cx="9143999" cy="3200400"/>
          </a:xfrm>
          <a:prstGeom prst="rect">
            <a:avLst/>
          </a:prstGeom>
          <a:gradFill>
            <a:gsLst>
              <a:gs pos="0">
                <a:srgbClr val="00B5EA"/>
              </a:gs>
              <a:gs pos="100000">
                <a:srgbClr val="009FD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userDrawn="1"/>
        </p:nvCxnSpPr>
        <p:spPr>
          <a:xfrm>
            <a:off x="0" y="274320"/>
            <a:ext cx="9144000" cy="0"/>
          </a:xfrm>
          <a:prstGeom prst="line">
            <a:avLst/>
          </a:prstGeom>
          <a:ln w="57150">
            <a:solidFill>
              <a:srgbClr val="FFFFFF">
                <a:alpha val="50196"/>
              </a:srgbClr>
            </a:solidFill>
            <a:prstDash val="dash"/>
          </a:ln>
        </p:spPr>
        <p:style>
          <a:lnRef idx="1">
            <a:schemeClr val="accent1"/>
          </a:lnRef>
          <a:fillRef idx="0">
            <a:schemeClr val="accent1"/>
          </a:fillRef>
          <a:effectRef idx="0">
            <a:schemeClr val="accent1"/>
          </a:effectRef>
          <a:fontRef idx="minor">
            <a:schemeClr val="tx1"/>
          </a:fontRef>
        </p:style>
      </p:cxnSp>
      <p:sp>
        <p:nvSpPr>
          <p:cNvPr id="28" name="Freeform 27"/>
          <p:cNvSpPr/>
          <p:nvPr userDrawn="1"/>
        </p:nvSpPr>
        <p:spPr>
          <a:xfrm>
            <a:off x="791586" y="937697"/>
            <a:ext cx="5400479" cy="2120092"/>
          </a:xfrm>
          <a:custGeom>
            <a:avLst/>
            <a:gdLst>
              <a:gd name="connsiteX0" fmla="*/ 5399444 w 5400479"/>
              <a:gd name="connsiteY0" fmla="*/ 0 h 2120092"/>
              <a:gd name="connsiteX1" fmla="*/ 5400479 w 5400479"/>
              <a:gd name="connsiteY1" fmla="*/ 1035 h 2120092"/>
              <a:gd name="connsiteX2" fmla="*/ 5400479 w 5400479"/>
              <a:gd name="connsiteY2" fmla="*/ 217859 h 2120092"/>
              <a:gd name="connsiteX3" fmla="*/ 5399444 w 5400479"/>
              <a:gd name="connsiteY3" fmla="*/ 216824 h 2120092"/>
              <a:gd name="connsiteX4" fmla="*/ 3935283 w 5400479"/>
              <a:gd name="connsiteY4" fmla="*/ 1680985 h 2120092"/>
              <a:gd name="connsiteX5" fmla="*/ 2836882 w 5400479"/>
              <a:gd name="connsiteY5" fmla="*/ 582584 h 2120092"/>
              <a:gd name="connsiteX6" fmla="*/ 1738481 w 5400479"/>
              <a:gd name="connsiteY6" fmla="*/ 1680985 h 2120092"/>
              <a:gd name="connsiteX7" fmla="*/ 1143000 w 5400479"/>
              <a:gd name="connsiteY7" fmla="*/ 1085504 h 2120092"/>
              <a:gd name="connsiteX8" fmla="*/ 108412 w 5400479"/>
              <a:gd name="connsiteY8" fmla="*/ 2120092 h 2120092"/>
              <a:gd name="connsiteX9" fmla="*/ 0 w 5400479"/>
              <a:gd name="connsiteY9" fmla="*/ 2011680 h 2120092"/>
              <a:gd name="connsiteX10" fmla="*/ 1143000 w 5400479"/>
              <a:gd name="connsiteY10" fmla="*/ 868680 h 2120092"/>
              <a:gd name="connsiteX11" fmla="*/ 1738481 w 5400479"/>
              <a:gd name="connsiteY11" fmla="*/ 1464161 h 2120092"/>
              <a:gd name="connsiteX12" fmla="*/ 2836882 w 5400479"/>
              <a:gd name="connsiteY12" fmla="*/ 365760 h 2120092"/>
              <a:gd name="connsiteX13" fmla="*/ 3935283 w 5400479"/>
              <a:gd name="connsiteY13" fmla="*/ 1464161 h 212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00479" h="2120092">
                <a:moveTo>
                  <a:pt x="5399444" y="0"/>
                </a:moveTo>
                <a:lnTo>
                  <a:pt x="5400479" y="1035"/>
                </a:lnTo>
                <a:lnTo>
                  <a:pt x="5400479" y="217859"/>
                </a:lnTo>
                <a:lnTo>
                  <a:pt x="5399444" y="216824"/>
                </a:lnTo>
                <a:lnTo>
                  <a:pt x="3935283" y="1680985"/>
                </a:lnTo>
                <a:lnTo>
                  <a:pt x="2836882" y="582584"/>
                </a:lnTo>
                <a:lnTo>
                  <a:pt x="1738481" y="1680985"/>
                </a:lnTo>
                <a:lnTo>
                  <a:pt x="1143000" y="1085504"/>
                </a:lnTo>
                <a:lnTo>
                  <a:pt x="108412" y="2120092"/>
                </a:lnTo>
                <a:lnTo>
                  <a:pt x="0" y="2011680"/>
                </a:lnTo>
                <a:lnTo>
                  <a:pt x="1143000" y="868680"/>
                </a:lnTo>
                <a:lnTo>
                  <a:pt x="1738481" y="1464161"/>
                </a:lnTo>
                <a:lnTo>
                  <a:pt x="2836882" y="365760"/>
                </a:lnTo>
                <a:lnTo>
                  <a:pt x="3935283" y="1464161"/>
                </a:lnTo>
                <a:close/>
              </a:path>
            </a:pathLst>
          </a:custGeom>
          <a:solidFill>
            <a:srgbClr val="F79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userDrawn="1"/>
        </p:nvSpPr>
        <p:spPr>
          <a:xfrm>
            <a:off x="1751706" y="1740474"/>
            <a:ext cx="365760" cy="365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userDrawn="1"/>
        </p:nvSpPr>
        <p:spPr>
          <a:xfrm>
            <a:off x="3440273" y="1234441"/>
            <a:ext cx="365760" cy="365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6002835" y="881848"/>
            <a:ext cx="365760" cy="365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9" descr="D:\Current\Slide Maker\New folder\OSB - notext - mau.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47900" y="2697480"/>
            <a:ext cx="1486259" cy="64008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userDrawn="1"/>
        </p:nvSpPr>
        <p:spPr>
          <a:xfrm rot="18900000">
            <a:off x="1875076" y="1374851"/>
            <a:ext cx="955711" cy="307777"/>
          </a:xfrm>
          <a:prstGeom prst="rect">
            <a:avLst/>
          </a:prstGeom>
          <a:noFill/>
        </p:spPr>
        <p:txBody>
          <a:bodyPr wrap="none" rtlCol="0">
            <a:spAutoFit/>
          </a:bodyPr>
          <a:lstStyle/>
          <a:p>
            <a:r>
              <a:rPr lang="en-US" sz="1400" smtClean="0">
                <a:solidFill>
                  <a:srgbClr val="A8DBE8"/>
                </a:solidFill>
              </a:rPr>
              <a:t>ppotunity</a:t>
            </a:r>
            <a:endParaRPr lang="en-US" sz="1400">
              <a:solidFill>
                <a:srgbClr val="A8DBE8"/>
              </a:solidFill>
            </a:endParaRPr>
          </a:p>
        </p:txBody>
      </p:sp>
      <p:sp>
        <p:nvSpPr>
          <p:cNvPr id="34" name="TextBox 33"/>
          <p:cNvSpPr txBox="1"/>
          <p:nvPr userDrawn="1"/>
        </p:nvSpPr>
        <p:spPr>
          <a:xfrm rot="18900000">
            <a:off x="3608895" y="954378"/>
            <a:ext cx="745717" cy="307777"/>
          </a:xfrm>
          <a:prstGeom prst="rect">
            <a:avLst/>
          </a:prstGeom>
          <a:noFill/>
        </p:spPr>
        <p:txBody>
          <a:bodyPr wrap="none" rtlCol="0">
            <a:spAutoFit/>
          </a:bodyPr>
          <a:lstStyle/>
          <a:p>
            <a:r>
              <a:rPr lang="en-US" sz="1400" smtClean="0">
                <a:solidFill>
                  <a:srgbClr val="A8DBE8"/>
                </a:solidFill>
              </a:rPr>
              <a:t>olution</a:t>
            </a:r>
            <a:endParaRPr lang="en-US" sz="1400">
              <a:solidFill>
                <a:srgbClr val="A8DBE8"/>
              </a:solidFill>
            </a:endParaRPr>
          </a:p>
        </p:txBody>
      </p:sp>
      <p:sp>
        <p:nvSpPr>
          <p:cNvPr id="35" name="TextBox 34"/>
          <p:cNvSpPr txBox="1"/>
          <p:nvPr userDrawn="1"/>
        </p:nvSpPr>
        <p:spPr>
          <a:xfrm rot="18900000">
            <a:off x="3467177" y="1233638"/>
            <a:ext cx="314510" cy="369332"/>
          </a:xfrm>
          <a:prstGeom prst="rect">
            <a:avLst/>
          </a:prstGeom>
          <a:noFill/>
        </p:spPr>
        <p:txBody>
          <a:bodyPr wrap="none" rtlCol="0">
            <a:spAutoFit/>
          </a:bodyPr>
          <a:lstStyle/>
          <a:p>
            <a:pPr algn="ctr"/>
            <a:r>
              <a:rPr lang="en-US" sz="1800" b="1" smtClean="0">
                <a:solidFill>
                  <a:srgbClr val="1B6FBE"/>
                </a:solidFill>
              </a:rPr>
              <a:t>S</a:t>
            </a:r>
            <a:endParaRPr lang="en-US" sz="1800" b="1">
              <a:solidFill>
                <a:srgbClr val="1B6FBE"/>
              </a:solidFill>
            </a:endParaRPr>
          </a:p>
        </p:txBody>
      </p:sp>
      <p:sp>
        <p:nvSpPr>
          <p:cNvPr id="36" name="TextBox 35"/>
          <p:cNvSpPr txBox="1"/>
          <p:nvPr userDrawn="1"/>
        </p:nvSpPr>
        <p:spPr>
          <a:xfrm rot="18900000">
            <a:off x="6154615" y="581912"/>
            <a:ext cx="755335" cy="307777"/>
          </a:xfrm>
          <a:prstGeom prst="rect">
            <a:avLst/>
          </a:prstGeom>
          <a:noFill/>
        </p:spPr>
        <p:txBody>
          <a:bodyPr wrap="none" rtlCol="0">
            <a:spAutoFit/>
          </a:bodyPr>
          <a:lstStyle/>
          <a:p>
            <a:r>
              <a:rPr lang="en-US" sz="1400" smtClean="0">
                <a:solidFill>
                  <a:srgbClr val="A8DBE8"/>
                </a:solidFill>
              </a:rPr>
              <a:t>usiness</a:t>
            </a:r>
            <a:endParaRPr lang="en-US" sz="1400">
              <a:solidFill>
                <a:srgbClr val="A8DBE8"/>
              </a:solidFill>
            </a:endParaRPr>
          </a:p>
        </p:txBody>
      </p:sp>
      <p:sp>
        <p:nvSpPr>
          <p:cNvPr id="37" name="TextBox 36"/>
          <p:cNvSpPr txBox="1"/>
          <p:nvPr userDrawn="1"/>
        </p:nvSpPr>
        <p:spPr>
          <a:xfrm rot="18900000">
            <a:off x="6027026" y="872263"/>
            <a:ext cx="332142" cy="369332"/>
          </a:xfrm>
          <a:prstGeom prst="rect">
            <a:avLst/>
          </a:prstGeom>
          <a:noFill/>
        </p:spPr>
        <p:txBody>
          <a:bodyPr wrap="none" rtlCol="0">
            <a:spAutoFit/>
          </a:bodyPr>
          <a:lstStyle/>
          <a:p>
            <a:pPr algn="ctr"/>
            <a:r>
              <a:rPr lang="en-US" sz="1800" b="1" smtClean="0">
                <a:solidFill>
                  <a:srgbClr val="1B6FBE"/>
                </a:solidFill>
              </a:rPr>
              <a:t>B</a:t>
            </a:r>
            <a:endParaRPr lang="en-US" sz="1800" b="1">
              <a:solidFill>
                <a:srgbClr val="1B6FBE"/>
              </a:solidFill>
            </a:endParaRPr>
          </a:p>
        </p:txBody>
      </p:sp>
      <p:sp>
        <p:nvSpPr>
          <p:cNvPr id="38" name="TextBox 37"/>
          <p:cNvSpPr txBox="1"/>
          <p:nvPr userDrawn="1"/>
        </p:nvSpPr>
        <p:spPr>
          <a:xfrm rot="18900000">
            <a:off x="1756261" y="1738568"/>
            <a:ext cx="359394" cy="369332"/>
          </a:xfrm>
          <a:prstGeom prst="rect">
            <a:avLst/>
          </a:prstGeom>
          <a:noFill/>
        </p:spPr>
        <p:txBody>
          <a:bodyPr wrap="none" rtlCol="0">
            <a:spAutoFit/>
          </a:bodyPr>
          <a:lstStyle/>
          <a:p>
            <a:pPr algn="ctr"/>
            <a:r>
              <a:rPr lang="en-US" sz="1800" b="1" smtClean="0">
                <a:solidFill>
                  <a:srgbClr val="1B6FBE"/>
                </a:solidFill>
              </a:rPr>
              <a:t>O</a:t>
            </a:r>
            <a:endParaRPr lang="en-US" sz="1800" b="1">
              <a:solidFill>
                <a:srgbClr val="1B6FBE"/>
              </a:solidFill>
            </a:endParaRPr>
          </a:p>
        </p:txBody>
      </p:sp>
      <p:grpSp>
        <p:nvGrpSpPr>
          <p:cNvPr id="39" name="Group 38"/>
          <p:cNvGrpSpPr/>
          <p:nvPr userDrawn="1"/>
        </p:nvGrpSpPr>
        <p:grpSpPr>
          <a:xfrm>
            <a:off x="0" y="0"/>
            <a:ext cx="9144000" cy="6858000"/>
            <a:chOff x="-5534713" y="1252729"/>
            <a:chExt cx="9144000" cy="6858000"/>
          </a:xfrm>
        </p:grpSpPr>
        <p:cxnSp>
          <p:nvCxnSpPr>
            <p:cNvPr id="40" name="Straight Connector 39"/>
            <p:cNvCxnSpPr/>
            <p:nvPr userDrawn="1"/>
          </p:nvCxnSpPr>
          <p:spPr>
            <a:xfrm>
              <a:off x="-5534713" y="1252729"/>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5534713" y="1303908"/>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5534713" y="1355087"/>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5534713" y="1406266"/>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5534713" y="1457445"/>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5534713" y="1508624"/>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534713" y="1559803"/>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5534713" y="1610982"/>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a:xfrm>
              <a:off x="-5534713" y="1662161"/>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5534713" y="1713340"/>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5534713" y="1764519"/>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5534713" y="1815698"/>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a:xfrm>
              <a:off x="-5534713" y="1866877"/>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a:xfrm>
              <a:off x="-5534713" y="1918056"/>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a:xfrm>
              <a:off x="-5534713" y="1969235"/>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a:off x="-5534713" y="2020414"/>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userDrawn="1"/>
          </p:nvCxnSpPr>
          <p:spPr>
            <a:xfrm>
              <a:off x="-5534713" y="2225130"/>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a:off x="-5534713" y="2429846"/>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userDrawn="1"/>
          </p:nvCxnSpPr>
          <p:spPr>
            <a:xfrm>
              <a:off x="-5534713" y="2634562"/>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userDrawn="1"/>
          </p:nvCxnSpPr>
          <p:spPr>
            <a:xfrm>
              <a:off x="-5534713" y="2839278"/>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a:off x="-5534713" y="4374648"/>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5534713" y="5193512"/>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5534713" y="6012376"/>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5534713" y="6831240"/>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5534713" y="7087135"/>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5534713" y="7189493"/>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5534713" y="7291851"/>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5534713" y="7394209"/>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5534713" y="7496567"/>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5534713" y="7598925"/>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5534713" y="7650104"/>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5534713" y="7701283"/>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5534713" y="7752462"/>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5534713" y="7803641"/>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5534713" y="7854820"/>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5534713" y="7905999"/>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5534713" y="7957178"/>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5534713" y="8008357"/>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5534713" y="8059536"/>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5534713" y="8110729"/>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5534713" y="2122772"/>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5534713" y="2327488"/>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5534713" y="2532204"/>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a:off x="-5534713" y="2736920"/>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5534713" y="2941636"/>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userDrawn="1"/>
          </p:nvCxnSpPr>
          <p:spPr>
            <a:xfrm>
              <a:off x="-5534713" y="3043994"/>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userDrawn="1"/>
          </p:nvCxnSpPr>
          <p:spPr>
            <a:xfrm>
              <a:off x="-5534713" y="3146352"/>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userDrawn="1"/>
          </p:nvCxnSpPr>
          <p:spPr>
            <a:xfrm>
              <a:off x="-5534713" y="3351068"/>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userDrawn="1"/>
          </p:nvCxnSpPr>
          <p:spPr>
            <a:xfrm>
              <a:off x="-5534713" y="3555784"/>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userDrawn="1"/>
          </p:nvCxnSpPr>
          <p:spPr>
            <a:xfrm>
              <a:off x="-5534713" y="3760500"/>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userDrawn="1"/>
          </p:nvCxnSpPr>
          <p:spPr>
            <a:xfrm>
              <a:off x="-5534713" y="3965216"/>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userDrawn="1"/>
          </p:nvCxnSpPr>
          <p:spPr>
            <a:xfrm>
              <a:off x="-5534713" y="4784080"/>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userDrawn="1"/>
          </p:nvCxnSpPr>
          <p:spPr>
            <a:xfrm>
              <a:off x="-5534713" y="5602944"/>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userDrawn="1"/>
          </p:nvCxnSpPr>
          <p:spPr>
            <a:xfrm>
              <a:off x="-5534713" y="6421808"/>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userDrawn="1"/>
          </p:nvCxnSpPr>
          <p:spPr>
            <a:xfrm>
              <a:off x="-5534713" y="7035956"/>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userDrawn="1"/>
          </p:nvCxnSpPr>
          <p:spPr>
            <a:xfrm>
              <a:off x="-5534713" y="7138314"/>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a:off x="-5534713" y="7240672"/>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5534713" y="7343030"/>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userDrawn="1"/>
          </p:nvCxnSpPr>
          <p:spPr>
            <a:xfrm>
              <a:off x="-5534713" y="7445388"/>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a:off x="-5534713" y="7547746"/>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userDrawn="1"/>
          </p:nvCxnSpPr>
          <p:spPr>
            <a:xfrm>
              <a:off x="-5534713" y="3453426"/>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5534713" y="3658142"/>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userDrawn="1"/>
          </p:nvCxnSpPr>
          <p:spPr>
            <a:xfrm>
              <a:off x="-5534713" y="3862858"/>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5534713" y="4169932"/>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userDrawn="1"/>
          </p:nvCxnSpPr>
          <p:spPr>
            <a:xfrm>
              <a:off x="-5534713" y="4579364"/>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5534713" y="4988796"/>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userDrawn="1"/>
          </p:nvCxnSpPr>
          <p:spPr>
            <a:xfrm>
              <a:off x="-5534713" y="5398228"/>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5534713" y="5807660"/>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5534713" y="6217092"/>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5534713" y="6626524"/>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userDrawn="1"/>
          </p:nvCxnSpPr>
          <p:spPr>
            <a:xfrm>
              <a:off x="-5534713" y="6933598"/>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5534713" y="3248710"/>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userDrawn="1"/>
          </p:nvCxnSpPr>
          <p:spPr>
            <a:xfrm>
              <a:off x="-5534713" y="4272290"/>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5534713" y="4681722"/>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userDrawn="1"/>
          </p:nvCxnSpPr>
          <p:spPr>
            <a:xfrm>
              <a:off x="-5534713" y="4886438"/>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5534713" y="5091154"/>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userDrawn="1"/>
          </p:nvCxnSpPr>
          <p:spPr>
            <a:xfrm>
              <a:off x="-5534713" y="5295870"/>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5534713" y="5500586"/>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userDrawn="1"/>
          </p:nvCxnSpPr>
          <p:spPr>
            <a:xfrm>
              <a:off x="-5534713" y="5705302"/>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5534713" y="5910018"/>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userDrawn="1"/>
          </p:nvCxnSpPr>
          <p:spPr>
            <a:xfrm>
              <a:off x="-5534713" y="6114734"/>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userDrawn="1"/>
          </p:nvCxnSpPr>
          <p:spPr>
            <a:xfrm>
              <a:off x="-5534713" y="6319450"/>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userDrawn="1"/>
          </p:nvCxnSpPr>
          <p:spPr>
            <a:xfrm>
              <a:off x="-5534713" y="6524166"/>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userDrawn="1"/>
          </p:nvCxnSpPr>
          <p:spPr>
            <a:xfrm>
              <a:off x="-5534713" y="6728882"/>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userDrawn="1"/>
          </p:nvCxnSpPr>
          <p:spPr>
            <a:xfrm>
              <a:off x="-5534713" y="4067574"/>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userDrawn="1"/>
          </p:nvCxnSpPr>
          <p:spPr>
            <a:xfrm>
              <a:off x="-5534713" y="4477006"/>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userDrawn="1"/>
          </p:nvCxnSpPr>
          <p:spPr>
            <a:xfrm>
              <a:off x="-5534713" y="2173951"/>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userDrawn="1"/>
          </p:nvCxnSpPr>
          <p:spPr>
            <a:xfrm>
              <a:off x="-5534713" y="2992815"/>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userDrawn="1"/>
          </p:nvCxnSpPr>
          <p:spPr>
            <a:xfrm>
              <a:off x="-5534713" y="3811679"/>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userDrawn="1"/>
          </p:nvCxnSpPr>
          <p:spPr>
            <a:xfrm>
              <a:off x="-5534713" y="4630543"/>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userDrawn="1"/>
          </p:nvCxnSpPr>
          <p:spPr>
            <a:xfrm>
              <a:off x="-5534713" y="4937617"/>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userDrawn="1"/>
          </p:nvCxnSpPr>
          <p:spPr>
            <a:xfrm>
              <a:off x="-5534713" y="5142333"/>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userDrawn="1"/>
          </p:nvCxnSpPr>
          <p:spPr>
            <a:xfrm>
              <a:off x="-5534713" y="5347049"/>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userDrawn="1"/>
          </p:nvCxnSpPr>
          <p:spPr>
            <a:xfrm>
              <a:off x="-5534713" y="5551765"/>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userDrawn="1"/>
          </p:nvCxnSpPr>
          <p:spPr>
            <a:xfrm>
              <a:off x="-5534713" y="5756481"/>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userDrawn="1"/>
          </p:nvCxnSpPr>
          <p:spPr>
            <a:xfrm>
              <a:off x="-5534713" y="5961197"/>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5534713" y="6063555"/>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userDrawn="1"/>
          </p:nvCxnSpPr>
          <p:spPr>
            <a:xfrm>
              <a:off x="-5534713" y="6165913"/>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5534713" y="6268271"/>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userDrawn="1"/>
          </p:nvCxnSpPr>
          <p:spPr>
            <a:xfrm>
              <a:off x="-5534713" y="6370629"/>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5534713" y="6472987"/>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userDrawn="1"/>
          </p:nvCxnSpPr>
          <p:spPr>
            <a:xfrm>
              <a:off x="-5534713" y="6575345"/>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5534713" y="6677703"/>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userDrawn="1"/>
          </p:nvCxnSpPr>
          <p:spPr>
            <a:xfrm>
              <a:off x="-5534713" y="6780061"/>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5534713" y="6882419"/>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userDrawn="1"/>
          </p:nvCxnSpPr>
          <p:spPr>
            <a:xfrm>
              <a:off x="-5534713" y="6984777"/>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5534713" y="2583383"/>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userDrawn="1"/>
          </p:nvCxnSpPr>
          <p:spPr>
            <a:xfrm>
              <a:off x="-5534713" y="3402247"/>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5534713" y="4221111"/>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userDrawn="1"/>
          </p:nvCxnSpPr>
          <p:spPr>
            <a:xfrm>
              <a:off x="-5534713" y="4835259"/>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5534713" y="5039975"/>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userDrawn="1"/>
          </p:nvCxnSpPr>
          <p:spPr>
            <a:xfrm>
              <a:off x="-5534713" y="5244691"/>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5534713" y="5449407"/>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userDrawn="1"/>
          </p:nvCxnSpPr>
          <p:spPr>
            <a:xfrm>
              <a:off x="-5534713" y="5654123"/>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userDrawn="1"/>
          </p:nvCxnSpPr>
          <p:spPr>
            <a:xfrm>
              <a:off x="-5534713" y="5858839"/>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userDrawn="1"/>
          </p:nvCxnSpPr>
          <p:spPr>
            <a:xfrm>
              <a:off x="-5534713" y="2378667"/>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userDrawn="1"/>
          </p:nvCxnSpPr>
          <p:spPr>
            <a:xfrm>
              <a:off x="-5534713" y="2788099"/>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userDrawn="1"/>
          </p:nvCxnSpPr>
          <p:spPr>
            <a:xfrm>
              <a:off x="-5534713" y="3197531"/>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userDrawn="1"/>
          </p:nvCxnSpPr>
          <p:spPr>
            <a:xfrm>
              <a:off x="-5534713" y="3606963"/>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userDrawn="1"/>
          </p:nvCxnSpPr>
          <p:spPr>
            <a:xfrm>
              <a:off x="-5534713" y="4016395"/>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userDrawn="1"/>
          </p:nvCxnSpPr>
          <p:spPr>
            <a:xfrm>
              <a:off x="-5534713" y="4425827"/>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userDrawn="1"/>
          </p:nvCxnSpPr>
          <p:spPr>
            <a:xfrm>
              <a:off x="-5534713" y="4732901"/>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userDrawn="1"/>
          </p:nvCxnSpPr>
          <p:spPr>
            <a:xfrm>
              <a:off x="-5534713" y="2071593"/>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userDrawn="1"/>
          </p:nvCxnSpPr>
          <p:spPr>
            <a:xfrm>
              <a:off x="-5534713" y="2481025"/>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userDrawn="1"/>
          </p:nvCxnSpPr>
          <p:spPr>
            <a:xfrm>
              <a:off x="-5534713" y="2685741"/>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userDrawn="1"/>
          </p:nvCxnSpPr>
          <p:spPr>
            <a:xfrm>
              <a:off x="-5534713" y="2890457"/>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userDrawn="1"/>
          </p:nvCxnSpPr>
          <p:spPr>
            <a:xfrm>
              <a:off x="-5534713" y="3095173"/>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userDrawn="1"/>
          </p:nvCxnSpPr>
          <p:spPr>
            <a:xfrm>
              <a:off x="-5534713" y="3299889"/>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userDrawn="1"/>
          </p:nvCxnSpPr>
          <p:spPr>
            <a:xfrm>
              <a:off x="-5534713" y="3504605"/>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userDrawn="1"/>
          </p:nvCxnSpPr>
          <p:spPr>
            <a:xfrm>
              <a:off x="-5534713" y="3709321"/>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userDrawn="1"/>
          </p:nvCxnSpPr>
          <p:spPr>
            <a:xfrm>
              <a:off x="-5534713" y="3914037"/>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userDrawn="1"/>
          </p:nvCxnSpPr>
          <p:spPr>
            <a:xfrm>
              <a:off x="-5534713" y="4118753"/>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5534713" y="4323469"/>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userDrawn="1"/>
          </p:nvCxnSpPr>
          <p:spPr>
            <a:xfrm>
              <a:off x="-5534713" y="4528185"/>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userDrawn="1"/>
          </p:nvCxnSpPr>
          <p:spPr>
            <a:xfrm>
              <a:off x="-5534713" y="2276309"/>
              <a:ext cx="9144000" cy="0"/>
            </a:xfrm>
            <a:prstGeom prst="line">
              <a:avLst/>
            </a:prstGeom>
            <a:ln>
              <a:solidFill>
                <a:srgbClr val="FFFFFF">
                  <a:alpha val="1176"/>
                </a:srgbClr>
              </a:solidFill>
            </a:ln>
          </p:spPr>
          <p:style>
            <a:lnRef idx="1">
              <a:schemeClr val="accent1"/>
            </a:lnRef>
            <a:fillRef idx="0">
              <a:schemeClr val="accent1"/>
            </a:fillRef>
            <a:effectRef idx="0">
              <a:schemeClr val="accent1"/>
            </a:effectRef>
            <a:fontRef idx="minor">
              <a:schemeClr val="tx1"/>
            </a:fontRef>
          </p:style>
        </p:cxnSp>
      </p:grpSp>
      <p:sp>
        <p:nvSpPr>
          <p:cNvPr id="177" name="Title 1"/>
          <p:cNvSpPr>
            <a:spLocks noGrp="1"/>
          </p:cNvSpPr>
          <p:nvPr>
            <p:ph type="ctrTitle"/>
          </p:nvPr>
        </p:nvSpPr>
        <p:spPr>
          <a:xfrm>
            <a:off x="292100" y="4300395"/>
            <a:ext cx="8559800" cy="1754326"/>
          </a:xfrm>
        </p:spPr>
        <p:txBody>
          <a:bodyPr vert="horz" wrap="square" lIns="91440" tIns="45720" rIns="91440" bIns="45720" rtlCol="0" anchor="b">
            <a:spAutoFit/>
          </a:bodyPr>
          <a:lstStyle>
            <a:lvl1pPr>
              <a:defRPr lang="en-US" sz="6000" dirty="0">
                <a:solidFill>
                  <a:schemeClr val="bg1"/>
                </a:solidFill>
              </a:defRPr>
            </a:lvl1pPr>
          </a:lstStyle>
          <a:p>
            <a:pPr marL="0" lvl="0" algn="ctr"/>
            <a:r>
              <a:rPr lang="en-US" smtClean="0"/>
              <a:t>Click to edit Master title style</a:t>
            </a:r>
            <a:endParaRPr lang="en-US" dirty="0"/>
          </a:p>
        </p:txBody>
      </p:sp>
      <p:cxnSp>
        <p:nvCxnSpPr>
          <p:cNvPr id="179" name="Straight Connector 178"/>
          <p:cNvCxnSpPr/>
          <p:nvPr userDrawn="1"/>
        </p:nvCxnSpPr>
        <p:spPr>
          <a:xfrm>
            <a:off x="0" y="6583680"/>
            <a:ext cx="9144000" cy="0"/>
          </a:xfrm>
          <a:prstGeom prst="line">
            <a:avLst/>
          </a:prstGeom>
          <a:ln w="57150">
            <a:solidFill>
              <a:srgbClr val="FFFFFF">
                <a:alpha val="50196"/>
              </a:srgbClr>
            </a:solidFill>
            <a:prstDash val="dash"/>
          </a:ln>
        </p:spPr>
        <p:style>
          <a:lnRef idx="1">
            <a:schemeClr val="accent1"/>
          </a:lnRef>
          <a:fillRef idx="0">
            <a:schemeClr val="accent1"/>
          </a:fillRef>
          <a:effectRef idx="0">
            <a:schemeClr val="accent1"/>
          </a:effectRef>
          <a:fontRef idx="minor">
            <a:schemeClr val="tx1"/>
          </a:fontRef>
        </p:style>
      </p:cxnSp>
      <p:sp>
        <p:nvSpPr>
          <p:cNvPr id="182" name="Subtitle 2"/>
          <p:cNvSpPr>
            <a:spLocks noGrp="1"/>
          </p:cNvSpPr>
          <p:nvPr>
            <p:ph type="subTitle" idx="1"/>
          </p:nvPr>
        </p:nvSpPr>
        <p:spPr>
          <a:xfrm>
            <a:off x="1143000" y="6157764"/>
            <a:ext cx="6858000" cy="424732"/>
          </a:xfrm>
        </p:spPr>
        <p:txBody>
          <a:bodyPr vert="horz" lIns="91440" tIns="45720" rIns="91440" bIns="45720" rtlCol="0">
            <a:spAutoFit/>
          </a:bodyPr>
          <a:lstStyle>
            <a:lvl1pPr>
              <a:defRPr lang="en-US" sz="2400" b="1" dirty="0">
                <a:solidFill>
                  <a:srgbClr val="1A70BE"/>
                </a:solidFill>
              </a:defRPr>
            </a:lvl1pPr>
          </a:lstStyle>
          <a:p>
            <a:pPr marL="0" lvl="0" indent="0" algn="ctr">
              <a:buNone/>
            </a:pPr>
            <a:r>
              <a:rPr lang="en-US" smtClean="0"/>
              <a:t>Click to edit Master subtitle style</a:t>
            </a:r>
            <a:endParaRPr lang="en-US" dirty="0"/>
          </a:p>
        </p:txBody>
      </p:sp>
    </p:spTree>
    <p:extLst>
      <p:ext uri="{BB962C8B-B14F-4D97-AF65-F5344CB8AC3E}">
        <p14:creationId xmlns:p14="http://schemas.microsoft.com/office/powerpoint/2010/main" val="311203706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2654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4" name="Rectangle 43"/>
          <p:cNvSpPr/>
          <p:nvPr userDrawn="1"/>
        </p:nvSpPr>
        <p:spPr>
          <a:xfrm>
            <a:off x="0" y="0"/>
            <a:ext cx="9144000" cy="5029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userDrawn="1"/>
        </p:nvPicPr>
        <p:blipFill rotWithShape="1">
          <a:blip r:embed="rId2">
            <a:extLst>
              <a:ext uri="{28A0092B-C50C-407E-A947-70E740481C1C}">
                <a14:useLocalDpi xmlns:a14="http://schemas.microsoft.com/office/drawing/2010/main" val="0"/>
              </a:ext>
            </a:extLst>
          </a:blip>
          <a:srcRect t="53198" b="20135"/>
          <a:stretch/>
        </p:blipFill>
        <p:spPr>
          <a:xfrm>
            <a:off x="0" y="5029200"/>
            <a:ext cx="9144000" cy="1828800"/>
          </a:xfrm>
          <a:prstGeom prst="rect">
            <a:avLst/>
          </a:prstGeom>
        </p:spPr>
      </p:pic>
      <p:grpSp>
        <p:nvGrpSpPr>
          <p:cNvPr id="2" name="Group 1"/>
          <p:cNvGrpSpPr/>
          <p:nvPr userDrawn="1"/>
        </p:nvGrpSpPr>
        <p:grpSpPr>
          <a:xfrm>
            <a:off x="0" y="5029200"/>
            <a:ext cx="9144000" cy="299528"/>
            <a:chOff x="0" y="4572000"/>
            <a:chExt cx="9144000" cy="299528"/>
          </a:xfrm>
        </p:grpSpPr>
        <p:sp>
          <p:nvSpPr>
            <p:cNvPr id="46" name="Rectangle 45"/>
            <p:cNvSpPr/>
            <p:nvPr userDrawn="1"/>
          </p:nvSpPr>
          <p:spPr>
            <a:xfrm>
              <a:off x="0" y="4572000"/>
              <a:ext cx="9144000"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p:cNvGrpSpPr/>
            <p:nvPr userDrawn="1"/>
          </p:nvGrpSpPr>
          <p:grpSpPr>
            <a:xfrm>
              <a:off x="6818313" y="4597208"/>
              <a:ext cx="2194560" cy="274320"/>
              <a:chOff x="8515350" y="-151766"/>
              <a:chExt cx="2194560" cy="274320"/>
            </a:xfrm>
            <a:solidFill>
              <a:schemeClr val="bg1"/>
            </a:solidFill>
          </p:grpSpPr>
          <p:sp>
            <p:nvSpPr>
              <p:cNvPr id="48" name="Rounded Rectangle 47"/>
              <p:cNvSpPr/>
              <p:nvPr userDrawn="1"/>
            </p:nvSpPr>
            <p:spPr>
              <a:xfrm>
                <a:off x="8652510" y="-151766"/>
                <a:ext cx="1920240" cy="27432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none"/>
              </a:p>
            </p:txBody>
          </p:sp>
          <p:sp>
            <p:nvSpPr>
              <p:cNvPr id="49" name="Freeform 48"/>
              <p:cNvSpPr/>
              <p:nvPr userDrawn="1"/>
            </p:nvSpPr>
            <p:spPr>
              <a:xfrm>
                <a:off x="10572750" y="-151766"/>
                <a:ext cx="137160" cy="137160"/>
              </a:xfrm>
              <a:custGeom>
                <a:avLst/>
                <a:gdLst>
                  <a:gd name="connsiteX0" fmla="*/ 0 w 137160"/>
                  <a:gd name="connsiteY0" fmla="*/ 0 h 137160"/>
                  <a:gd name="connsiteX1" fmla="*/ 137160 w 137160"/>
                  <a:gd name="connsiteY1" fmla="*/ 0 h 137160"/>
                  <a:gd name="connsiteX2" fmla="*/ 0 w 137160"/>
                  <a:gd name="connsiteY2" fmla="*/ 137160 h 137160"/>
                  <a:gd name="connsiteX3" fmla="*/ 0 w 137160"/>
                  <a:gd name="connsiteY3" fmla="*/ 0 h 137160"/>
                </a:gdLst>
                <a:ahLst/>
                <a:cxnLst>
                  <a:cxn ang="0">
                    <a:pos x="connsiteX0" y="connsiteY0"/>
                  </a:cxn>
                  <a:cxn ang="0">
                    <a:pos x="connsiteX1" y="connsiteY1"/>
                  </a:cxn>
                  <a:cxn ang="0">
                    <a:pos x="connsiteX2" y="connsiteY2"/>
                  </a:cxn>
                  <a:cxn ang="0">
                    <a:pos x="connsiteX3" y="connsiteY3"/>
                  </a:cxn>
                </a:cxnLst>
                <a:rect l="l" t="t" r="r" b="b"/>
                <a:pathLst>
                  <a:path w="137160" h="137160">
                    <a:moveTo>
                      <a:pt x="0" y="0"/>
                    </a:moveTo>
                    <a:lnTo>
                      <a:pt x="137160" y="0"/>
                    </a:lnTo>
                    <a:cubicBezTo>
                      <a:pt x="61409" y="0"/>
                      <a:pt x="0" y="61409"/>
                      <a:pt x="0" y="137160"/>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none"/>
              </a:p>
            </p:txBody>
          </p:sp>
          <p:sp>
            <p:nvSpPr>
              <p:cNvPr id="50" name="Freeform 49"/>
              <p:cNvSpPr/>
              <p:nvPr userDrawn="1"/>
            </p:nvSpPr>
            <p:spPr>
              <a:xfrm>
                <a:off x="8515350" y="-151766"/>
                <a:ext cx="137160" cy="137160"/>
              </a:xfrm>
              <a:custGeom>
                <a:avLst/>
                <a:gdLst>
                  <a:gd name="connsiteX0" fmla="*/ 0 w 137160"/>
                  <a:gd name="connsiteY0" fmla="*/ 0 h 137160"/>
                  <a:gd name="connsiteX1" fmla="*/ 137160 w 137160"/>
                  <a:gd name="connsiteY1" fmla="*/ 0 h 137160"/>
                  <a:gd name="connsiteX2" fmla="*/ 137160 w 137160"/>
                  <a:gd name="connsiteY2" fmla="*/ 137160 h 137160"/>
                  <a:gd name="connsiteX3" fmla="*/ 0 w 137160"/>
                  <a:gd name="connsiteY3" fmla="*/ 0 h 137160"/>
                </a:gdLst>
                <a:ahLst/>
                <a:cxnLst>
                  <a:cxn ang="0">
                    <a:pos x="connsiteX0" y="connsiteY0"/>
                  </a:cxn>
                  <a:cxn ang="0">
                    <a:pos x="connsiteX1" y="connsiteY1"/>
                  </a:cxn>
                  <a:cxn ang="0">
                    <a:pos x="connsiteX2" y="connsiteY2"/>
                  </a:cxn>
                  <a:cxn ang="0">
                    <a:pos x="connsiteX3" y="connsiteY3"/>
                  </a:cxn>
                </a:cxnLst>
                <a:rect l="l" t="t" r="r" b="b"/>
                <a:pathLst>
                  <a:path w="137160" h="137160">
                    <a:moveTo>
                      <a:pt x="0" y="0"/>
                    </a:moveTo>
                    <a:lnTo>
                      <a:pt x="137160" y="0"/>
                    </a:lnTo>
                    <a:lnTo>
                      <a:pt x="137160" y="137160"/>
                    </a:lnTo>
                    <a:cubicBezTo>
                      <a:pt x="137160" y="61409"/>
                      <a:pt x="75751" y="0"/>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none"/>
              </a:p>
            </p:txBody>
          </p:sp>
          <p:sp>
            <p:nvSpPr>
              <p:cNvPr id="51" name="Rectangle 50"/>
              <p:cNvSpPr/>
              <p:nvPr userDrawn="1"/>
            </p:nvSpPr>
            <p:spPr>
              <a:xfrm>
                <a:off x="8652510" y="-151766"/>
                <a:ext cx="192024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none"/>
              </a:p>
            </p:txBody>
          </p:sp>
        </p:grpSp>
        <p:grpSp>
          <p:nvGrpSpPr>
            <p:cNvPr id="52" name="Group 51"/>
            <p:cNvGrpSpPr/>
            <p:nvPr userDrawn="1"/>
          </p:nvGrpSpPr>
          <p:grpSpPr>
            <a:xfrm>
              <a:off x="7017592" y="4590858"/>
              <a:ext cx="1876060" cy="246221"/>
              <a:chOff x="6272497" y="928626"/>
              <a:chExt cx="1876060" cy="246221"/>
            </a:xfrm>
            <a:solidFill>
              <a:schemeClr val="accent3">
                <a:lumMod val="20000"/>
                <a:lumOff val="80000"/>
              </a:schemeClr>
            </a:solidFill>
          </p:grpSpPr>
          <p:grpSp>
            <p:nvGrpSpPr>
              <p:cNvPr id="53" name="Group 52"/>
              <p:cNvGrpSpPr/>
              <p:nvPr userDrawn="1"/>
            </p:nvGrpSpPr>
            <p:grpSpPr>
              <a:xfrm>
                <a:off x="6272497" y="928626"/>
                <a:ext cx="1876060" cy="246221"/>
                <a:chOff x="6259797" y="1066009"/>
                <a:chExt cx="1876060" cy="246221"/>
              </a:xfrm>
              <a:grpFill/>
            </p:grpSpPr>
            <p:pic>
              <p:nvPicPr>
                <p:cNvPr id="55" name="Picture 39" descr="D:\Current\Slide Maker\New folder\OSB - notext - mau.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259797" y="1107204"/>
                  <a:ext cx="424645" cy="182880"/>
                </a:xfrm>
                <a:prstGeom prst="rect">
                  <a:avLst/>
                </a:prstGeom>
                <a:extLst>
                  <a:ext uri="{909E8E84-426E-40DD-AFC4-6F175D3DCCD1}">
                    <a14:hiddenFill xmlns:a14="http://schemas.microsoft.com/office/drawing/2010/main">
                      <a:solidFill>
                        <a:srgbClr val="FFFFFF"/>
                      </a:solidFill>
                    </a14:hiddenFill>
                  </a:ext>
                </a:extLst>
              </p:spPr>
            </p:pic>
            <p:sp>
              <p:nvSpPr>
                <p:cNvPr id="56" name="TextBox 55"/>
                <p:cNvSpPr txBox="1"/>
                <p:nvPr userDrawn="1"/>
              </p:nvSpPr>
              <p:spPr>
                <a:xfrm>
                  <a:off x="6691231" y="1066009"/>
                  <a:ext cx="1444626" cy="246221"/>
                </a:xfrm>
                <a:prstGeom prst="rect">
                  <a:avLst/>
                </a:prstGeom>
                <a:noFill/>
              </p:spPr>
              <p:txBody>
                <a:bodyPr wrap="none" rtlCol="0">
                  <a:spAutoFit/>
                </a:bodyPr>
                <a:lstStyle/>
                <a:p>
                  <a:pPr>
                    <a:tabLst/>
                  </a:pPr>
                  <a:r>
                    <a:rPr lang="en-US" sz="1000" b="0" smtClean="0"/>
                    <a:t>www.</a:t>
                  </a:r>
                  <a:r>
                    <a:rPr lang="en-US" sz="1000" b="1" smtClean="0">
                      <a:solidFill>
                        <a:srgbClr val="235C9C"/>
                      </a:solidFill>
                    </a:rPr>
                    <a:t>osbholding</a:t>
                  </a:r>
                  <a:r>
                    <a:rPr lang="en-US" sz="1000" b="0" smtClean="0"/>
                    <a:t>.com</a:t>
                  </a:r>
                  <a:endParaRPr lang="en-US" sz="1000" b="0"/>
                </a:p>
              </p:txBody>
            </p:sp>
          </p:grpSp>
          <p:cxnSp>
            <p:nvCxnSpPr>
              <p:cNvPr id="54" name="Straight Connector 53"/>
              <p:cNvCxnSpPr/>
              <p:nvPr userDrawn="1"/>
            </p:nvCxnSpPr>
            <p:spPr>
              <a:xfrm>
                <a:off x="6741666" y="969821"/>
                <a:ext cx="0" cy="182880"/>
              </a:xfrm>
              <a:prstGeom prst="line">
                <a:avLst/>
              </a:prstGeom>
              <a:grpFill/>
            </p:spPr>
            <p:style>
              <a:lnRef idx="1">
                <a:schemeClr val="accent1"/>
              </a:lnRef>
              <a:fillRef idx="0">
                <a:schemeClr val="accent1"/>
              </a:fillRef>
              <a:effectRef idx="0">
                <a:schemeClr val="accent1"/>
              </a:effectRef>
              <a:fontRef idx="minor">
                <a:schemeClr val="tx1"/>
              </a:fontRef>
            </p:style>
          </p:cxnSp>
        </p:grpSp>
      </p:grpSp>
      <p:sp>
        <p:nvSpPr>
          <p:cNvPr id="22" name="Title 1"/>
          <p:cNvSpPr>
            <a:spLocks noGrp="1"/>
          </p:cNvSpPr>
          <p:nvPr>
            <p:ph type="title"/>
          </p:nvPr>
        </p:nvSpPr>
        <p:spPr>
          <a:xfrm>
            <a:off x="628650" y="5427987"/>
            <a:ext cx="7886700" cy="646331"/>
          </a:xfrm>
        </p:spPr>
        <p:txBody>
          <a:bodyPr anchor="b"/>
          <a:lstStyle>
            <a:lvl1pPr algn="ctr">
              <a:defRPr sz="4000">
                <a:solidFill>
                  <a:schemeClr val="bg1"/>
                </a:solidFill>
              </a:defRPr>
            </a:lvl1pPr>
          </a:lstStyle>
          <a:p>
            <a:r>
              <a:rPr lang="en-US" smtClean="0"/>
              <a:t>Click to edit Master title style</a:t>
            </a:r>
            <a:endParaRPr lang="en-US" dirty="0"/>
          </a:p>
        </p:txBody>
      </p:sp>
      <p:sp>
        <p:nvSpPr>
          <p:cNvPr id="23" name="Text Placeholder 2"/>
          <p:cNvSpPr>
            <a:spLocks noGrp="1"/>
          </p:cNvSpPr>
          <p:nvPr>
            <p:ph type="body" idx="1"/>
          </p:nvPr>
        </p:nvSpPr>
        <p:spPr>
          <a:xfrm>
            <a:off x="628650" y="6128980"/>
            <a:ext cx="7886700" cy="369332"/>
          </a:xfrm>
        </p:spPr>
        <p:txBody>
          <a:bodyPr>
            <a:sp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Tree>
    <p:extLst>
      <p:ext uri="{BB962C8B-B14F-4D97-AF65-F5344CB8AC3E}">
        <p14:creationId xmlns:p14="http://schemas.microsoft.com/office/powerpoint/2010/main" val="362463233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lue">
    <p:spTree>
      <p:nvGrpSpPr>
        <p:cNvPr id="1" name=""/>
        <p:cNvGrpSpPr/>
        <p:nvPr/>
      </p:nvGrpSpPr>
      <p:grpSpPr>
        <a:xfrm>
          <a:off x="0" y="0"/>
          <a:ext cx="0" cy="0"/>
          <a:chOff x="0" y="0"/>
          <a:chExt cx="0" cy="0"/>
        </a:xfrm>
      </p:grpSpPr>
      <p:sp>
        <p:nvSpPr>
          <p:cNvPr id="46" name="Rectangle 45"/>
          <p:cNvSpPr/>
          <p:nvPr userDrawn="1"/>
        </p:nvSpPr>
        <p:spPr>
          <a:xfrm>
            <a:off x="0" y="0"/>
            <a:ext cx="9144000" cy="6858000"/>
          </a:xfrm>
          <a:prstGeom prst="rect">
            <a:avLst/>
          </a:prstGeom>
          <a:solidFill>
            <a:srgbClr val="D0E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itle 1"/>
          <p:cNvSpPr>
            <a:spLocks noGrp="1"/>
          </p:cNvSpPr>
          <p:nvPr>
            <p:ph type="title"/>
          </p:nvPr>
        </p:nvSpPr>
        <p:spPr>
          <a:xfrm>
            <a:off x="276225" y="189435"/>
            <a:ext cx="8591550" cy="535531"/>
          </a:xfrm>
        </p:spPr>
        <p:txBody>
          <a:bodyPr/>
          <a:lstStyle>
            <a:lvl1pPr algn="ctr">
              <a:defRPr>
                <a:solidFill>
                  <a:schemeClr val="bg2"/>
                </a:solidFill>
              </a:defRPr>
            </a:lvl1pPr>
          </a:lstStyle>
          <a:p>
            <a:r>
              <a:rPr lang="en-US" smtClean="0"/>
              <a:t>Click to edit Master title style</a:t>
            </a:r>
            <a:endParaRPr lang="en-US" dirty="0"/>
          </a:p>
        </p:txBody>
      </p:sp>
      <p:sp>
        <p:nvSpPr>
          <p:cNvPr id="98" name="Rectangle 97"/>
          <p:cNvSpPr/>
          <p:nvPr userDrawn="1"/>
        </p:nvSpPr>
        <p:spPr>
          <a:xfrm>
            <a:off x="0" y="6830568"/>
            <a:ext cx="9144000"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98"/>
          <p:cNvGrpSpPr/>
          <p:nvPr userDrawn="1"/>
        </p:nvGrpSpPr>
        <p:grpSpPr>
          <a:xfrm flipV="1">
            <a:off x="6818313" y="6556248"/>
            <a:ext cx="2194560" cy="274320"/>
            <a:chOff x="8515350" y="-151766"/>
            <a:chExt cx="2194560" cy="274320"/>
          </a:xfrm>
          <a:solidFill>
            <a:schemeClr val="bg1"/>
          </a:solidFill>
        </p:grpSpPr>
        <p:sp>
          <p:nvSpPr>
            <p:cNvPr id="105" name="Rounded Rectangle 104"/>
            <p:cNvSpPr/>
            <p:nvPr userDrawn="1"/>
          </p:nvSpPr>
          <p:spPr>
            <a:xfrm>
              <a:off x="8652510" y="-151766"/>
              <a:ext cx="1920240" cy="27432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none"/>
            </a:p>
          </p:txBody>
        </p:sp>
        <p:sp>
          <p:nvSpPr>
            <p:cNvPr id="106" name="Freeform 105"/>
            <p:cNvSpPr/>
            <p:nvPr userDrawn="1"/>
          </p:nvSpPr>
          <p:spPr>
            <a:xfrm>
              <a:off x="10572750" y="-151766"/>
              <a:ext cx="137160" cy="137160"/>
            </a:xfrm>
            <a:custGeom>
              <a:avLst/>
              <a:gdLst>
                <a:gd name="connsiteX0" fmla="*/ 0 w 137160"/>
                <a:gd name="connsiteY0" fmla="*/ 0 h 137160"/>
                <a:gd name="connsiteX1" fmla="*/ 137160 w 137160"/>
                <a:gd name="connsiteY1" fmla="*/ 0 h 137160"/>
                <a:gd name="connsiteX2" fmla="*/ 0 w 137160"/>
                <a:gd name="connsiteY2" fmla="*/ 137160 h 137160"/>
                <a:gd name="connsiteX3" fmla="*/ 0 w 137160"/>
                <a:gd name="connsiteY3" fmla="*/ 0 h 137160"/>
              </a:gdLst>
              <a:ahLst/>
              <a:cxnLst>
                <a:cxn ang="0">
                  <a:pos x="connsiteX0" y="connsiteY0"/>
                </a:cxn>
                <a:cxn ang="0">
                  <a:pos x="connsiteX1" y="connsiteY1"/>
                </a:cxn>
                <a:cxn ang="0">
                  <a:pos x="connsiteX2" y="connsiteY2"/>
                </a:cxn>
                <a:cxn ang="0">
                  <a:pos x="connsiteX3" y="connsiteY3"/>
                </a:cxn>
              </a:cxnLst>
              <a:rect l="l" t="t" r="r" b="b"/>
              <a:pathLst>
                <a:path w="137160" h="137160">
                  <a:moveTo>
                    <a:pt x="0" y="0"/>
                  </a:moveTo>
                  <a:lnTo>
                    <a:pt x="137160" y="0"/>
                  </a:lnTo>
                  <a:cubicBezTo>
                    <a:pt x="61409" y="0"/>
                    <a:pt x="0" y="61409"/>
                    <a:pt x="0" y="137160"/>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none"/>
            </a:p>
          </p:txBody>
        </p:sp>
        <p:sp>
          <p:nvSpPr>
            <p:cNvPr id="107" name="Freeform 106"/>
            <p:cNvSpPr/>
            <p:nvPr userDrawn="1"/>
          </p:nvSpPr>
          <p:spPr>
            <a:xfrm>
              <a:off x="8515350" y="-151766"/>
              <a:ext cx="137160" cy="137160"/>
            </a:xfrm>
            <a:custGeom>
              <a:avLst/>
              <a:gdLst>
                <a:gd name="connsiteX0" fmla="*/ 0 w 137160"/>
                <a:gd name="connsiteY0" fmla="*/ 0 h 137160"/>
                <a:gd name="connsiteX1" fmla="*/ 137160 w 137160"/>
                <a:gd name="connsiteY1" fmla="*/ 0 h 137160"/>
                <a:gd name="connsiteX2" fmla="*/ 137160 w 137160"/>
                <a:gd name="connsiteY2" fmla="*/ 137160 h 137160"/>
                <a:gd name="connsiteX3" fmla="*/ 0 w 137160"/>
                <a:gd name="connsiteY3" fmla="*/ 0 h 137160"/>
              </a:gdLst>
              <a:ahLst/>
              <a:cxnLst>
                <a:cxn ang="0">
                  <a:pos x="connsiteX0" y="connsiteY0"/>
                </a:cxn>
                <a:cxn ang="0">
                  <a:pos x="connsiteX1" y="connsiteY1"/>
                </a:cxn>
                <a:cxn ang="0">
                  <a:pos x="connsiteX2" y="connsiteY2"/>
                </a:cxn>
                <a:cxn ang="0">
                  <a:pos x="connsiteX3" y="connsiteY3"/>
                </a:cxn>
              </a:cxnLst>
              <a:rect l="l" t="t" r="r" b="b"/>
              <a:pathLst>
                <a:path w="137160" h="137160">
                  <a:moveTo>
                    <a:pt x="0" y="0"/>
                  </a:moveTo>
                  <a:lnTo>
                    <a:pt x="137160" y="0"/>
                  </a:lnTo>
                  <a:lnTo>
                    <a:pt x="137160" y="137160"/>
                  </a:lnTo>
                  <a:cubicBezTo>
                    <a:pt x="137160" y="61409"/>
                    <a:pt x="75751" y="0"/>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none"/>
            </a:p>
          </p:txBody>
        </p:sp>
        <p:sp>
          <p:nvSpPr>
            <p:cNvPr id="108" name="Rectangle 107"/>
            <p:cNvSpPr/>
            <p:nvPr userDrawn="1"/>
          </p:nvSpPr>
          <p:spPr>
            <a:xfrm>
              <a:off x="8652510" y="-151766"/>
              <a:ext cx="192024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none"/>
            </a:p>
          </p:txBody>
        </p:sp>
      </p:grpSp>
      <p:grpSp>
        <p:nvGrpSpPr>
          <p:cNvPr id="100" name="Group 99"/>
          <p:cNvGrpSpPr/>
          <p:nvPr userDrawn="1"/>
        </p:nvGrpSpPr>
        <p:grpSpPr>
          <a:xfrm>
            <a:off x="7017592" y="6578473"/>
            <a:ext cx="1876060" cy="246221"/>
            <a:chOff x="6272497" y="928626"/>
            <a:chExt cx="1876060" cy="246221"/>
          </a:xfrm>
          <a:solidFill>
            <a:schemeClr val="accent3">
              <a:lumMod val="20000"/>
              <a:lumOff val="80000"/>
            </a:schemeClr>
          </a:solidFill>
        </p:grpSpPr>
        <p:grpSp>
          <p:nvGrpSpPr>
            <p:cNvPr id="101" name="Group 100"/>
            <p:cNvGrpSpPr/>
            <p:nvPr userDrawn="1"/>
          </p:nvGrpSpPr>
          <p:grpSpPr>
            <a:xfrm>
              <a:off x="6272497" y="928626"/>
              <a:ext cx="1876060" cy="246221"/>
              <a:chOff x="6259797" y="1066009"/>
              <a:chExt cx="1876060" cy="246221"/>
            </a:xfrm>
            <a:grpFill/>
          </p:grpSpPr>
          <p:pic>
            <p:nvPicPr>
              <p:cNvPr id="103" name="Picture 39" descr="D:\Current\Slide Maker\New folder\OSB - notext - mau.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59797" y="1107204"/>
                <a:ext cx="424645" cy="182880"/>
              </a:xfrm>
              <a:prstGeom prst="rect">
                <a:avLst/>
              </a:prstGeom>
              <a:extLst>
                <a:ext uri="{909E8E84-426E-40DD-AFC4-6F175D3DCCD1}">
                  <a14:hiddenFill xmlns:a14="http://schemas.microsoft.com/office/drawing/2010/main">
                    <a:solidFill>
                      <a:srgbClr val="FFFFFF"/>
                    </a:solidFill>
                  </a14:hiddenFill>
                </a:ext>
              </a:extLst>
            </p:spPr>
          </p:pic>
          <p:sp>
            <p:nvSpPr>
              <p:cNvPr id="104" name="TextBox 103"/>
              <p:cNvSpPr txBox="1"/>
              <p:nvPr userDrawn="1"/>
            </p:nvSpPr>
            <p:spPr>
              <a:xfrm>
                <a:off x="6691231" y="1066009"/>
                <a:ext cx="1444626" cy="246221"/>
              </a:xfrm>
              <a:prstGeom prst="rect">
                <a:avLst/>
              </a:prstGeom>
              <a:noFill/>
            </p:spPr>
            <p:txBody>
              <a:bodyPr wrap="none" rtlCol="0">
                <a:spAutoFit/>
              </a:bodyPr>
              <a:lstStyle/>
              <a:p>
                <a:pPr>
                  <a:tabLst/>
                </a:pPr>
                <a:r>
                  <a:rPr lang="en-US" sz="1000" b="0" smtClean="0"/>
                  <a:t>www.</a:t>
                </a:r>
                <a:r>
                  <a:rPr lang="en-US" sz="1000" b="1" smtClean="0">
                    <a:solidFill>
                      <a:srgbClr val="235C9C"/>
                    </a:solidFill>
                  </a:rPr>
                  <a:t>osbholding</a:t>
                </a:r>
                <a:r>
                  <a:rPr lang="en-US" sz="1000" b="0" smtClean="0"/>
                  <a:t>.com</a:t>
                </a:r>
                <a:endParaRPr lang="en-US" sz="1000" b="0"/>
              </a:p>
            </p:txBody>
          </p:sp>
        </p:grpSp>
        <p:cxnSp>
          <p:nvCxnSpPr>
            <p:cNvPr id="102" name="Straight Connector 101"/>
            <p:cNvCxnSpPr/>
            <p:nvPr userDrawn="1"/>
          </p:nvCxnSpPr>
          <p:spPr>
            <a:xfrm>
              <a:off x="6741666" y="969821"/>
              <a:ext cx="0" cy="182880"/>
            </a:xfrm>
            <a:prstGeom prst="line">
              <a:avLst/>
            </a:prstGeom>
            <a:grpFill/>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5243562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9127521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0" y="0"/>
            <a:ext cx="9144000" cy="27432"/>
          </a:xfrm>
          <a:prstGeom prst="rect">
            <a:avLst/>
          </a:prstGeom>
          <a:solidFill>
            <a:srgbClr val="E8F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6818313" y="25208"/>
            <a:ext cx="2194560" cy="274320"/>
            <a:chOff x="8515350" y="-151766"/>
            <a:chExt cx="2194560" cy="274320"/>
          </a:xfrm>
          <a:solidFill>
            <a:srgbClr val="E8F3FE"/>
          </a:solidFill>
        </p:grpSpPr>
        <p:sp>
          <p:nvSpPr>
            <p:cNvPr id="6" name="Rounded Rectangle 5"/>
            <p:cNvSpPr/>
            <p:nvPr userDrawn="1"/>
          </p:nvSpPr>
          <p:spPr>
            <a:xfrm>
              <a:off x="8652510" y="-151766"/>
              <a:ext cx="1920240" cy="27432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none"/>
            </a:p>
          </p:txBody>
        </p:sp>
        <p:sp>
          <p:nvSpPr>
            <p:cNvPr id="7" name="Freeform 6"/>
            <p:cNvSpPr/>
            <p:nvPr userDrawn="1"/>
          </p:nvSpPr>
          <p:spPr>
            <a:xfrm>
              <a:off x="10572750" y="-151766"/>
              <a:ext cx="137160" cy="137160"/>
            </a:xfrm>
            <a:custGeom>
              <a:avLst/>
              <a:gdLst>
                <a:gd name="connsiteX0" fmla="*/ 0 w 137160"/>
                <a:gd name="connsiteY0" fmla="*/ 0 h 137160"/>
                <a:gd name="connsiteX1" fmla="*/ 137160 w 137160"/>
                <a:gd name="connsiteY1" fmla="*/ 0 h 137160"/>
                <a:gd name="connsiteX2" fmla="*/ 0 w 137160"/>
                <a:gd name="connsiteY2" fmla="*/ 137160 h 137160"/>
                <a:gd name="connsiteX3" fmla="*/ 0 w 137160"/>
                <a:gd name="connsiteY3" fmla="*/ 0 h 137160"/>
              </a:gdLst>
              <a:ahLst/>
              <a:cxnLst>
                <a:cxn ang="0">
                  <a:pos x="connsiteX0" y="connsiteY0"/>
                </a:cxn>
                <a:cxn ang="0">
                  <a:pos x="connsiteX1" y="connsiteY1"/>
                </a:cxn>
                <a:cxn ang="0">
                  <a:pos x="connsiteX2" y="connsiteY2"/>
                </a:cxn>
                <a:cxn ang="0">
                  <a:pos x="connsiteX3" y="connsiteY3"/>
                </a:cxn>
              </a:cxnLst>
              <a:rect l="l" t="t" r="r" b="b"/>
              <a:pathLst>
                <a:path w="137160" h="137160">
                  <a:moveTo>
                    <a:pt x="0" y="0"/>
                  </a:moveTo>
                  <a:lnTo>
                    <a:pt x="137160" y="0"/>
                  </a:lnTo>
                  <a:cubicBezTo>
                    <a:pt x="61409" y="0"/>
                    <a:pt x="0" y="61409"/>
                    <a:pt x="0" y="137160"/>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none"/>
            </a:p>
          </p:txBody>
        </p:sp>
        <p:sp>
          <p:nvSpPr>
            <p:cNvPr id="8" name="Freeform 7"/>
            <p:cNvSpPr/>
            <p:nvPr userDrawn="1"/>
          </p:nvSpPr>
          <p:spPr>
            <a:xfrm>
              <a:off x="8515350" y="-151766"/>
              <a:ext cx="137160" cy="137160"/>
            </a:xfrm>
            <a:custGeom>
              <a:avLst/>
              <a:gdLst>
                <a:gd name="connsiteX0" fmla="*/ 0 w 137160"/>
                <a:gd name="connsiteY0" fmla="*/ 0 h 137160"/>
                <a:gd name="connsiteX1" fmla="*/ 137160 w 137160"/>
                <a:gd name="connsiteY1" fmla="*/ 0 h 137160"/>
                <a:gd name="connsiteX2" fmla="*/ 137160 w 137160"/>
                <a:gd name="connsiteY2" fmla="*/ 137160 h 137160"/>
                <a:gd name="connsiteX3" fmla="*/ 0 w 137160"/>
                <a:gd name="connsiteY3" fmla="*/ 0 h 137160"/>
              </a:gdLst>
              <a:ahLst/>
              <a:cxnLst>
                <a:cxn ang="0">
                  <a:pos x="connsiteX0" y="connsiteY0"/>
                </a:cxn>
                <a:cxn ang="0">
                  <a:pos x="connsiteX1" y="connsiteY1"/>
                </a:cxn>
                <a:cxn ang="0">
                  <a:pos x="connsiteX2" y="connsiteY2"/>
                </a:cxn>
                <a:cxn ang="0">
                  <a:pos x="connsiteX3" y="connsiteY3"/>
                </a:cxn>
              </a:cxnLst>
              <a:rect l="l" t="t" r="r" b="b"/>
              <a:pathLst>
                <a:path w="137160" h="137160">
                  <a:moveTo>
                    <a:pt x="0" y="0"/>
                  </a:moveTo>
                  <a:lnTo>
                    <a:pt x="137160" y="0"/>
                  </a:lnTo>
                  <a:lnTo>
                    <a:pt x="137160" y="137160"/>
                  </a:lnTo>
                  <a:cubicBezTo>
                    <a:pt x="137160" y="61409"/>
                    <a:pt x="75751" y="0"/>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none"/>
            </a:p>
          </p:txBody>
        </p:sp>
        <p:sp>
          <p:nvSpPr>
            <p:cNvPr id="9" name="Rectangle 8"/>
            <p:cNvSpPr/>
            <p:nvPr userDrawn="1"/>
          </p:nvSpPr>
          <p:spPr>
            <a:xfrm>
              <a:off x="8652510" y="-151766"/>
              <a:ext cx="192024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none"/>
            </a:p>
          </p:txBody>
        </p:sp>
      </p:grpSp>
      <p:grpSp>
        <p:nvGrpSpPr>
          <p:cNvPr id="10" name="Group 9"/>
          <p:cNvGrpSpPr/>
          <p:nvPr userDrawn="1"/>
        </p:nvGrpSpPr>
        <p:grpSpPr>
          <a:xfrm>
            <a:off x="7017592" y="18858"/>
            <a:ext cx="1876060" cy="246221"/>
            <a:chOff x="6272497" y="928626"/>
            <a:chExt cx="1876060" cy="246221"/>
          </a:xfrm>
          <a:solidFill>
            <a:schemeClr val="accent3">
              <a:lumMod val="20000"/>
              <a:lumOff val="80000"/>
            </a:schemeClr>
          </a:solidFill>
        </p:grpSpPr>
        <p:grpSp>
          <p:nvGrpSpPr>
            <p:cNvPr id="11" name="Group 10"/>
            <p:cNvGrpSpPr/>
            <p:nvPr userDrawn="1"/>
          </p:nvGrpSpPr>
          <p:grpSpPr>
            <a:xfrm>
              <a:off x="6272497" y="928626"/>
              <a:ext cx="1876060" cy="246221"/>
              <a:chOff x="6259797" y="1066009"/>
              <a:chExt cx="1876060" cy="246221"/>
            </a:xfrm>
            <a:grpFill/>
          </p:grpSpPr>
          <p:pic>
            <p:nvPicPr>
              <p:cNvPr id="13" name="Picture 39" descr="D:\Current\Slide Maker\New folder\OSB - notext - mau.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59797" y="1107204"/>
                <a:ext cx="424645" cy="182880"/>
              </a:xfrm>
              <a:prstGeom prst="rect">
                <a:avLst/>
              </a:prstGeom>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6691231" y="1066009"/>
                <a:ext cx="1444626" cy="246221"/>
              </a:xfrm>
              <a:prstGeom prst="rect">
                <a:avLst/>
              </a:prstGeom>
              <a:noFill/>
            </p:spPr>
            <p:txBody>
              <a:bodyPr wrap="none" rtlCol="0">
                <a:spAutoFit/>
              </a:bodyPr>
              <a:lstStyle/>
              <a:p>
                <a:pPr>
                  <a:tabLst/>
                </a:pPr>
                <a:r>
                  <a:rPr lang="en-US" sz="1000" b="0" smtClean="0"/>
                  <a:t>www.</a:t>
                </a:r>
                <a:r>
                  <a:rPr lang="en-US" sz="1000" b="1" smtClean="0">
                    <a:solidFill>
                      <a:srgbClr val="235C9C"/>
                    </a:solidFill>
                  </a:rPr>
                  <a:t>osbholding</a:t>
                </a:r>
                <a:r>
                  <a:rPr lang="en-US" sz="1000" b="0" smtClean="0"/>
                  <a:t>.com</a:t>
                </a:r>
                <a:endParaRPr lang="en-US" sz="1000" b="0"/>
              </a:p>
            </p:txBody>
          </p:sp>
        </p:grpSp>
        <p:cxnSp>
          <p:nvCxnSpPr>
            <p:cNvPr id="12" name="Straight Connector 11"/>
            <p:cNvCxnSpPr/>
            <p:nvPr userDrawn="1"/>
          </p:nvCxnSpPr>
          <p:spPr>
            <a:xfrm>
              <a:off x="6741666" y="969821"/>
              <a:ext cx="0" cy="182880"/>
            </a:xfrm>
            <a:prstGeom prst="line">
              <a:avLst/>
            </a:prstGeom>
            <a:grpFill/>
          </p:spPr>
          <p:style>
            <a:lnRef idx="1">
              <a:schemeClr val="accent1"/>
            </a:lnRef>
            <a:fillRef idx="0">
              <a:schemeClr val="accent1"/>
            </a:fillRef>
            <a:effectRef idx="0">
              <a:schemeClr val="accent1"/>
            </a:effectRef>
            <a:fontRef idx="minor">
              <a:schemeClr val="tx1"/>
            </a:fontRef>
          </p:style>
        </p:cxnSp>
      </p:grpSp>
      <p:sp>
        <p:nvSpPr>
          <p:cNvPr id="15" name="Title 1"/>
          <p:cNvSpPr>
            <a:spLocks noGrp="1"/>
          </p:cNvSpPr>
          <p:nvPr>
            <p:ph type="title"/>
          </p:nvPr>
        </p:nvSpPr>
        <p:spPr>
          <a:xfrm>
            <a:off x="276225" y="365760"/>
            <a:ext cx="8591550" cy="535531"/>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369570891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822099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in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12916" r="12084"/>
          <a:stretch/>
        </p:blipFill>
        <p:spPr>
          <a:xfrm>
            <a:off x="0" y="0"/>
            <a:ext cx="9144000" cy="6858000"/>
          </a:xfrm>
          <a:prstGeom prst="rect">
            <a:avLst/>
          </a:prstGeom>
        </p:spPr>
      </p:pic>
      <p:pic>
        <p:nvPicPr>
          <p:cNvPr id="5" name="Picture 4" descr="C:\Users\RikYulin\Desktop\OSB - notext - mau.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510154" y="2971800"/>
            <a:ext cx="212369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266700" y="6008681"/>
            <a:ext cx="8610600" cy="723275"/>
          </a:xfrm>
          <a:prstGeom prst="rect">
            <a:avLst/>
          </a:prstGeom>
        </p:spPr>
        <p:txBody>
          <a:bodyPr wrap="square">
            <a:spAutoFit/>
          </a:bodyPr>
          <a:lstStyle/>
          <a:p>
            <a:pPr algn="ctr">
              <a:tabLst>
                <a:tab pos="387599" algn="l"/>
              </a:tabLst>
            </a:pPr>
            <a:r>
              <a:rPr lang="en-US" sz="900">
                <a:solidFill>
                  <a:schemeClr val="tx1">
                    <a:lumMod val="75000"/>
                    <a:lumOff val="25000"/>
                  </a:schemeClr>
                </a:solidFill>
              </a:rPr>
              <a:t>© </a:t>
            </a:r>
            <a:r>
              <a:rPr lang="en-US" sz="900" smtClean="0">
                <a:solidFill>
                  <a:schemeClr val="tx1">
                    <a:lumMod val="75000"/>
                    <a:lumOff val="25000"/>
                  </a:schemeClr>
                </a:solidFill>
              </a:rPr>
              <a:t>2007-2015 </a:t>
            </a:r>
            <a:r>
              <a:rPr lang="en-US" sz="900" dirty="0">
                <a:solidFill>
                  <a:schemeClr val="tx1">
                    <a:lumMod val="75000"/>
                    <a:lumOff val="25000"/>
                  </a:schemeClr>
                </a:solidFill>
              </a:rPr>
              <a:t>OSB Investment and Technology Join Stock Company.</a:t>
            </a:r>
          </a:p>
          <a:p>
            <a:pPr algn="ctr"/>
            <a:r>
              <a:rPr lang="en-US" sz="800" dirty="0">
                <a:solidFill>
                  <a:schemeClr val="tx1">
                    <a:lumMod val="75000"/>
                    <a:lumOff val="25000"/>
                  </a:schemeClr>
                </a:solidFill>
              </a:rPr>
              <a:t>OSB </a:t>
            </a:r>
            <a:r>
              <a:rPr lang="en-US" sz="800">
                <a:solidFill>
                  <a:schemeClr val="tx1">
                    <a:lumMod val="75000"/>
                    <a:lumOff val="25000"/>
                  </a:schemeClr>
                </a:solidFill>
              </a:rPr>
              <a:t>and </a:t>
            </a:r>
            <a:r>
              <a:rPr lang="en-US" sz="800" smtClean="0">
                <a:solidFill>
                  <a:schemeClr val="tx1">
                    <a:lumMod val="75000"/>
                    <a:lumOff val="25000"/>
                  </a:schemeClr>
                </a:solidFill>
              </a:rPr>
              <a:t>OSB’s </a:t>
            </a:r>
            <a:r>
              <a:rPr lang="en-US" sz="800" dirty="0">
                <a:solidFill>
                  <a:schemeClr val="tx1">
                    <a:lumMod val="75000"/>
                    <a:lumOff val="25000"/>
                  </a:schemeClr>
                </a:solidFill>
              </a:rPr>
              <a:t>product names are or may be registered trademarks and/or trademarks in Vietnam and/or </a:t>
            </a:r>
            <a:r>
              <a:rPr lang="en-US" sz="800">
                <a:solidFill>
                  <a:schemeClr val="tx1">
                    <a:lumMod val="75000"/>
                    <a:lumOff val="25000"/>
                  </a:schemeClr>
                </a:solidFill>
              </a:rPr>
              <a:t>other </a:t>
            </a:r>
            <a:r>
              <a:rPr lang="en-US" sz="800" smtClean="0">
                <a:solidFill>
                  <a:schemeClr val="tx1">
                    <a:lumMod val="75000"/>
                    <a:lumOff val="25000"/>
                  </a:schemeClr>
                </a:solidFill>
              </a:rPr>
              <a:t>countries. The </a:t>
            </a:r>
            <a:r>
              <a:rPr lang="en-US" sz="800" dirty="0">
                <a:solidFill>
                  <a:schemeClr val="tx1">
                    <a:lumMod val="75000"/>
                    <a:lumOff val="25000"/>
                  </a:schemeClr>
                </a:solidFill>
              </a:rPr>
              <a:t>information herein is for informational purposes only and represents the current view of OSB JSC as of the date of this presentation. Because OSB must respond to changing market conditions, it should not be interpreted to be a commitment on the part of OSB, and OSB cannot guarantee the accuracy of any information provided after the date of </a:t>
            </a:r>
            <a:r>
              <a:rPr lang="en-US" sz="800">
                <a:solidFill>
                  <a:schemeClr val="tx1">
                    <a:lumMod val="75000"/>
                    <a:lumOff val="25000"/>
                  </a:schemeClr>
                </a:solidFill>
              </a:rPr>
              <a:t>this </a:t>
            </a:r>
            <a:r>
              <a:rPr lang="en-US" sz="800" smtClean="0">
                <a:solidFill>
                  <a:schemeClr val="tx1">
                    <a:lumMod val="75000"/>
                    <a:lumOff val="25000"/>
                  </a:schemeClr>
                </a:solidFill>
              </a:rPr>
              <a:t>presentation. OSB </a:t>
            </a:r>
            <a:r>
              <a:rPr lang="en-US" sz="800" dirty="0">
                <a:solidFill>
                  <a:schemeClr val="tx1">
                    <a:lumMod val="75000"/>
                    <a:lumOff val="25000"/>
                  </a:schemeClr>
                </a:solidFill>
              </a:rPr>
              <a:t>MAKES NO WARRANTIES, EXPRESS, IMPLIED OR STATUTORY, AS TO THE INFORMATION IN THIS PRESENTATION.</a:t>
            </a:r>
          </a:p>
        </p:txBody>
      </p:sp>
    </p:spTree>
    <p:extLst>
      <p:ext uri="{BB962C8B-B14F-4D97-AF65-F5344CB8AC3E}">
        <p14:creationId xmlns:p14="http://schemas.microsoft.com/office/powerpoint/2010/main" val="1366944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w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225" y="365760"/>
            <a:ext cx="8591550" cy="535531"/>
          </a:xfrm>
          <a:prstGeom prst="rect">
            <a:avLst/>
          </a:prstGeom>
        </p:spPr>
        <p:txBody>
          <a:bodyPr vert="horz" wrap="square" lIns="91440" tIns="45720" rIns="91440" bIns="45720" rtlCol="0" anchor="ctr">
            <a:spAutoFit/>
          </a:bodyPr>
          <a:lstStyle/>
          <a:p>
            <a:r>
              <a:rPr lang="en-US" smtClean="0"/>
              <a:t>Click to edit Master title style</a:t>
            </a:r>
            <a:endParaRPr lang="en-US" dirty="0"/>
          </a:p>
        </p:txBody>
      </p:sp>
      <p:sp>
        <p:nvSpPr>
          <p:cNvPr id="3" name="Text Placeholder 2"/>
          <p:cNvSpPr>
            <a:spLocks noGrp="1"/>
          </p:cNvSpPr>
          <p:nvPr>
            <p:ph type="body" idx="1"/>
          </p:nvPr>
        </p:nvSpPr>
        <p:spPr>
          <a:xfrm>
            <a:off x="276224" y="1173387"/>
            <a:ext cx="8617427" cy="541538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Rectangle 18"/>
          <p:cNvSpPr/>
          <p:nvPr userDrawn="1"/>
        </p:nvSpPr>
        <p:spPr>
          <a:xfrm>
            <a:off x="0" y="0"/>
            <a:ext cx="9144000"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userDrawn="1"/>
        </p:nvGrpSpPr>
        <p:grpSpPr>
          <a:xfrm>
            <a:off x="6818313" y="25208"/>
            <a:ext cx="2194560" cy="274320"/>
            <a:chOff x="8515350" y="-151766"/>
            <a:chExt cx="2194560" cy="274320"/>
          </a:xfrm>
          <a:solidFill>
            <a:schemeClr val="bg1"/>
          </a:solidFill>
        </p:grpSpPr>
        <p:sp>
          <p:nvSpPr>
            <p:cNvPr id="21" name="Rounded Rectangle 20"/>
            <p:cNvSpPr/>
            <p:nvPr userDrawn="1"/>
          </p:nvSpPr>
          <p:spPr>
            <a:xfrm>
              <a:off x="8652510" y="-151766"/>
              <a:ext cx="1920240" cy="27432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none"/>
            </a:p>
          </p:txBody>
        </p:sp>
        <p:sp>
          <p:nvSpPr>
            <p:cNvPr id="22" name="Freeform 21"/>
            <p:cNvSpPr/>
            <p:nvPr userDrawn="1"/>
          </p:nvSpPr>
          <p:spPr>
            <a:xfrm>
              <a:off x="10572750" y="-151766"/>
              <a:ext cx="137160" cy="137160"/>
            </a:xfrm>
            <a:custGeom>
              <a:avLst/>
              <a:gdLst>
                <a:gd name="connsiteX0" fmla="*/ 0 w 137160"/>
                <a:gd name="connsiteY0" fmla="*/ 0 h 137160"/>
                <a:gd name="connsiteX1" fmla="*/ 137160 w 137160"/>
                <a:gd name="connsiteY1" fmla="*/ 0 h 137160"/>
                <a:gd name="connsiteX2" fmla="*/ 0 w 137160"/>
                <a:gd name="connsiteY2" fmla="*/ 137160 h 137160"/>
                <a:gd name="connsiteX3" fmla="*/ 0 w 137160"/>
                <a:gd name="connsiteY3" fmla="*/ 0 h 137160"/>
              </a:gdLst>
              <a:ahLst/>
              <a:cxnLst>
                <a:cxn ang="0">
                  <a:pos x="connsiteX0" y="connsiteY0"/>
                </a:cxn>
                <a:cxn ang="0">
                  <a:pos x="connsiteX1" y="connsiteY1"/>
                </a:cxn>
                <a:cxn ang="0">
                  <a:pos x="connsiteX2" y="connsiteY2"/>
                </a:cxn>
                <a:cxn ang="0">
                  <a:pos x="connsiteX3" y="connsiteY3"/>
                </a:cxn>
              </a:cxnLst>
              <a:rect l="l" t="t" r="r" b="b"/>
              <a:pathLst>
                <a:path w="137160" h="137160">
                  <a:moveTo>
                    <a:pt x="0" y="0"/>
                  </a:moveTo>
                  <a:lnTo>
                    <a:pt x="137160" y="0"/>
                  </a:lnTo>
                  <a:cubicBezTo>
                    <a:pt x="61409" y="0"/>
                    <a:pt x="0" y="61409"/>
                    <a:pt x="0" y="137160"/>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none"/>
            </a:p>
          </p:txBody>
        </p:sp>
        <p:sp>
          <p:nvSpPr>
            <p:cNvPr id="23" name="Freeform 22"/>
            <p:cNvSpPr/>
            <p:nvPr userDrawn="1"/>
          </p:nvSpPr>
          <p:spPr>
            <a:xfrm>
              <a:off x="8515350" y="-151766"/>
              <a:ext cx="137160" cy="137160"/>
            </a:xfrm>
            <a:custGeom>
              <a:avLst/>
              <a:gdLst>
                <a:gd name="connsiteX0" fmla="*/ 0 w 137160"/>
                <a:gd name="connsiteY0" fmla="*/ 0 h 137160"/>
                <a:gd name="connsiteX1" fmla="*/ 137160 w 137160"/>
                <a:gd name="connsiteY1" fmla="*/ 0 h 137160"/>
                <a:gd name="connsiteX2" fmla="*/ 137160 w 137160"/>
                <a:gd name="connsiteY2" fmla="*/ 137160 h 137160"/>
                <a:gd name="connsiteX3" fmla="*/ 0 w 137160"/>
                <a:gd name="connsiteY3" fmla="*/ 0 h 137160"/>
              </a:gdLst>
              <a:ahLst/>
              <a:cxnLst>
                <a:cxn ang="0">
                  <a:pos x="connsiteX0" y="connsiteY0"/>
                </a:cxn>
                <a:cxn ang="0">
                  <a:pos x="connsiteX1" y="connsiteY1"/>
                </a:cxn>
                <a:cxn ang="0">
                  <a:pos x="connsiteX2" y="connsiteY2"/>
                </a:cxn>
                <a:cxn ang="0">
                  <a:pos x="connsiteX3" y="connsiteY3"/>
                </a:cxn>
              </a:cxnLst>
              <a:rect l="l" t="t" r="r" b="b"/>
              <a:pathLst>
                <a:path w="137160" h="137160">
                  <a:moveTo>
                    <a:pt x="0" y="0"/>
                  </a:moveTo>
                  <a:lnTo>
                    <a:pt x="137160" y="0"/>
                  </a:lnTo>
                  <a:lnTo>
                    <a:pt x="137160" y="137160"/>
                  </a:lnTo>
                  <a:cubicBezTo>
                    <a:pt x="137160" y="61409"/>
                    <a:pt x="75751" y="0"/>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none"/>
            </a:p>
          </p:txBody>
        </p:sp>
        <p:sp>
          <p:nvSpPr>
            <p:cNvPr id="24" name="Rectangle 23"/>
            <p:cNvSpPr/>
            <p:nvPr userDrawn="1"/>
          </p:nvSpPr>
          <p:spPr>
            <a:xfrm>
              <a:off x="8652510" y="-151766"/>
              <a:ext cx="192024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none"/>
            </a:p>
          </p:txBody>
        </p:sp>
      </p:grpSp>
      <p:grpSp>
        <p:nvGrpSpPr>
          <p:cNvPr id="25" name="Group 24"/>
          <p:cNvGrpSpPr/>
          <p:nvPr userDrawn="1"/>
        </p:nvGrpSpPr>
        <p:grpSpPr>
          <a:xfrm>
            <a:off x="7017592" y="18858"/>
            <a:ext cx="1876060" cy="246221"/>
            <a:chOff x="6272497" y="928626"/>
            <a:chExt cx="1876060" cy="246221"/>
          </a:xfrm>
          <a:solidFill>
            <a:schemeClr val="accent3">
              <a:lumMod val="20000"/>
              <a:lumOff val="80000"/>
            </a:schemeClr>
          </a:solidFill>
        </p:grpSpPr>
        <p:grpSp>
          <p:nvGrpSpPr>
            <p:cNvPr id="26" name="Group 25"/>
            <p:cNvGrpSpPr/>
            <p:nvPr userDrawn="1"/>
          </p:nvGrpSpPr>
          <p:grpSpPr>
            <a:xfrm>
              <a:off x="6272497" y="928626"/>
              <a:ext cx="1876060" cy="246221"/>
              <a:chOff x="6259797" y="1066009"/>
              <a:chExt cx="1876060" cy="246221"/>
            </a:xfrm>
            <a:grpFill/>
          </p:grpSpPr>
          <p:pic>
            <p:nvPicPr>
              <p:cNvPr id="28" name="Picture 39" descr="D:\Current\Slide Maker\New folder\OSB - notext - mau.wmf"/>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6259797" y="1107204"/>
                <a:ext cx="424645" cy="182880"/>
              </a:xfrm>
              <a:prstGeom prst="rect">
                <a:avLst/>
              </a:prstGeom>
              <a:extLst>
                <a:ext uri="{909E8E84-426E-40DD-AFC4-6F175D3DCCD1}">
                  <a14:hiddenFill xmlns:a14="http://schemas.microsoft.com/office/drawing/2010/main">
                    <a:solidFill>
                      <a:srgbClr val="FFFFFF"/>
                    </a:solidFill>
                  </a14:hiddenFill>
                </a:ext>
              </a:extLst>
            </p:spPr>
          </p:pic>
          <p:sp>
            <p:nvSpPr>
              <p:cNvPr id="29" name="TextBox 28"/>
              <p:cNvSpPr txBox="1"/>
              <p:nvPr userDrawn="1"/>
            </p:nvSpPr>
            <p:spPr>
              <a:xfrm>
                <a:off x="6691231" y="1066009"/>
                <a:ext cx="1444626" cy="246221"/>
              </a:xfrm>
              <a:prstGeom prst="rect">
                <a:avLst/>
              </a:prstGeom>
              <a:noFill/>
            </p:spPr>
            <p:txBody>
              <a:bodyPr wrap="none" rtlCol="0">
                <a:spAutoFit/>
              </a:bodyPr>
              <a:lstStyle/>
              <a:p>
                <a:pPr>
                  <a:tabLst/>
                </a:pPr>
                <a:r>
                  <a:rPr lang="en-US" sz="1000" b="0" smtClean="0"/>
                  <a:t>www.</a:t>
                </a:r>
                <a:r>
                  <a:rPr lang="en-US" sz="1000" b="1" smtClean="0">
                    <a:solidFill>
                      <a:srgbClr val="235C9C"/>
                    </a:solidFill>
                  </a:rPr>
                  <a:t>osbholding</a:t>
                </a:r>
                <a:r>
                  <a:rPr lang="en-US" sz="1000" b="0" smtClean="0"/>
                  <a:t>.com</a:t>
                </a:r>
                <a:endParaRPr lang="en-US" sz="1000" b="0"/>
              </a:p>
            </p:txBody>
          </p:sp>
        </p:grpSp>
        <p:cxnSp>
          <p:nvCxnSpPr>
            <p:cNvPr id="27" name="Straight Connector 26"/>
            <p:cNvCxnSpPr/>
            <p:nvPr userDrawn="1"/>
          </p:nvCxnSpPr>
          <p:spPr>
            <a:xfrm>
              <a:off x="6741666" y="969821"/>
              <a:ext cx="0" cy="182880"/>
            </a:xfrm>
            <a:prstGeom prst="line">
              <a:avLst/>
            </a:prstGeom>
            <a:grpFill/>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88394988"/>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62" r:id="rId3"/>
    <p:sldLayoutId id="2147483663" r:id="rId4"/>
    <p:sldLayoutId id="2147483670" r:id="rId5"/>
    <p:sldLayoutId id="2147483666" r:id="rId6"/>
    <p:sldLayoutId id="2147483671" r:id="rId7"/>
    <p:sldLayoutId id="2147483667" r:id="rId8"/>
    <p:sldLayoutId id="2147483668" r:id="rId9"/>
  </p:sldLayoutIdLst>
  <p:timing>
    <p:tnLst>
      <p:par>
        <p:cTn id="1" dur="indefinite" restart="never" nodeType="tmRoot"/>
      </p:par>
    </p:tnLst>
  </p:timing>
  <p:txStyles>
    <p:titleStyle>
      <a:lvl1pPr algn="ctr"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8.xml"/><Relationship Id="rId4" Type="http://schemas.openxmlformats.org/officeDocument/2006/relationships/image" Target="../media/image2.wmf"/></Relationships>
</file>

<file path=ppt/slides/_rels/slide1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w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hyperlink" Target="http://www.youtube.com/watch?v=2tmFt1p0lIM&amp;feature=relmfu" TargetMode="External"/><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hyperlink" Target="http://www.youtube.com/watch?v=corazWOuqb0" TargetMode="External"/><Relationship Id="rId1" Type="http://schemas.openxmlformats.org/officeDocument/2006/relationships/slideLayout" Target="../slideLayouts/slideLayout6.xml"/><Relationship Id="rId6" Type="http://schemas.openxmlformats.org/officeDocument/2006/relationships/hyperlink" Target="http://v.youku.com/v_show/id_XMzA0NTkxMzAw.html" TargetMode="External"/><Relationship Id="rId5" Type="http://schemas.openxmlformats.org/officeDocument/2006/relationships/image" Target="../media/image19.png"/><Relationship Id="rId4" Type="http://schemas.openxmlformats.org/officeDocument/2006/relationships/hyperlink" Target="http://v.youku.com/v_show/id_XMzA0NTkwOTcy.html" TargetMode="External"/><Relationship Id="rId9"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image" Target="../media/image28.emf"/><Relationship Id="rId13" Type="http://schemas.openxmlformats.org/officeDocument/2006/relationships/image" Target="../media/image33.emf"/><Relationship Id="rId3" Type="http://schemas.openxmlformats.org/officeDocument/2006/relationships/image" Target="../media/image23.jpeg"/><Relationship Id="rId7" Type="http://schemas.openxmlformats.org/officeDocument/2006/relationships/image" Target="../media/image27.emf"/><Relationship Id="rId12" Type="http://schemas.openxmlformats.org/officeDocument/2006/relationships/image" Target="../media/image32.emf"/><Relationship Id="rId2" Type="http://schemas.openxmlformats.org/officeDocument/2006/relationships/image" Target="../media/image22.jpeg"/><Relationship Id="rId1" Type="http://schemas.openxmlformats.org/officeDocument/2006/relationships/slideLayout" Target="../slideLayouts/slideLayout6.xml"/><Relationship Id="rId6" Type="http://schemas.openxmlformats.org/officeDocument/2006/relationships/image" Target="../media/image26.emf"/><Relationship Id="rId11" Type="http://schemas.openxmlformats.org/officeDocument/2006/relationships/image" Target="../media/image31.emf"/><Relationship Id="rId5" Type="http://schemas.openxmlformats.org/officeDocument/2006/relationships/image" Target="../media/image25.emf"/><Relationship Id="rId15" Type="http://schemas.openxmlformats.org/officeDocument/2006/relationships/image" Target="../media/image35.emf"/><Relationship Id="rId10" Type="http://schemas.openxmlformats.org/officeDocument/2006/relationships/image" Target="../media/image30.emf"/><Relationship Id="rId4" Type="http://schemas.openxmlformats.org/officeDocument/2006/relationships/image" Target="../media/image24.jpeg"/><Relationship Id="rId9" Type="http://schemas.openxmlformats.org/officeDocument/2006/relationships/image" Target="../media/image29.emf"/><Relationship Id="rId14" Type="http://schemas.openxmlformats.org/officeDocument/2006/relationships/image" Target="../media/image34.emf"/></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 Id="rId9" Type="http://schemas.openxmlformats.org/officeDocument/2006/relationships/image" Target="../media/image44.emf"/></Relationships>
</file>

<file path=ppt/slides/_rels/slide24.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3" Type="http://schemas.openxmlformats.org/officeDocument/2006/relationships/image" Target="../media/image45.jpeg"/><Relationship Id="rId7" Type="http://schemas.openxmlformats.org/officeDocument/2006/relationships/image" Target="../media/image49.jpeg"/><Relationship Id="rId12" Type="http://schemas.openxmlformats.org/officeDocument/2006/relationships/image" Target="../media/image54.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jpeg"/><Relationship Id="rId3" Type="http://schemas.openxmlformats.org/officeDocument/2006/relationships/image" Target="../media/image56.png"/><Relationship Id="rId21" Type="http://schemas.openxmlformats.org/officeDocument/2006/relationships/image" Target="../media/image74.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5" Type="http://schemas.openxmlformats.org/officeDocument/2006/relationships/image" Target="../media/image78.jpeg"/><Relationship Id="rId2" Type="http://schemas.openxmlformats.org/officeDocument/2006/relationships/notesSlide" Target="../notesSlides/notesSlide5.xml"/><Relationship Id="rId16" Type="http://schemas.openxmlformats.org/officeDocument/2006/relationships/image" Target="../media/image69.jpeg"/><Relationship Id="rId20" Type="http://schemas.openxmlformats.org/officeDocument/2006/relationships/image" Target="../media/image73.png"/><Relationship Id="rId1" Type="http://schemas.openxmlformats.org/officeDocument/2006/relationships/slideLayout" Target="../slideLayouts/slideLayout6.xml"/><Relationship Id="rId6" Type="http://schemas.openxmlformats.org/officeDocument/2006/relationships/image" Target="../media/image59.png"/><Relationship Id="rId11" Type="http://schemas.openxmlformats.org/officeDocument/2006/relationships/image" Target="../media/image64.jpeg"/><Relationship Id="rId24" Type="http://schemas.openxmlformats.org/officeDocument/2006/relationships/image" Target="../media/image77.jpeg"/><Relationship Id="rId5" Type="http://schemas.openxmlformats.org/officeDocument/2006/relationships/image" Target="../media/image58.png"/><Relationship Id="rId15" Type="http://schemas.openxmlformats.org/officeDocument/2006/relationships/image" Target="../media/image68.jpeg"/><Relationship Id="rId23" Type="http://schemas.openxmlformats.org/officeDocument/2006/relationships/image" Target="../media/image76.jpeg"/><Relationship Id="rId10" Type="http://schemas.openxmlformats.org/officeDocument/2006/relationships/image" Target="../media/image63.png"/><Relationship Id="rId19" Type="http://schemas.openxmlformats.org/officeDocument/2006/relationships/image" Target="../media/image72.jpe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jpeg"/><Relationship Id="rId22"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86.jpg"/><Relationship Id="rId13" Type="http://schemas.openxmlformats.org/officeDocument/2006/relationships/image" Target="../media/image91.jpg"/><Relationship Id="rId18" Type="http://schemas.openxmlformats.org/officeDocument/2006/relationships/image" Target="../media/image96.png"/><Relationship Id="rId26" Type="http://schemas.openxmlformats.org/officeDocument/2006/relationships/hyperlink" Target="http://osb.alibaba.com/" TargetMode="External"/><Relationship Id="rId3" Type="http://schemas.openxmlformats.org/officeDocument/2006/relationships/image" Target="../media/image81.jpeg"/><Relationship Id="rId21" Type="http://schemas.openxmlformats.org/officeDocument/2006/relationships/image" Target="../media/image99.png"/><Relationship Id="rId7" Type="http://schemas.openxmlformats.org/officeDocument/2006/relationships/image" Target="../media/image85.jpg"/><Relationship Id="rId12" Type="http://schemas.openxmlformats.org/officeDocument/2006/relationships/image" Target="../media/image90.jpeg"/><Relationship Id="rId17" Type="http://schemas.openxmlformats.org/officeDocument/2006/relationships/image" Target="../media/image95.jpeg"/><Relationship Id="rId25" Type="http://schemas.openxmlformats.org/officeDocument/2006/relationships/image" Target="../media/image103.png"/><Relationship Id="rId2" Type="http://schemas.openxmlformats.org/officeDocument/2006/relationships/image" Target="../media/image80.jpeg"/><Relationship Id="rId16" Type="http://schemas.openxmlformats.org/officeDocument/2006/relationships/image" Target="../media/image94.jpg"/><Relationship Id="rId20" Type="http://schemas.openxmlformats.org/officeDocument/2006/relationships/image" Target="../media/image98.png"/><Relationship Id="rId1" Type="http://schemas.openxmlformats.org/officeDocument/2006/relationships/slideLayout" Target="../slideLayouts/slideLayout6.xml"/><Relationship Id="rId6" Type="http://schemas.openxmlformats.org/officeDocument/2006/relationships/image" Target="../media/image84.jpg"/><Relationship Id="rId11" Type="http://schemas.openxmlformats.org/officeDocument/2006/relationships/image" Target="../media/image89.jpg"/><Relationship Id="rId24" Type="http://schemas.openxmlformats.org/officeDocument/2006/relationships/image" Target="../media/image102.png"/><Relationship Id="rId5" Type="http://schemas.openxmlformats.org/officeDocument/2006/relationships/image" Target="../media/image83.jpg"/><Relationship Id="rId15" Type="http://schemas.openxmlformats.org/officeDocument/2006/relationships/image" Target="../media/image93.jpg"/><Relationship Id="rId23" Type="http://schemas.openxmlformats.org/officeDocument/2006/relationships/image" Target="../media/image101.png"/><Relationship Id="rId10" Type="http://schemas.openxmlformats.org/officeDocument/2006/relationships/image" Target="../media/image88.jpg"/><Relationship Id="rId19" Type="http://schemas.openxmlformats.org/officeDocument/2006/relationships/image" Target="../media/image97.png"/><Relationship Id="rId4" Type="http://schemas.openxmlformats.org/officeDocument/2006/relationships/image" Target="../media/image82.jpg"/><Relationship Id="rId9" Type="http://schemas.openxmlformats.org/officeDocument/2006/relationships/image" Target="../media/image87.jpg"/><Relationship Id="rId14" Type="http://schemas.openxmlformats.org/officeDocument/2006/relationships/image" Target="../media/image92.JPG"/><Relationship Id="rId22" Type="http://schemas.openxmlformats.org/officeDocument/2006/relationships/image" Target="../media/image10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065"/>
          <p:cNvSpPr txBox="1">
            <a:spLocks/>
          </p:cNvSpPr>
          <p:nvPr/>
        </p:nvSpPr>
        <p:spPr>
          <a:xfrm>
            <a:off x="1143000" y="3801161"/>
            <a:ext cx="6858000" cy="341632"/>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b="1" kern="1200" dirty="0">
                <a:solidFill>
                  <a:srgbClr val="1A70B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smtClean="0"/>
              <a:t>August, 2015</a:t>
            </a:r>
            <a:endParaRPr lang="en-US" sz="1800"/>
          </a:p>
        </p:txBody>
      </p:sp>
      <p:sp>
        <p:nvSpPr>
          <p:cNvPr id="1065" name="Title 1064"/>
          <p:cNvSpPr>
            <a:spLocks noGrp="1"/>
          </p:cNvSpPr>
          <p:nvPr>
            <p:ph type="ctrTitle"/>
          </p:nvPr>
        </p:nvSpPr>
        <p:spPr>
          <a:xfrm>
            <a:off x="292100" y="5570807"/>
            <a:ext cx="8559800" cy="886264"/>
          </a:xfrm>
        </p:spPr>
        <p:txBody>
          <a:bodyPr/>
          <a:lstStyle/>
          <a:p>
            <a:pPr algn="ctr"/>
            <a:r>
              <a:rPr lang="en-US" sz="4000" dirty="0" smtClean="0"/>
              <a:t>E-COMMERCE ROLES</a:t>
            </a:r>
            <a:br>
              <a:rPr lang="en-US" sz="4000" dirty="0" smtClean="0"/>
            </a:br>
            <a:r>
              <a:rPr lang="en-US" sz="3200" dirty="0" smtClean="0"/>
              <a:t>FOR</a:t>
            </a:r>
            <a:r>
              <a:rPr lang="en-US" sz="4000" dirty="0" smtClean="0"/>
              <a:t> GLOBAL BUSINESS EXPANSION </a:t>
            </a:r>
            <a:br>
              <a:rPr lang="en-US" sz="4000" dirty="0" smtClean="0"/>
            </a:br>
            <a:endParaRPr lang="en-US" sz="5400" dirty="0"/>
          </a:p>
        </p:txBody>
      </p:sp>
      <p:sp>
        <p:nvSpPr>
          <p:cNvPr id="1066" name="Subtitle 1065"/>
          <p:cNvSpPr>
            <a:spLocks noGrp="1"/>
          </p:cNvSpPr>
          <p:nvPr>
            <p:ph type="subTitle" idx="1"/>
          </p:nvPr>
        </p:nvSpPr>
        <p:spPr>
          <a:xfrm>
            <a:off x="1143000" y="6157764"/>
            <a:ext cx="6858000" cy="341632"/>
          </a:xfrm>
        </p:spPr>
        <p:txBody>
          <a:bodyPr/>
          <a:lstStyle/>
          <a:p>
            <a:pPr marL="0" indent="0" algn="ctr">
              <a:buNone/>
            </a:pPr>
            <a:r>
              <a:rPr lang="en-US" sz="1800" dirty="0">
                <a:solidFill>
                  <a:srgbClr val="265E9D"/>
                </a:solidFill>
              </a:rPr>
              <a:t>Mr. Tran Dinh Toan – Deputy CEO – </a:t>
            </a:r>
            <a:r>
              <a:rPr lang="en-US" sz="1800" smtClean="0">
                <a:solidFill>
                  <a:srgbClr val="265E9D"/>
                </a:solidFill>
              </a:rPr>
              <a:t>toantd@osbholding.com</a:t>
            </a:r>
            <a:r>
              <a:rPr lang="en-US" sz="1800" dirty="0" smtClean="0">
                <a:solidFill>
                  <a:srgbClr val="265E9D"/>
                </a:solidFill>
              </a:rPr>
              <a:t> </a:t>
            </a:r>
            <a:endParaRPr lang="en-US" sz="1800" dirty="0">
              <a:solidFill>
                <a:srgbClr val="265E9D"/>
              </a:solidFill>
            </a:endParaRPr>
          </a:p>
        </p:txBody>
      </p:sp>
    </p:spTree>
    <p:extLst>
      <p:ext uri="{BB962C8B-B14F-4D97-AF65-F5344CB8AC3E}">
        <p14:creationId xmlns:p14="http://schemas.microsoft.com/office/powerpoint/2010/main" val="18837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nventrom.files.wordpress.com/2014/11/thing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2880" y="1182153"/>
            <a:ext cx="8778240" cy="327111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a:t>Internet of Things</a:t>
            </a:r>
          </a:p>
        </p:txBody>
      </p:sp>
    </p:spTree>
    <p:extLst>
      <p:ext uri="{BB962C8B-B14F-4D97-AF65-F5344CB8AC3E}">
        <p14:creationId xmlns:p14="http://schemas.microsoft.com/office/powerpoint/2010/main" val="795242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Internet of Things</a:t>
            </a:r>
          </a:p>
        </p:txBody>
      </p:sp>
      <p:pic>
        <p:nvPicPr>
          <p:cNvPr id="1026" name="Picture 2" descr="http://www.wordstream.com/images/internet-of-things-adoption-prediction.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2880" y="901291"/>
            <a:ext cx="8778240" cy="46103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763973" y="5536954"/>
            <a:ext cx="5616054" cy="1200329"/>
          </a:xfrm>
          <a:prstGeom prst="rect">
            <a:avLst/>
          </a:prstGeom>
        </p:spPr>
        <p:txBody>
          <a:bodyPr wrap="square">
            <a:spAutoFit/>
          </a:bodyPr>
          <a:lstStyle/>
          <a:p>
            <a:pPr algn="ctr"/>
            <a:r>
              <a:rPr lang="en-US" sz="2400" b="1" smtClean="0">
                <a:solidFill>
                  <a:schemeClr val="tx2"/>
                </a:solidFill>
              </a:rPr>
              <a:t>”The </a:t>
            </a:r>
            <a:r>
              <a:rPr lang="en-US" sz="2400" b="1">
                <a:solidFill>
                  <a:schemeClr val="tx2"/>
                </a:solidFill>
              </a:rPr>
              <a:t>Internet Of </a:t>
            </a:r>
            <a:r>
              <a:rPr lang="en-US" sz="2400" b="1" smtClean="0">
                <a:solidFill>
                  <a:schemeClr val="tx2"/>
                </a:solidFill>
              </a:rPr>
              <a:t>Things”</a:t>
            </a:r>
            <a:r>
              <a:rPr lang="en-US" sz="2400" smtClean="0">
                <a:solidFill>
                  <a:schemeClr val="tx2"/>
                </a:solidFill>
              </a:rPr>
              <a:t> </a:t>
            </a:r>
            <a:r>
              <a:rPr lang="en-US" sz="2400">
                <a:solidFill>
                  <a:schemeClr val="tx2"/>
                </a:solidFill>
              </a:rPr>
              <a:t>will be </a:t>
            </a:r>
            <a:r>
              <a:rPr lang="en-US" sz="2400" b="1">
                <a:solidFill>
                  <a:schemeClr val="tx2"/>
                </a:solidFill>
              </a:rPr>
              <a:t>Huge</a:t>
            </a:r>
            <a:r>
              <a:rPr lang="en-US" sz="2400" smtClean="0">
                <a:solidFill>
                  <a:schemeClr val="tx2"/>
                </a:solidFill>
              </a:rPr>
              <a:t>,</a:t>
            </a:r>
          </a:p>
          <a:p>
            <a:pPr algn="ctr"/>
            <a:r>
              <a:rPr lang="en-US" sz="2400" smtClean="0">
                <a:solidFill>
                  <a:schemeClr val="tx2"/>
                </a:solidFill>
              </a:rPr>
              <a:t>and </a:t>
            </a:r>
            <a:r>
              <a:rPr lang="en-US" sz="2400">
                <a:solidFill>
                  <a:schemeClr val="tx2"/>
                </a:solidFill>
              </a:rPr>
              <a:t>drive tremendous </a:t>
            </a:r>
            <a:r>
              <a:rPr lang="en-US" sz="2400" b="1" smtClean="0">
                <a:solidFill>
                  <a:schemeClr val="tx2"/>
                </a:solidFill>
              </a:rPr>
              <a:t>Value</a:t>
            </a:r>
          </a:p>
          <a:p>
            <a:pPr algn="ctr"/>
            <a:r>
              <a:rPr lang="en-US" sz="2400" smtClean="0">
                <a:solidFill>
                  <a:schemeClr val="tx2"/>
                </a:solidFill>
              </a:rPr>
              <a:t>for </a:t>
            </a:r>
            <a:r>
              <a:rPr lang="en-US" sz="2400" b="1">
                <a:solidFill>
                  <a:schemeClr val="tx2"/>
                </a:solidFill>
              </a:rPr>
              <a:t>People</a:t>
            </a:r>
            <a:r>
              <a:rPr lang="en-US" sz="2400">
                <a:solidFill>
                  <a:schemeClr val="tx2"/>
                </a:solidFill>
              </a:rPr>
              <a:t> and </a:t>
            </a:r>
            <a:r>
              <a:rPr lang="en-US" sz="2400" b="1">
                <a:solidFill>
                  <a:schemeClr val="tx2"/>
                </a:solidFill>
              </a:rPr>
              <a:t>Businesses</a:t>
            </a:r>
            <a:r>
              <a:rPr lang="en-US" sz="2400">
                <a:solidFill>
                  <a:schemeClr val="tx2"/>
                </a:solidFill>
              </a:rPr>
              <a:t>!</a:t>
            </a:r>
          </a:p>
        </p:txBody>
      </p:sp>
    </p:spTree>
    <p:extLst>
      <p:ext uri="{BB962C8B-B14F-4D97-AF65-F5344CB8AC3E}">
        <p14:creationId xmlns:p14="http://schemas.microsoft.com/office/powerpoint/2010/main" val="413954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0" name="Oval 19"/>
          <p:cNvSpPr/>
          <p:nvPr/>
        </p:nvSpPr>
        <p:spPr>
          <a:xfrm>
            <a:off x="6278344" y="3595935"/>
            <a:ext cx="824927" cy="412463"/>
          </a:xfrm>
          <a:prstGeom prst="ellipse">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en-US" sz="1000" b="1" smtClean="0">
                <a:solidFill>
                  <a:srgbClr val="FFFF00"/>
                </a:solidFill>
              </a:rPr>
              <a:t>Vietnam</a:t>
            </a:r>
            <a:endParaRPr lang="en-US" sz="1000" b="1">
              <a:solidFill>
                <a:srgbClr val="FFFF00"/>
              </a:solidFill>
            </a:endParaRPr>
          </a:p>
        </p:txBody>
      </p:sp>
      <p:sp>
        <p:nvSpPr>
          <p:cNvPr id="21" name="Oval 20"/>
          <p:cNvSpPr/>
          <p:nvPr/>
        </p:nvSpPr>
        <p:spPr>
          <a:xfrm>
            <a:off x="5521117" y="3893468"/>
            <a:ext cx="824927" cy="412463"/>
          </a:xfrm>
          <a:prstGeom prst="ellipse">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en-US" sz="1000" smtClean="0"/>
              <a:t>Cambodia</a:t>
            </a:r>
            <a:endParaRPr lang="en-US" sz="1000"/>
          </a:p>
        </p:txBody>
      </p:sp>
      <p:sp>
        <p:nvSpPr>
          <p:cNvPr id="22" name="Oval 21"/>
          <p:cNvSpPr/>
          <p:nvPr/>
        </p:nvSpPr>
        <p:spPr>
          <a:xfrm>
            <a:off x="5950756" y="4443419"/>
            <a:ext cx="824927" cy="412463"/>
          </a:xfrm>
          <a:prstGeom prst="ellipse">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en-US" sz="1000" smtClean="0"/>
              <a:t>Indonesia</a:t>
            </a:r>
            <a:endParaRPr lang="en-US" sz="1000"/>
          </a:p>
        </p:txBody>
      </p:sp>
      <p:sp>
        <p:nvSpPr>
          <p:cNvPr id="23" name="Oval 22"/>
          <p:cNvSpPr/>
          <p:nvPr/>
        </p:nvSpPr>
        <p:spPr>
          <a:xfrm>
            <a:off x="6076314" y="2625372"/>
            <a:ext cx="824927" cy="412463"/>
          </a:xfrm>
          <a:prstGeom prst="ellipse">
            <a:avLst/>
          </a:prstGeom>
          <a:ln/>
        </p:spPr>
        <p:style>
          <a:lnRef idx="0">
            <a:schemeClr val="accent1"/>
          </a:lnRef>
          <a:fillRef idx="3">
            <a:schemeClr val="accent1"/>
          </a:fillRef>
          <a:effectRef idx="3">
            <a:schemeClr val="accent1"/>
          </a:effectRef>
          <a:fontRef idx="minor">
            <a:schemeClr val="lt1"/>
          </a:fontRef>
        </p:style>
        <p:txBody>
          <a:bodyPr wrap="none" rtlCol="0" anchor="ctr"/>
          <a:lstStyle/>
          <a:p>
            <a:pPr algn="ctr"/>
            <a:r>
              <a:rPr lang="en-US" sz="1000" smtClean="0"/>
              <a:t>China</a:t>
            </a:r>
            <a:endParaRPr lang="en-US" sz="1000"/>
          </a:p>
        </p:txBody>
      </p:sp>
      <p:sp>
        <p:nvSpPr>
          <p:cNvPr id="24" name="Oval 23"/>
          <p:cNvSpPr/>
          <p:nvPr/>
        </p:nvSpPr>
        <p:spPr>
          <a:xfrm>
            <a:off x="4860179" y="3460189"/>
            <a:ext cx="824927" cy="412463"/>
          </a:xfrm>
          <a:prstGeom prst="ellipse">
            <a:avLst/>
          </a:prstGeom>
          <a:ln/>
        </p:spPr>
        <p:style>
          <a:lnRef idx="0">
            <a:schemeClr val="accent1"/>
          </a:lnRef>
          <a:fillRef idx="3">
            <a:schemeClr val="accent1"/>
          </a:fillRef>
          <a:effectRef idx="3">
            <a:schemeClr val="accent1"/>
          </a:effectRef>
          <a:fontRef idx="minor">
            <a:schemeClr val="lt1"/>
          </a:fontRef>
        </p:style>
        <p:txBody>
          <a:bodyPr wrap="none" rtlCol="0" anchor="ctr"/>
          <a:lstStyle/>
          <a:p>
            <a:pPr algn="ctr"/>
            <a:r>
              <a:rPr lang="en-US" sz="1000" smtClean="0"/>
              <a:t>India</a:t>
            </a:r>
            <a:endParaRPr lang="en-US" sz="1000"/>
          </a:p>
        </p:txBody>
      </p:sp>
      <p:sp>
        <p:nvSpPr>
          <p:cNvPr id="25" name="Oval 24"/>
          <p:cNvSpPr/>
          <p:nvPr/>
        </p:nvSpPr>
        <p:spPr>
          <a:xfrm>
            <a:off x="4523266" y="4275225"/>
            <a:ext cx="824927" cy="412463"/>
          </a:xfrm>
          <a:prstGeom prst="ellipse">
            <a:avLst/>
          </a:prstGeom>
          <a:ln/>
        </p:spPr>
        <p:style>
          <a:lnRef idx="0">
            <a:schemeClr val="accent1"/>
          </a:lnRef>
          <a:fillRef idx="3">
            <a:schemeClr val="accent1"/>
          </a:fillRef>
          <a:effectRef idx="3">
            <a:schemeClr val="accent1"/>
          </a:effectRef>
          <a:fontRef idx="minor">
            <a:schemeClr val="lt1"/>
          </a:fontRef>
        </p:style>
        <p:txBody>
          <a:bodyPr wrap="none" rtlCol="0" anchor="ctr"/>
          <a:lstStyle/>
          <a:p>
            <a:pPr algn="ctr"/>
            <a:r>
              <a:rPr lang="en-US" sz="1000" smtClean="0"/>
              <a:t>Sri Lanca</a:t>
            </a:r>
            <a:endParaRPr lang="en-US" sz="1000"/>
          </a:p>
        </p:txBody>
      </p:sp>
      <p:sp>
        <p:nvSpPr>
          <p:cNvPr id="26" name="Oval 25"/>
          <p:cNvSpPr/>
          <p:nvPr/>
        </p:nvSpPr>
        <p:spPr>
          <a:xfrm>
            <a:off x="3252516" y="2792820"/>
            <a:ext cx="824927" cy="412463"/>
          </a:xfrm>
          <a:prstGeom prst="ellipse">
            <a:avLst/>
          </a:prstGeom>
          <a:ln/>
        </p:spPr>
        <p:style>
          <a:lnRef idx="0">
            <a:schemeClr val="accent1"/>
          </a:lnRef>
          <a:fillRef idx="3">
            <a:schemeClr val="accent1"/>
          </a:fillRef>
          <a:effectRef idx="3">
            <a:schemeClr val="accent1"/>
          </a:effectRef>
          <a:fontRef idx="minor">
            <a:schemeClr val="lt1"/>
          </a:fontRef>
        </p:style>
        <p:txBody>
          <a:bodyPr wrap="none" rtlCol="0" anchor="ctr"/>
          <a:lstStyle/>
          <a:p>
            <a:pPr algn="ctr"/>
            <a:r>
              <a:rPr lang="en-US" sz="1000" smtClean="0"/>
              <a:t>Turkey</a:t>
            </a:r>
            <a:endParaRPr lang="en-US" sz="1000"/>
          </a:p>
        </p:txBody>
      </p:sp>
      <p:sp>
        <p:nvSpPr>
          <p:cNvPr id="27" name="Oval 26"/>
          <p:cNvSpPr/>
          <p:nvPr/>
        </p:nvSpPr>
        <p:spPr>
          <a:xfrm>
            <a:off x="4793333" y="2846439"/>
            <a:ext cx="824927" cy="412463"/>
          </a:xfrm>
          <a:prstGeom prst="ellipse">
            <a:avLst/>
          </a:prstGeom>
          <a:ln/>
        </p:spPr>
        <p:style>
          <a:lnRef idx="0">
            <a:schemeClr val="accent1"/>
          </a:lnRef>
          <a:fillRef idx="3">
            <a:schemeClr val="accent1"/>
          </a:fillRef>
          <a:effectRef idx="3">
            <a:schemeClr val="accent1"/>
          </a:effectRef>
          <a:fontRef idx="minor">
            <a:schemeClr val="lt1"/>
          </a:fontRef>
        </p:style>
        <p:txBody>
          <a:bodyPr wrap="none" rtlCol="0" anchor="ctr"/>
          <a:lstStyle/>
          <a:p>
            <a:pPr algn="ctr"/>
            <a:r>
              <a:rPr lang="en-US" sz="1000" smtClean="0"/>
              <a:t>Bangladesh</a:t>
            </a:r>
            <a:endParaRPr lang="en-US" sz="1000"/>
          </a:p>
        </p:txBody>
      </p:sp>
      <p:sp>
        <p:nvSpPr>
          <p:cNvPr id="28" name="Oval 27"/>
          <p:cNvSpPr/>
          <p:nvPr/>
        </p:nvSpPr>
        <p:spPr>
          <a:xfrm>
            <a:off x="1448478" y="3093230"/>
            <a:ext cx="824927" cy="412463"/>
          </a:xfrm>
          <a:prstGeom prst="ellipse">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en-US" sz="1000" smtClean="0"/>
              <a:t>Morocco</a:t>
            </a:r>
            <a:endParaRPr lang="en-US" sz="1000"/>
          </a:p>
        </p:txBody>
      </p:sp>
      <p:sp>
        <p:nvSpPr>
          <p:cNvPr id="29" name="Oval 28"/>
          <p:cNvSpPr/>
          <p:nvPr/>
        </p:nvSpPr>
        <p:spPr>
          <a:xfrm>
            <a:off x="2704700" y="3358423"/>
            <a:ext cx="824927" cy="412463"/>
          </a:xfrm>
          <a:prstGeom prst="ellipse">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en-US" sz="1000" smtClean="0"/>
              <a:t>Egypt</a:t>
            </a:r>
            <a:endParaRPr lang="en-US" sz="1000"/>
          </a:p>
        </p:txBody>
      </p:sp>
      <p:sp>
        <p:nvSpPr>
          <p:cNvPr id="30" name="Oval 29"/>
          <p:cNvSpPr/>
          <p:nvPr/>
        </p:nvSpPr>
        <p:spPr>
          <a:xfrm>
            <a:off x="3529627" y="3183472"/>
            <a:ext cx="824927" cy="412463"/>
          </a:xfrm>
          <a:prstGeom prst="ellipse">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en-US" sz="1000" smtClean="0"/>
              <a:t>Israel</a:t>
            </a:r>
            <a:endParaRPr lang="en-US" sz="1000"/>
          </a:p>
        </p:txBody>
      </p:sp>
      <p:sp>
        <p:nvSpPr>
          <p:cNvPr id="31" name="Oval 30"/>
          <p:cNvSpPr/>
          <p:nvPr/>
        </p:nvSpPr>
        <p:spPr>
          <a:xfrm>
            <a:off x="4123956" y="2708801"/>
            <a:ext cx="824927" cy="412463"/>
          </a:xfrm>
          <a:prstGeom prst="ellipse">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en-US" sz="1000" smtClean="0"/>
              <a:t>Turkmenistan</a:t>
            </a:r>
            <a:endParaRPr lang="en-US" sz="1000"/>
          </a:p>
        </p:txBody>
      </p:sp>
      <p:sp>
        <p:nvSpPr>
          <p:cNvPr id="32" name="Oval 31"/>
          <p:cNvSpPr/>
          <p:nvPr/>
        </p:nvSpPr>
        <p:spPr>
          <a:xfrm>
            <a:off x="2333491" y="2524048"/>
            <a:ext cx="824927" cy="412463"/>
          </a:xfrm>
          <a:prstGeom prst="ellipse">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en-US" sz="1000" smtClean="0"/>
              <a:t>Croatia</a:t>
            </a:r>
            <a:endParaRPr lang="en-US" sz="1000"/>
          </a:p>
        </p:txBody>
      </p:sp>
      <p:sp>
        <p:nvSpPr>
          <p:cNvPr id="34" name="Oval 33"/>
          <p:cNvSpPr/>
          <p:nvPr/>
        </p:nvSpPr>
        <p:spPr>
          <a:xfrm>
            <a:off x="3008629" y="2411637"/>
            <a:ext cx="824927" cy="412463"/>
          </a:xfrm>
          <a:prstGeom prst="ellipse">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en-US" sz="1000" smtClean="0"/>
              <a:t>Romania</a:t>
            </a:r>
            <a:endParaRPr lang="en-US" sz="1000"/>
          </a:p>
        </p:txBody>
      </p:sp>
      <p:sp>
        <p:nvSpPr>
          <p:cNvPr id="35" name="Oval 34"/>
          <p:cNvSpPr/>
          <p:nvPr/>
        </p:nvSpPr>
        <p:spPr>
          <a:xfrm>
            <a:off x="3161016" y="2087497"/>
            <a:ext cx="824927" cy="412463"/>
          </a:xfrm>
          <a:prstGeom prst="ellipse">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en-US" sz="1000" smtClean="0"/>
              <a:t>Moldova</a:t>
            </a:r>
            <a:endParaRPr lang="en-US" sz="1000"/>
          </a:p>
        </p:txBody>
      </p:sp>
      <p:sp>
        <p:nvSpPr>
          <p:cNvPr id="36" name="Oval 35"/>
          <p:cNvSpPr/>
          <p:nvPr/>
        </p:nvSpPr>
        <p:spPr>
          <a:xfrm>
            <a:off x="2452100" y="2188440"/>
            <a:ext cx="824927" cy="412463"/>
          </a:xfrm>
          <a:prstGeom prst="ellipse">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en-US" sz="1000" smtClean="0"/>
              <a:t>Poland</a:t>
            </a:r>
            <a:endParaRPr lang="en-US" sz="1000"/>
          </a:p>
        </p:txBody>
      </p:sp>
      <p:sp>
        <p:nvSpPr>
          <p:cNvPr id="37" name="Oval 36"/>
          <p:cNvSpPr/>
          <p:nvPr/>
        </p:nvSpPr>
        <p:spPr>
          <a:xfrm>
            <a:off x="2672360" y="1840905"/>
            <a:ext cx="824927" cy="412463"/>
          </a:xfrm>
          <a:prstGeom prst="ellipse">
            <a:avLst/>
          </a:prstGeom>
          <a:ln/>
        </p:spPr>
        <p:style>
          <a:lnRef idx="0">
            <a:schemeClr val="accent2"/>
          </a:lnRef>
          <a:fillRef idx="3">
            <a:schemeClr val="accent2"/>
          </a:fillRef>
          <a:effectRef idx="3">
            <a:schemeClr val="accent2"/>
          </a:effectRef>
          <a:fontRef idx="minor">
            <a:schemeClr val="lt1"/>
          </a:fontRef>
        </p:style>
        <p:txBody>
          <a:bodyPr wrap="none" rtlCol="0" anchor="ctr"/>
          <a:lstStyle/>
          <a:p>
            <a:pPr algn="ctr"/>
            <a:r>
              <a:rPr lang="en-US" sz="1000" smtClean="0"/>
              <a:t>Bulgaria</a:t>
            </a:r>
            <a:endParaRPr lang="en-US" sz="1000"/>
          </a:p>
        </p:txBody>
      </p:sp>
      <p:sp>
        <p:nvSpPr>
          <p:cNvPr id="41" name="Rectangle 40"/>
          <p:cNvSpPr/>
          <p:nvPr/>
        </p:nvSpPr>
        <p:spPr>
          <a:xfrm>
            <a:off x="0" y="0"/>
            <a:ext cx="9144000" cy="578644"/>
          </a:xfrm>
          <a:prstGeom prst="rect">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 to a “Global” Sourcing Network</a:t>
            </a:r>
            <a:endParaRPr lang="en-US" sz="2400"/>
          </a:p>
        </p:txBody>
      </p:sp>
      <p:sp>
        <p:nvSpPr>
          <p:cNvPr id="33" name="Rectangle 32"/>
          <p:cNvSpPr/>
          <p:nvPr/>
        </p:nvSpPr>
        <p:spPr>
          <a:xfrm>
            <a:off x="0" y="0"/>
            <a:ext cx="9144000"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p:cNvGrpSpPr/>
          <p:nvPr/>
        </p:nvGrpSpPr>
        <p:grpSpPr>
          <a:xfrm>
            <a:off x="6818313" y="25208"/>
            <a:ext cx="2194560" cy="274320"/>
            <a:chOff x="8515350" y="-151766"/>
            <a:chExt cx="2194560" cy="274320"/>
          </a:xfrm>
          <a:solidFill>
            <a:schemeClr val="bg1"/>
          </a:solidFill>
        </p:grpSpPr>
        <p:sp>
          <p:nvSpPr>
            <p:cNvPr id="40" name="Rounded Rectangle 39"/>
            <p:cNvSpPr/>
            <p:nvPr userDrawn="1"/>
          </p:nvSpPr>
          <p:spPr>
            <a:xfrm>
              <a:off x="8652510" y="-151766"/>
              <a:ext cx="1920240" cy="27432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none"/>
            </a:p>
          </p:txBody>
        </p:sp>
        <p:sp>
          <p:nvSpPr>
            <p:cNvPr id="42" name="Freeform 41"/>
            <p:cNvSpPr/>
            <p:nvPr userDrawn="1"/>
          </p:nvSpPr>
          <p:spPr>
            <a:xfrm>
              <a:off x="10572750" y="-151766"/>
              <a:ext cx="137160" cy="137160"/>
            </a:xfrm>
            <a:custGeom>
              <a:avLst/>
              <a:gdLst>
                <a:gd name="connsiteX0" fmla="*/ 0 w 137160"/>
                <a:gd name="connsiteY0" fmla="*/ 0 h 137160"/>
                <a:gd name="connsiteX1" fmla="*/ 137160 w 137160"/>
                <a:gd name="connsiteY1" fmla="*/ 0 h 137160"/>
                <a:gd name="connsiteX2" fmla="*/ 0 w 137160"/>
                <a:gd name="connsiteY2" fmla="*/ 137160 h 137160"/>
                <a:gd name="connsiteX3" fmla="*/ 0 w 137160"/>
                <a:gd name="connsiteY3" fmla="*/ 0 h 137160"/>
              </a:gdLst>
              <a:ahLst/>
              <a:cxnLst>
                <a:cxn ang="0">
                  <a:pos x="connsiteX0" y="connsiteY0"/>
                </a:cxn>
                <a:cxn ang="0">
                  <a:pos x="connsiteX1" y="connsiteY1"/>
                </a:cxn>
                <a:cxn ang="0">
                  <a:pos x="connsiteX2" y="connsiteY2"/>
                </a:cxn>
                <a:cxn ang="0">
                  <a:pos x="connsiteX3" y="connsiteY3"/>
                </a:cxn>
              </a:cxnLst>
              <a:rect l="l" t="t" r="r" b="b"/>
              <a:pathLst>
                <a:path w="137160" h="137160">
                  <a:moveTo>
                    <a:pt x="0" y="0"/>
                  </a:moveTo>
                  <a:lnTo>
                    <a:pt x="137160" y="0"/>
                  </a:lnTo>
                  <a:cubicBezTo>
                    <a:pt x="61409" y="0"/>
                    <a:pt x="0" y="61409"/>
                    <a:pt x="0" y="137160"/>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none"/>
            </a:p>
          </p:txBody>
        </p:sp>
        <p:sp>
          <p:nvSpPr>
            <p:cNvPr id="43" name="Freeform 42"/>
            <p:cNvSpPr/>
            <p:nvPr userDrawn="1"/>
          </p:nvSpPr>
          <p:spPr>
            <a:xfrm>
              <a:off x="8515350" y="-151766"/>
              <a:ext cx="137160" cy="137160"/>
            </a:xfrm>
            <a:custGeom>
              <a:avLst/>
              <a:gdLst>
                <a:gd name="connsiteX0" fmla="*/ 0 w 137160"/>
                <a:gd name="connsiteY0" fmla="*/ 0 h 137160"/>
                <a:gd name="connsiteX1" fmla="*/ 137160 w 137160"/>
                <a:gd name="connsiteY1" fmla="*/ 0 h 137160"/>
                <a:gd name="connsiteX2" fmla="*/ 137160 w 137160"/>
                <a:gd name="connsiteY2" fmla="*/ 137160 h 137160"/>
                <a:gd name="connsiteX3" fmla="*/ 0 w 137160"/>
                <a:gd name="connsiteY3" fmla="*/ 0 h 137160"/>
              </a:gdLst>
              <a:ahLst/>
              <a:cxnLst>
                <a:cxn ang="0">
                  <a:pos x="connsiteX0" y="connsiteY0"/>
                </a:cxn>
                <a:cxn ang="0">
                  <a:pos x="connsiteX1" y="connsiteY1"/>
                </a:cxn>
                <a:cxn ang="0">
                  <a:pos x="connsiteX2" y="connsiteY2"/>
                </a:cxn>
                <a:cxn ang="0">
                  <a:pos x="connsiteX3" y="connsiteY3"/>
                </a:cxn>
              </a:cxnLst>
              <a:rect l="l" t="t" r="r" b="b"/>
              <a:pathLst>
                <a:path w="137160" h="137160">
                  <a:moveTo>
                    <a:pt x="0" y="0"/>
                  </a:moveTo>
                  <a:lnTo>
                    <a:pt x="137160" y="0"/>
                  </a:lnTo>
                  <a:lnTo>
                    <a:pt x="137160" y="137160"/>
                  </a:lnTo>
                  <a:cubicBezTo>
                    <a:pt x="137160" y="61409"/>
                    <a:pt x="75751" y="0"/>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none"/>
            </a:p>
          </p:txBody>
        </p:sp>
        <p:sp>
          <p:nvSpPr>
            <p:cNvPr id="44" name="Rectangle 43"/>
            <p:cNvSpPr/>
            <p:nvPr userDrawn="1"/>
          </p:nvSpPr>
          <p:spPr>
            <a:xfrm>
              <a:off x="8652510" y="-151766"/>
              <a:ext cx="192024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none"/>
            </a:p>
          </p:txBody>
        </p:sp>
      </p:grpSp>
      <p:grpSp>
        <p:nvGrpSpPr>
          <p:cNvPr id="45" name="Group 44"/>
          <p:cNvGrpSpPr/>
          <p:nvPr/>
        </p:nvGrpSpPr>
        <p:grpSpPr>
          <a:xfrm>
            <a:off x="7017592" y="18858"/>
            <a:ext cx="1876060" cy="246221"/>
            <a:chOff x="6272497" y="928626"/>
            <a:chExt cx="1876060" cy="246221"/>
          </a:xfrm>
          <a:solidFill>
            <a:schemeClr val="accent3">
              <a:lumMod val="20000"/>
              <a:lumOff val="80000"/>
            </a:schemeClr>
          </a:solidFill>
        </p:grpSpPr>
        <p:grpSp>
          <p:nvGrpSpPr>
            <p:cNvPr id="46" name="Group 45"/>
            <p:cNvGrpSpPr/>
            <p:nvPr userDrawn="1"/>
          </p:nvGrpSpPr>
          <p:grpSpPr>
            <a:xfrm>
              <a:off x="6272497" y="928626"/>
              <a:ext cx="1876060" cy="246221"/>
              <a:chOff x="6259797" y="1066009"/>
              <a:chExt cx="1876060" cy="246221"/>
            </a:xfrm>
            <a:grpFill/>
          </p:grpSpPr>
          <p:pic>
            <p:nvPicPr>
              <p:cNvPr id="48" name="Picture 39" descr="D:\Current\Slide Maker\New folder\OSB - notext - mau.wm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259797" y="1107204"/>
                <a:ext cx="424645" cy="182880"/>
              </a:xfrm>
              <a:prstGeom prst="rect">
                <a:avLst/>
              </a:prstGeom>
              <a:extLst>
                <a:ext uri="{909E8E84-426E-40DD-AFC4-6F175D3DCCD1}">
                  <a14:hiddenFill xmlns:a14="http://schemas.microsoft.com/office/drawing/2010/main">
                    <a:solidFill>
                      <a:srgbClr val="FFFFFF"/>
                    </a:solidFill>
                  </a14:hiddenFill>
                </a:ext>
              </a:extLst>
            </p:spPr>
          </p:pic>
          <p:sp>
            <p:nvSpPr>
              <p:cNvPr id="49" name="TextBox 48"/>
              <p:cNvSpPr txBox="1"/>
              <p:nvPr userDrawn="1"/>
            </p:nvSpPr>
            <p:spPr>
              <a:xfrm>
                <a:off x="6691231" y="1066009"/>
                <a:ext cx="1444626" cy="246221"/>
              </a:xfrm>
              <a:prstGeom prst="rect">
                <a:avLst/>
              </a:prstGeom>
              <a:noFill/>
            </p:spPr>
            <p:txBody>
              <a:bodyPr wrap="none" rtlCol="0">
                <a:spAutoFit/>
              </a:bodyPr>
              <a:lstStyle/>
              <a:p>
                <a:pPr>
                  <a:tabLst/>
                </a:pPr>
                <a:r>
                  <a:rPr lang="en-US" sz="1000" b="0" smtClean="0"/>
                  <a:t>www.</a:t>
                </a:r>
                <a:r>
                  <a:rPr lang="en-US" sz="1000" b="1" smtClean="0">
                    <a:solidFill>
                      <a:srgbClr val="235C9C"/>
                    </a:solidFill>
                  </a:rPr>
                  <a:t>osbholding</a:t>
                </a:r>
                <a:r>
                  <a:rPr lang="en-US" sz="1000" b="0" smtClean="0"/>
                  <a:t>.com</a:t>
                </a:r>
                <a:endParaRPr lang="en-US" sz="1000" b="0"/>
              </a:p>
            </p:txBody>
          </p:sp>
        </p:grpSp>
        <p:cxnSp>
          <p:nvCxnSpPr>
            <p:cNvPr id="47" name="Straight Connector 46"/>
            <p:cNvCxnSpPr/>
            <p:nvPr userDrawn="1"/>
          </p:nvCxnSpPr>
          <p:spPr>
            <a:xfrm>
              <a:off x="6741666" y="969821"/>
              <a:ext cx="0" cy="182880"/>
            </a:xfrm>
            <a:prstGeom prst="line">
              <a:avLst/>
            </a:prstGeom>
            <a:grpFill/>
          </p:spPr>
          <p:style>
            <a:lnRef idx="1">
              <a:schemeClr val="accent1"/>
            </a:lnRef>
            <a:fillRef idx="0">
              <a:schemeClr val="accent1"/>
            </a:fillRef>
            <a:effectRef idx="0">
              <a:schemeClr val="accent1"/>
            </a:effectRef>
            <a:fontRef idx="minor">
              <a:schemeClr val="tx1"/>
            </a:fontRef>
          </p:style>
        </p:cxnSp>
      </p:grpSp>
      <p:sp>
        <p:nvSpPr>
          <p:cNvPr id="39" name="TextBox 8"/>
          <p:cNvSpPr txBox="1">
            <a:spLocks noChangeArrowheads="1"/>
          </p:cNvSpPr>
          <p:nvPr/>
        </p:nvSpPr>
        <p:spPr bwMode="auto">
          <a:xfrm>
            <a:off x="495978" y="6370320"/>
            <a:ext cx="1905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5" rIns="91407" bIns="45705">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dirty="0">
                <a:solidFill>
                  <a:srgbClr val="FF0000"/>
                </a:solidFill>
              </a:rPr>
              <a:t>Source: TESCO</a:t>
            </a:r>
          </a:p>
        </p:txBody>
      </p:sp>
    </p:spTree>
    <p:extLst>
      <p:ext uri="{BB962C8B-B14F-4D97-AF65-F5344CB8AC3E}">
        <p14:creationId xmlns:p14="http://schemas.microsoft.com/office/powerpoint/2010/main" val="334745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500"/>
                                        <p:tgtEl>
                                          <p:spTgt spid="34"/>
                                        </p:tgtEl>
                                      </p:cBhvr>
                                    </p:animEffect>
                                  </p:childTnLst>
                                </p:cTn>
                              </p:par>
                            </p:childTnLst>
                          </p:cTn>
                        </p:par>
                        <p:par>
                          <p:cTn id="45" fill="hold">
                            <p:stCondLst>
                              <p:cond delay="2500"/>
                            </p:stCondLst>
                            <p:childTnLst>
                              <p:par>
                                <p:cTn id="46" presetID="10" presetClass="entr" presetSubtype="0" fill="hold" grpId="0" nodeType="after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500"/>
                                        <p:tgtEl>
                                          <p:spTgt spid="36"/>
                                        </p:tgtEl>
                                      </p:cBhvr>
                                    </p:animEffect>
                                  </p:childTnLst>
                                </p:cTn>
                              </p:par>
                            </p:childTnLst>
                          </p:cTn>
                        </p:par>
                        <p:par>
                          <p:cTn id="49" fill="hold">
                            <p:stCondLst>
                              <p:cond delay="3000"/>
                            </p:stCondLst>
                            <p:childTnLst>
                              <p:par>
                                <p:cTn id="50" presetID="10" presetClass="entr" presetSubtype="0" fill="hold" grpId="0" nodeType="after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childTnLst>
                          </p:cTn>
                        </p:par>
                        <p:par>
                          <p:cTn id="53" fill="hold">
                            <p:stCondLst>
                              <p:cond delay="3500"/>
                            </p:stCondLst>
                            <p:childTnLst>
                              <p:par>
                                <p:cTn id="54" presetID="10" presetClass="entr" presetSubtype="0" fill="hold" grpId="0" nodeType="after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500"/>
                                        <p:tgtEl>
                                          <p:spTgt spid="37"/>
                                        </p:tgtEl>
                                      </p:cBhvr>
                                    </p:animEffect>
                                  </p:childTnLst>
                                </p:cTn>
                              </p:par>
                            </p:childTnLst>
                          </p:cTn>
                        </p:par>
                        <p:par>
                          <p:cTn id="57" fill="hold">
                            <p:stCondLst>
                              <p:cond delay="4000"/>
                            </p:stCondLst>
                            <p:childTnLst>
                              <p:par>
                                <p:cTn id="58" presetID="10" presetClass="entr" presetSubtype="0" fill="hold" grpId="0" nodeType="after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500"/>
                                        <p:tgtEl>
                                          <p:spTgt spid="28"/>
                                        </p:tgtEl>
                                      </p:cBhvr>
                                    </p:animEffect>
                                  </p:childTnLst>
                                </p:cTn>
                              </p:par>
                            </p:childTnLst>
                          </p:cTn>
                        </p:par>
                        <p:par>
                          <p:cTn id="61" fill="hold">
                            <p:stCondLst>
                              <p:cond delay="4500"/>
                            </p:stCondLst>
                            <p:childTnLst>
                              <p:par>
                                <p:cTn id="62" presetID="10" presetClass="entr" presetSubtype="0" fill="hold" grpId="0" nodeType="after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500"/>
                                        <p:tgtEl>
                                          <p:spTgt spid="29"/>
                                        </p:tgtEl>
                                      </p:cBhvr>
                                    </p:animEffect>
                                  </p:childTnLst>
                                </p:cTn>
                              </p:par>
                            </p:childTnLst>
                          </p:cTn>
                        </p:par>
                        <p:par>
                          <p:cTn id="65" fill="hold">
                            <p:stCondLst>
                              <p:cond delay="5000"/>
                            </p:stCondLst>
                            <p:childTnLst>
                              <p:par>
                                <p:cTn id="66" presetID="10" presetClass="entr" presetSubtype="0" fill="hold" grpId="0" nodeType="after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fade">
                                      <p:cBhvr>
                                        <p:cTn id="68" dur="500"/>
                                        <p:tgtEl>
                                          <p:spTgt spid="30"/>
                                        </p:tgtEl>
                                      </p:cBhvr>
                                    </p:animEffect>
                                  </p:childTnLst>
                                </p:cTn>
                              </p:par>
                            </p:childTnLst>
                          </p:cTn>
                        </p:par>
                        <p:par>
                          <p:cTn id="69" fill="hold">
                            <p:stCondLst>
                              <p:cond delay="5500"/>
                            </p:stCondLst>
                            <p:childTnLst>
                              <p:par>
                                <p:cTn id="70" presetID="10" presetClass="entr" presetSubtype="0" fill="hold" grpId="0" nodeType="after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4" grpId="0" animBg="1"/>
      <p:bldP spid="35" grpId="0" animBg="1"/>
      <p:bldP spid="36" grpId="0" animBg="1"/>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pPr algn="ctr"/>
            <a:r>
              <a:rPr lang="en-US" smtClean="0"/>
              <a:t>Online Trending</a:t>
            </a:r>
            <a:endParaRPr lang="en-US" dirty="0" smtClean="0"/>
          </a:p>
        </p:txBody>
      </p:sp>
      <p:sp>
        <p:nvSpPr>
          <p:cNvPr id="5" name="Text Box 45"/>
          <p:cNvSpPr txBox="1">
            <a:spLocks noChangeArrowheads="1"/>
          </p:cNvSpPr>
          <p:nvPr/>
        </p:nvSpPr>
        <p:spPr bwMode="auto">
          <a:xfrm>
            <a:off x="4442008" y="5832037"/>
            <a:ext cx="2314848" cy="25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Segoe UI" pitchFamily="34" charset="0"/>
              </a:defRPr>
            </a:lvl1pPr>
            <a:lvl2pPr marL="742950" indent="-285750">
              <a:defRPr sz="2400">
                <a:solidFill>
                  <a:schemeClr val="tx1"/>
                </a:solidFill>
                <a:latin typeface="Segoe UI" pitchFamily="34" charset="0"/>
              </a:defRPr>
            </a:lvl2pPr>
            <a:lvl3pPr>
              <a:defRPr sz="2000">
                <a:solidFill>
                  <a:schemeClr val="tx1"/>
                </a:solidFill>
                <a:latin typeface="Segoe UI" pitchFamily="34" charset="0"/>
              </a:defRPr>
            </a:lvl3pPr>
            <a:lvl4pPr>
              <a:defRPr>
                <a:solidFill>
                  <a:schemeClr val="tx1"/>
                </a:solidFill>
                <a:latin typeface="Segoe UI" pitchFamily="34" charset="0"/>
              </a:defRPr>
            </a:lvl4pPr>
            <a:lvl5pPr>
              <a:defRPr>
                <a:solidFill>
                  <a:schemeClr val="tx1"/>
                </a:solidFill>
                <a:latin typeface="Segoe UI" pitchFamily="34" charset="0"/>
              </a:defRPr>
            </a:lvl5pPr>
            <a:lvl6pPr fontAlgn="base">
              <a:spcAft>
                <a:spcPct val="0"/>
              </a:spcAft>
              <a:defRPr>
                <a:solidFill>
                  <a:schemeClr val="tx1"/>
                </a:solidFill>
                <a:latin typeface="Segoe UI" pitchFamily="34" charset="0"/>
              </a:defRPr>
            </a:lvl6pPr>
            <a:lvl7pPr fontAlgn="base">
              <a:spcAft>
                <a:spcPct val="0"/>
              </a:spcAft>
              <a:defRPr>
                <a:solidFill>
                  <a:schemeClr val="tx1"/>
                </a:solidFill>
                <a:latin typeface="Segoe UI" pitchFamily="34" charset="0"/>
              </a:defRPr>
            </a:lvl7pPr>
            <a:lvl8pPr fontAlgn="base">
              <a:spcAft>
                <a:spcPct val="0"/>
              </a:spcAft>
              <a:defRPr>
                <a:solidFill>
                  <a:schemeClr val="tx1"/>
                </a:solidFill>
                <a:latin typeface="Segoe UI" pitchFamily="34" charset="0"/>
              </a:defRPr>
            </a:lvl8pPr>
            <a:lvl9pPr fontAlgn="base">
              <a:spcAft>
                <a:spcPct val="0"/>
              </a:spcAft>
              <a:defRPr>
                <a:solidFill>
                  <a:schemeClr val="tx1"/>
                </a:solidFill>
                <a:latin typeface="Segoe UI" pitchFamily="34" charset="0"/>
              </a:defRPr>
            </a:lvl9pPr>
          </a:lstStyle>
          <a:p>
            <a:pPr eaLnBrk="1" hangingPunct="1"/>
            <a:r>
              <a:rPr lang="en-US" altLang="zh-CN" sz="1051" i="1">
                <a:solidFill>
                  <a:schemeClr val="bg1"/>
                </a:solidFill>
                <a:latin typeface="Arial" pitchFamily="34" charset="0"/>
                <a:ea typeface="宋体" pitchFamily="2" charset="-122"/>
              </a:rPr>
              <a:t>Source: Nielsen Company</a:t>
            </a:r>
          </a:p>
        </p:txBody>
      </p:sp>
      <p:sp>
        <p:nvSpPr>
          <p:cNvPr id="6" name="TextBox 9"/>
          <p:cNvSpPr txBox="1">
            <a:spLocks noChangeArrowheads="1"/>
          </p:cNvSpPr>
          <p:nvPr/>
        </p:nvSpPr>
        <p:spPr bwMode="auto">
          <a:xfrm>
            <a:off x="296767" y="2369322"/>
            <a:ext cx="849913" cy="469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Segoe UI" pitchFamily="34" charset="0"/>
              </a:defRPr>
            </a:lvl1pPr>
            <a:lvl2pPr marL="742950" indent="-285750">
              <a:defRPr>
                <a:solidFill>
                  <a:schemeClr val="tx1"/>
                </a:solidFill>
                <a:latin typeface="Segoe UI" pitchFamily="34" charset="0"/>
              </a:defRPr>
            </a:lvl2pPr>
            <a:lvl3pPr marL="1143000" indent="-228600">
              <a:defRPr>
                <a:solidFill>
                  <a:schemeClr val="tx1"/>
                </a:solidFill>
                <a:latin typeface="Segoe UI" pitchFamily="34" charset="0"/>
              </a:defRPr>
            </a:lvl3pPr>
            <a:lvl4pPr marL="1600200" indent="-228600">
              <a:defRPr>
                <a:solidFill>
                  <a:schemeClr val="tx1"/>
                </a:solidFill>
                <a:latin typeface="Segoe UI" pitchFamily="34" charset="0"/>
              </a:defRPr>
            </a:lvl4pPr>
            <a:lvl5pPr marL="2057400" indent="-228600">
              <a:defRPr>
                <a:solidFill>
                  <a:schemeClr val="tx1"/>
                </a:solidFill>
                <a:latin typeface="Segoe UI" pitchFamily="34" charset="0"/>
              </a:defRPr>
            </a:lvl5pPr>
            <a:lvl6pPr marL="2514600" indent="-228600" fontAlgn="base">
              <a:spcBef>
                <a:spcPct val="0"/>
              </a:spcBef>
              <a:spcAft>
                <a:spcPct val="0"/>
              </a:spcAft>
              <a:defRPr>
                <a:solidFill>
                  <a:schemeClr val="tx1"/>
                </a:solidFill>
                <a:latin typeface="Segoe UI" pitchFamily="34" charset="0"/>
              </a:defRPr>
            </a:lvl6pPr>
            <a:lvl7pPr marL="2971800" indent="-228600" fontAlgn="base">
              <a:spcBef>
                <a:spcPct val="0"/>
              </a:spcBef>
              <a:spcAft>
                <a:spcPct val="0"/>
              </a:spcAft>
              <a:defRPr>
                <a:solidFill>
                  <a:schemeClr val="tx1"/>
                </a:solidFill>
                <a:latin typeface="Segoe UI" pitchFamily="34" charset="0"/>
              </a:defRPr>
            </a:lvl7pPr>
            <a:lvl8pPr marL="3429000" indent="-228600" fontAlgn="base">
              <a:spcBef>
                <a:spcPct val="0"/>
              </a:spcBef>
              <a:spcAft>
                <a:spcPct val="0"/>
              </a:spcAft>
              <a:defRPr>
                <a:solidFill>
                  <a:schemeClr val="tx1"/>
                </a:solidFill>
                <a:latin typeface="Segoe UI" pitchFamily="34" charset="0"/>
              </a:defRPr>
            </a:lvl8pPr>
            <a:lvl9pPr marL="3886200" indent="-228600" fontAlgn="base">
              <a:spcBef>
                <a:spcPct val="0"/>
              </a:spcBef>
              <a:spcAft>
                <a:spcPct val="0"/>
              </a:spcAft>
              <a:defRPr>
                <a:solidFill>
                  <a:schemeClr val="tx1"/>
                </a:solidFill>
                <a:latin typeface="Segoe UI" pitchFamily="34" charset="0"/>
              </a:defRPr>
            </a:lvl9pPr>
          </a:lstStyle>
          <a:p>
            <a:pPr algn="ctr" eaLnBrk="1" hangingPunct="1"/>
            <a:r>
              <a:rPr lang="en-US" sz="1226" b="1" smtClean="0">
                <a:solidFill>
                  <a:schemeClr val="accent4"/>
                </a:solidFill>
              </a:rPr>
              <a:t>Online</a:t>
            </a:r>
          </a:p>
          <a:p>
            <a:pPr algn="ctr" eaLnBrk="1" hangingPunct="1"/>
            <a:r>
              <a:rPr lang="en-US" sz="1226" b="1" smtClean="0">
                <a:solidFill>
                  <a:schemeClr val="accent4"/>
                </a:solidFill>
              </a:rPr>
              <a:t>Channels</a:t>
            </a:r>
            <a:endParaRPr lang="en-US" sz="1226" b="1">
              <a:solidFill>
                <a:schemeClr val="accent4"/>
              </a:solidFill>
            </a:endParaRPr>
          </a:p>
        </p:txBody>
      </p:sp>
      <p:sp>
        <p:nvSpPr>
          <p:cNvPr id="7" name="TextBox 12"/>
          <p:cNvSpPr txBox="1">
            <a:spLocks noChangeArrowheads="1"/>
          </p:cNvSpPr>
          <p:nvPr/>
        </p:nvSpPr>
        <p:spPr bwMode="auto">
          <a:xfrm>
            <a:off x="296072" y="3839523"/>
            <a:ext cx="849913" cy="469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Segoe UI" pitchFamily="34" charset="0"/>
              </a:defRPr>
            </a:lvl1pPr>
            <a:lvl2pPr marL="742950" indent="-285750">
              <a:defRPr>
                <a:solidFill>
                  <a:schemeClr val="tx1"/>
                </a:solidFill>
                <a:latin typeface="Segoe UI" pitchFamily="34" charset="0"/>
              </a:defRPr>
            </a:lvl2pPr>
            <a:lvl3pPr marL="1143000" indent="-228600">
              <a:defRPr>
                <a:solidFill>
                  <a:schemeClr val="tx1"/>
                </a:solidFill>
                <a:latin typeface="Segoe UI" pitchFamily="34" charset="0"/>
              </a:defRPr>
            </a:lvl3pPr>
            <a:lvl4pPr marL="1600200" indent="-228600">
              <a:defRPr>
                <a:solidFill>
                  <a:schemeClr val="tx1"/>
                </a:solidFill>
                <a:latin typeface="Segoe UI" pitchFamily="34" charset="0"/>
              </a:defRPr>
            </a:lvl4pPr>
            <a:lvl5pPr marL="2057400" indent="-228600">
              <a:defRPr>
                <a:solidFill>
                  <a:schemeClr val="tx1"/>
                </a:solidFill>
                <a:latin typeface="Segoe UI" pitchFamily="34" charset="0"/>
              </a:defRPr>
            </a:lvl5pPr>
            <a:lvl6pPr marL="2514600" indent="-228600" fontAlgn="base">
              <a:spcBef>
                <a:spcPct val="0"/>
              </a:spcBef>
              <a:spcAft>
                <a:spcPct val="0"/>
              </a:spcAft>
              <a:defRPr>
                <a:solidFill>
                  <a:schemeClr val="tx1"/>
                </a:solidFill>
                <a:latin typeface="Segoe UI" pitchFamily="34" charset="0"/>
              </a:defRPr>
            </a:lvl6pPr>
            <a:lvl7pPr marL="2971800" indent="-228600" fontAlgn="base">
              <a:spcBef>
                <a:spcPct val="0"/>
              </a:spcBef>
              <a:spcAft>
                <a:spcPct val="0"/>
              </a:spcAft>
              <a:defRPr>
                <a:solidFill>
                  <a:schemeClr val="tx1"/>
                </a:solidFill>
                <a:latin typeface="Segoe UI" pitchFamily="34" charset="0"/>
              </a:defRPr>
            </a:lvl7pPr>
            <a:lvl8pPr marL="3429000" indent="-228600" fontAlgn="base">
              <a:spcBef>
                <a:spcPct val="0"/>
              </a:spcBef>
              <a:spcAft>
                <a:spcPct val="0"/>
              </a:spcAft>
              <a:defRPr>
                <a:solidFill>
                  <a:schemeClr val="tx1"/>
                </a:solidFill>
                <a:latin typeface="Segoe UI" pitchFamily="34" charset="0"/>
              </a:defRPr>
            </a:lvl8pPr>
            <a:lvl9pPr marL="3886200" indent="-228600" fontAlgn="base">
              <a:spcBef>
                <a:spcPct val="0"/>
              </a:spcBef>
              <a:spcAft>
                <a:spcPct val="0"/>
              </a:spcAft>
              <a:defRPr>
                <a:solidFill>
                  <a:schemeClr val="tx1"/>
                </a:solidFill>
                <a:latin typeface="Segoe UI" pitchFamily="34" charset="0"/>
              </a:defRPr>
            </a:lvl9pPr>
          </a:lstStyle>
          <a:p>
            <a:pPr algn="ctr" eaLnBrk="1" hangingPunct="1"/>
            <a:r>
              <a:rPr lang="en-US" sz="1226" b="1" smtClean="0">
                <a:solidFill>
                  <a:srgbClr val="00B0F0"/>
                </a:solidFill>
              </a:rPr>
              <a:t>Offline</a:t>
            </a:r>
          </a:p>
          <a:p>
            <a:pPr algn="ctr" eaLnBrk="1" hangingPunct="1"/>
            <a:r>
              <a:rPr lang="en-US" sz="1226" b="1" smtClean="0">
                <a:solidFill>
                  <a:srgbClr val="00B0F0"/>
                </a:solidFill>
              </a:rPr>
              <a:t>Channels</a:t>
            </a:r>
            <a:endParaRPr lang="en-US" sz="1226" b="1">
              <a:solidFill>
                <a:srgbClr val="00B0F0"/>
              </a:solidFill>
            </a:endParaRPr>
          </a:p>
        </p:txBody>
      </p:sp>
      <p:sp>
        <p:nvSpPr>
          <p:cNvPr id="8" name="TextBox 13"/>
          <p:cNvSpPr txBox="1">
            <a:spLocks noChangeArrowheads="1"/>
          </p:cNvSpPr>
          <p:nvPr/>
        </p:nvSpPr>
        <p:spPr bwMode="auto">
          <a:xfrm>
            <a:off x="230640" y="5511169"/>
            <a:ext cx="980782" cy="469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Segoe UI" pitchFamily="34" charset="0"/>
              </a:defRPr>
            </a:lvl1pPr>
            <a:lvl2pPr marL="742950" indent="-285750">
              <a:defRPr>
                <a:solidFill>
                  <a:schemeClr val="tx1"/>
                </a:solidFill>
                <a:latin typeface="Segoe UI" pitchFamily="34" charset="0"/>
              </a:defRPr>
            </a:lvl2pPr>
            <a:lvl3pPr marL="1143000" indent="-228600">
              <a:defRPr>
                <a:solidFill>
                  <a:schemeClr val="tx1"/>
                </a:solidFill>
                <a:latin typeface="Segoe UI" pitchFamily="34" charset="0"/>
              </a:defRPr>
            </a:lvl3pPr>
            <a:lvl4pPr marL="1600200" indent="-228600">
              <a:defRPr>
                <a:solidFill>
                  <a:schemeClr val="tx1"/>
                </a:solidFill>
                <a:latin typeface="Segoe UI" pitchFamily="34" charset="0"/>
              </a:defRPr>
            </a:lvl4pPr>
            <a:lvl5pPr marL="2057400" indent="-228600">
              <a:defRPr>
                <a:solidFill>
                  <a:schemeClr val="tx1"/>
                </a:solidFill>
                <a:latin typeface="Segoe UI" pitchFamily="34" charset="0"/>
              </a:defRPr>
            </a:lvl5pPr>
            <a:lvl6pPr marL="2514600" indent="-228600" fontAlgn="base">
              <a:spcBef>
                <a:spcPct val="0"/>
              </a:spcBef>
              <a:spcAft>
                <a:spcPct val="0"/>
              </a:spcAft>
              <a:defRPr>
                <a:solidFill>
                  <a:schemeClr val="tx1"/>
                </a:solidFill>
                <a:latin typeface="Segoe UI" pitchFamily="34" charset="0"/>
              </a:defRPr>
            </a:lvl6pPr>
            <a:lvl7pPr marL="2971800" indent="-228600" fontAlgn="base">
              <a:spcBef>
                <a:spcPct val="0"/>
              </a:spcBef>
              <a:spcAft>
                <a:spcPct val="0"/>
              </a:spcAft>
              <a:defRPr>
                <a:solidFill>
                  <a:schemeClr val="tx1"/>
                </a:solidFill>
                <a:latin typeface="Segoe UI" pitchFamily="34" charset="0"/>
              </a:defRPr>
            </a:lvl7pPr>
            <a:lvl8pPr marL="3429000" indent="-228600" fontAlgn="base">
              <a:spcBef>
                <a:spcPct val="0"/>
              </a:spcBef>
              <a:spcAft>
                <a:spcPct val="0"/>
              </a:spcAft>
              <a:defRPr>
                <a:solidFill>
                  <a:schemeClr val="tx1"/>
                </a:solidFill>
                <a:latin typeface="Segoe UI" pitchFamily="34" charset="0"/>
              </a:defRPr>
            </a:lvl8pPr>
            <a:lvl9pPr marL="3886200" indent="-228600" fontAlgn="base">
              <a:spcBef>
                <a:spcPct val="0"/>
              </a:spcBef>
              <a:spcAft>
                <a:spcPct val="0"/>
              </a:spcAft>
              <a:defRPr>
                <a:solidFill>
                  <a:schemeClr val="tx1"/>
                </a:solidFill>
                <a:latin typeface="Segoe UI" pitchFamily="34" charset="0"/>
              </a:defRPr>
            </a:lvl9pPr>
          </a:lstStyle>
          <a:p>
            <a:pPr algn="ctr" eaLnBrk="1" hangingPunct="1"/>
            <a:r>
              <a:rPr lang="en-US" sz="1226" b="1" smtClean="0">
                <a:solidFill>
                  <a:schemeClr val="tx2"/>
                </a:solidFill>
              </a:rPr>
              <a:t>Traditional</a:t>
            </a:r>
          </a:p>
          <a:p>
            <a:pPr algn="ctr" eaLnBrk="1" hangingPunct="1"/>
            <a:r>
              <a:rPr lang="en-US" sz="1226" b="1" smtClean="0">
                <a:solidFill>
                  <a:schemeClr val="tx2"/>
                </a:solidFill>
              </a:rPr>
              <a:t>Channels</a:t>
            </a:r>
            <a:endParaRPr lang="en-US" sz="1226" b="1">
              <a:solidFill>
                <a:schemeClr val="tx2"/>
              </a:solidFill>
            </a:endParaRPr>
          </a:p>
        </p:txBody>
      </p:sp>
      <p:sp>
        <p:nvSpPr>
          <p:cNvPr id="9" name="Left Brace 8"/>
          <p:cNvSpPr/>
          <p:nvPr/>
        </p:nvSpPr>
        <p:spPr>
          <a:xfrm>
            <a:off x="1499838" y="2174680"/>
            <a:ext cx="187690" cy="848083"/>
          </a:xfrm>
          <a:prstGeom prst="leftBrace">
            <a:avLst>
              <a:gd name="adj1" fmla="val 40785"/>
              <a:gd name="adj2" fmla="val 50000"/>
            </a:avLst>
          </a:prstGeom>
          <a:ln w="28575">
            <a:solidFill>
              <a:schemeClr val="accent4"/>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576">
              <a:solidFill>
                <a:schemeClr val="accent4"/>
              </a:solidFill>
            </a:endParaRPr>
          </a:p>
        </p:txBody>
      </p:sp>
      <p:sp>
        <p:nvSpPr>
          <p:cNvPr id="10" name="Left Brace 9"/>
          <p:cNvSpPr/>
          <p:nvPr/>
        </p:nvSpPr>
        <p:spPr>
          <a:xfrm>
            <a:off x="1499838" y="3405750"/>
            <a:ext cx="187690" cy="1326346"/>
          </a:xfrm>
          <a:prstGeom prst="leftBrace">
            <a:avLst>
              <a:gd name="adj1" fmla="val 40785"/>
              <a:gd name="adj2" fmla="val 50000"/>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576">
              <a:solidFill>
                <a:srgbClr val="00B0F0"/>
              </a:solidFill>
            </a:endParaRPr>
          </a:p>
        </p:txBody>
      </p:sp>
      <p:sp>
        <p:nvSpPr>
          <p:cNvPr id="11" name="Left Brace 10"/>
          <p:cNvSpPr/>
          <p:nvPr/>
        </p:nvSpPr>
        <p:spPr>
          <a:xfrm>
            <a:off x="1499838" y="5171936"/>
            <a:ext cx="187690" cy="1324956"/>
          </a:xfrm>
          <a:prstGeom prst="leftBrace">
            <a:avLst>
              <a:gd name="adj1" fmla="val 40785"/>
              <a:gd name="adj2" fmla="val 50000"/>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576">
              <a:solidFill>
                <a:srgbClr val="00B0F0"/>
              </a:solidFill>
            </a:endParaRPr>
          </a:p>
        </p:txBody>
      </p:sp>
      <p:grpSp>
        <p:nvGrpSpPr>
          <p:cNvPr id="12" name="Group 6"/>
          <p:cNvGrpSpPr>
            <a:grpSpLocks/>
          </p:cNvGrpSpPr>
          <p:nvPr/>
        </p:nvGrpSpPr>
        <p:grpSpPr bwMode="auto">
          <a:xfrm>
            <a:off x="5935270" y="5092989"/>
            <a:ext cx="3076504" cy="739048"/>
            <a:chOff x="6401548" y="3385634"/>
            <a:chExt cx="3512227" cy="843010"/>
          </a:xfrm>
        </p:grpSpPr>
        <p:sp>
          <p:nvSpPr>
            <p:cNvPr id="13" name="Rectangle 12"/>
            <p:cNvSpPr/>
            <p:nvPr/>
          </p:nvSpPr>
          <p:spPr>
            <a:xfrm>
              <a:off x="6401548" y="3422110"/>
              <a:ext cx="758684" cy="7580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52" b="1"/>
                <a:t>81%</a:t>
              </a:r>
            </a:p>
          </p:txBody>
        </p:sp>
        <p:sp>
          <p:nvSpPr>
            <p:cNvPr id="14" name="Rectangle 3"/>
            <p:cNvSpPr>
              <a:spLocks noChangeArrowheads="1"/>
            </p:cNvSpPr>
            <p:nvPr/>
          </p:nvSpPr>
          <p:spPr bwMode="auto">
            <a:xfrm>
              <a:off x="7159466" y="3385634"/>
              <a:ext cx="2754309" cy="843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1"/>
                <a:t>Percentage of </a:t>
              </a:r>
              <a:r>
                <a:rPr lang="en-US" sz="1401" smtClean="0"/>
                <a:t>enterprises seeking </a:t>
              </a:r>
              <a:r>
                <a:rPr lang="en-US" sz="1401"/>
                <a:t>buyers &amp; sellers </a:t>
              </a:r>
              <a:r>
                <a:rPr lang="en-US" sz="1401" smtClean="0"/>
                <a:t>online</a:t>
              </a:r>
              <a:endParaRPr lang="vi-VN" sz="1401"/>
            </a:p>
          </p:txBody>
        </p:sp>
      </p:grpSp>
      <p:grpSp>
        <p:nvGrpSpPr>
          <p:cNvPr id="15" name="Group 4"/>
          <p:cNvGrpSpPr>
            <a:grpSpLocks/>
          </p:cNvGrpSpPr>
          <p:nvPr/>
        </p:nvGrpSpPr>
        <p:grpSpPr bwMode="auto">
          <a:xfrm>
            <a:off x="5935271" y="5978608"/>
            <a:ext cx="3076505" cy="739048"/>
            <a:chOff x="6423528" y="4395974"/>
            <a:chExt cx="3512227" cy="844622"/>
          </a:xfrm>
        </p:grpSpPr>
        <p:sp>
          <p:nvSpPr>
            <p:cNvPr id="16" name="Rectangle 15"/>
            <p:cNvSpPr/>
            <p:nvPr/>
          </p:nvSpPr>
          <p:spPr>
            <a:xfrm>
              <a:off x="6423528" y="4432518"/>
              <a:ext cx="758684" cy="7579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52" b="1"/>
                <a:t>71%</a:t>
              </a:r>
            </a:p>
          </p:txBody>
        </p:sp>
        <p:sp>
          <p:nvSpPr>
            <p:cNvPr id="17" name="Rectangle 16"/>
            <p:cNvSpPr>
              <a:spLocks noChangeArrowheads="1"/>
            </p:cNvSpPr>
            <p:nvPr/>
          </p:nvSpPr>
          <p:spPr bwMode="auto">
            <a:xfrm>
              <a:off x="7181446" y="4395974"/>
              <a:ext cx="2754309" cy="844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1" smtClean="0"/>
                <a:t>Percentage </a:t>
              </a:r>
              <a:r>
                <a:rPr lang="en-US" sz="1401"/>
                <a:t>of </a:t>
              </a:r>
              <a:r>
                <a:rPr lang="en-US" sz="1401" smtClean="0"/>
                <a:t>enterprises want to join international trading </a:t>
              </a:r>
              <a:r>
                <a:rPr lang="en-US" sz="1401"/>
                <a:t>compared with 2014</a:t>
              </a:r>
              <a:endParaRPr lang="vi-VN" sz="1401" dirty="0"/>
            </a:p>
          </p:txBody>
        </p:sp>
      </p:grpSp>
      <p:graphicFrame>
        <p:nvGraphicFramePr>
          <p:cNvPr id="18" name="Chart 17"/>
          <p:cNvGraphicFramePr/>
          <p:nvPr>
            <p:extLst>
              <p:ext uri="{D42A27DB-BD31-4B8C-83A1-F6EECF244321}">
                <p14:modId xmlns:p14="http://schemas.microsoft.com/office/powerpoint/2010/main" val="1014748274"/>
              </p:ext>
            </p:extLst>
          </p:nvPr>
        </p:nvGraphicFramePr>
        <p:xfrm>
          <a:off x="511646" y="914400"/>
          <a:ext cx="6126480" cy="5943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2924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animBg="1"/>
      <p:bldP spid="10" grpId="0" animBg="1"/>
      <p:bldP spid="11" grpId="0" animBg="1"/>
      <p:bldGraphic spid="18"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E Commerce growth by region</a:t>
            </a:r>
            <a:endParaRPr lang="en-US" dirty="0"/>
          </a:p>
        </p:txBody>
      </p:sp>
      <p:pic>
        <p:nvPicPr>
          <p:cNvPr id="1026" name="Picture 2" descr="http://blogs.pb.com/ecommerce/files/2012/10/global-view-of-growth-2017.jpg"/>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182880" y="1158916"/>
            <a:ext cx="8778240" cy="5296926"/>
          </a:xfrm>
          <a:prstGeom prst="rect">
            <a:avLst/>
          </a:prstGeom>
        </p:spPr>
      </p:pic>
    </p:spTree>
    <p:extLst>
      <p:ext uri="{BB962C8B-B14F-4D97-AF65-F5344CB8AC3E}">
        <p14:creationId xmlns:p14="http://schemas.microsoft.com/office/powerpoint/2010/main" val="1867140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548" y="64277"/>
            <a:ext cx="6743554" cy="535531"/>
          </a:xfrm>
        </p:spPr>
        <p:txBody>
          <a:bodyPr/>
          <a:lstStyle/>
          <a:p>
            <a:r>
              <a:rPr lang="en-US" dirty="0" smtClean="0"/>
              <a:t>E Commerce growth by 2015</a:t>
            </a:r>
            <a:endParaRPr lang="en-US" dirty="0"/>
          </a:p>
        </p:txBody>
      </p:sp>
      <p:pic>
        <p:nvPicPr>
          <p:cNvPr id="3074" name="Picture 2" descr="https://allonlinemarketingsolutions.files.wordpress.com/2015/01/e-comm-by-2015.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599808"/>
            <a:ext cx="9164716" cy="6258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908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253218"/>
            <a:ext cx="8591550" cy="535531"/>
          </a:xfrm>
        </p:spPr>
        <p:txBody>
          <a:bodyPr/>
          <a:lstStyle/>
          <a:p>
            <a:r>
              <a:rPr lang="en-US" dirty="0" smtClean="0"/>
              <a:t>Vietnam E-Commerce</a:t>
            </a:r>
            <a:endParaRPr lang="en-US" dirty="0"/>
          </a:p>
        </p:txBody>
      </p:sp>
      <p:sp>
        <p:nvSpPr>
          <p:cNvPr id="3" name="Rectangle 2"/>
          <p:cNvSpPr/>
          <p:nvPr/>
        </p:nvSpPr>
        <p:spPr>
          <a:xfrm>
            <a:off x="0" y="1025565"/>
            <a:ext cx="4789714" cy="275190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marL="342900" indent="-342900">
              <a:buFont typeface="Arial" charset="0"/>
              <a:buChar char="•"/>
              <a:defRPr/>
            </a:pPr>
            <a:endParaRPr lang="en-US" sz="2400" dirty="0" smtClean="0"/>
          </a:p>
          <a:p>
            <a:pPr marL="342900" indent="-342900">
              <a:buFont typeface="Arial" charset="0"/>
              <a:buChar char="•"/>
              <a:defRPr/>
            </a:pPr>
            <a:endParaRPr lang="en-US" sz="2400" dirty="0" smtClean="0"/>
          </a:p>
          <a:p>
            <a:pPr marL="342900" indent="-342900">
              <a:buFont typeface="Arial" charset="0"/>
              <a:buChar char="•"/>
              <a:defRPr/>
            </a:pPr>
            <a:r>
              <a:rPr lang="en-US" sz="2400" dirty="0" smtClean="0"/>
              <a:t>Internet</a:t>
            </a:r>
            <a:r>
              <a:rPr lang="en-US" sz="2400" dirty="0"/>
              <a:t>: </a:t>
            </a:r>
            <a:r>
              <a:rPr lang="en-US" sz="2400" dirty="0" smtClean="0"/>
              <a:t>39</a:t>
            </a:r>
            <a:r>
              <a:rPr lang="en-US" sz="2400" dirty="0" smtClean="0"/>
              <a:t>%, ranking No 1 in ASEAN </a:t>
            </a:r>
            <a:r>
              <a:rPr lang="en-US" sz="1600" dirty="0"/>
              <a:t>(</a:t>
            </a:r>
            <a:r>
              <a:rPr lang="en-US" sz="1600" dirty="0" err="1" smtClean="0"/>
              <a:t>T1</a:t>
            </a:r>
            <a:r>
              <a:rPr lang="en-US" sz="1600" dirty="0" smtClean="0"/>
              <a:t>/2014, We are </a:t>
            </a:r>
            <a:r>
              <a:rPr lang="en-US" sz="1600" dirty="0" smtClean="0"/>
              <a:t>Social and </a:t>
            </a:r>
            <a:r>
              <a:rPr lang="en-US" sz="1600" dirty="0" err="1" smtClean="0"/>
              <a:t>comScore</a:t>
            </a:r>
            <a:r>
              <a:rPr lang="en-US" sz="1600" dirty="0" smtClean="0"/>
              <a:t>)</a:t>
            </a:r>
          </a:p>
          <a:p>
            <a:pPr marL="342900" indent="-342900">
              <a:buFont typeface="Arial" charset="0"/>
              <a:buChar char="•"/>
              <a:defRPr/>
            </a:pPr>
            <a:endParaRPr lang="en-US" sz="1600" dirty="0" smtClean="0"/>
          </a:p>
          <a:p>
            <a:pPr marL="285750" indent="-285750">
              <a:buFont typeface="Arial" charset="0"/>
              <a:buChar char="•"/>
              <a:defRPr/>
            </a:pPr>
            <a:r>
              <a:rPr lang="en-US" sz="2400" dirty="0" smtClean="0"/>
              <a:t>Cell phone: 151%  </a:t>
            </a:r>
            <a:r>
              <a:rPr lang="en-US" sz="1600" dirty="0" smtClean="0"/>
              <a:t>(June, 2013)</a:t>
            </a:r>
          </a:p>
          <a:p>
            <a:pPr marL="285750" indent="-285750">
              <a:buFont typeface="Arial" charset="0"/>
              <a:buChar char="•"/>
              <a:defRPr/>
            </a:pPr>
            <a:endParaRPr lang="en-US" sz="1600" dirty="0" smtClean="0"/>
          </a:p>
          <a:p>
            <a:pPr marL="285750" indent="-285750">
              <a:buFont typeface="Arial" charset="0"/>
              <a:buChar char="•"/>
              <a:defRPr/>
            </a:pPr>
            <a:r>
              <a:rPr lang="en-US" sz="2400" dirty="0" err="1" smtClean="0"/>
              <a:t>3G</a:t>
            </a:r>
            <a:r>
              <a:rPr lang="en-US" sz="2400" dirty="0" smtClean="0"/>
              <a:t>: 37% </a:t>
            </a:r>
            <a:r>
              <a:rPr lang="en-US" sz="1600" dirty="0" smtClean="0"/>
              <a:t>(Sep, 2013)</a:t>
            </a:r>
            <a:endParaRPr lang="en-US" sz="1600" dirty="0" smtClean="0"/>
          </a:p>
          <a:p>
            <a:pPr>
              <a:defRPr/>
            </a:pPr>
            <a:endParaRPr lang="en-US" sz="2400" dirty="0"/>
          </a:p>
          <a:p>
            <a:pPr>
              <a:defRPr/>
            </a:pPr>
            <a:r>
              <a:rPr lang="en-US" sz="2400" dirty="0" smtClean="0"/>
              <a:t> </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9714" y="1025565"/>
            <a:ext cx="4354286" cy="2751908"/>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532244566"/>
              </p:ext>
            </p:extLst>
          </p:nvPr>
        </p:nvGraphicFramePr>
        <p:xfrm>
          <a:off x="0" y="4132387"/>
          <a:ext cx="9144000" cy="2062747"/>
        </p:xfrm>
        <a:graphic>
          <a:graphicData uri="http://schemas.openxmlformats.org/drawingml/2006/table">
            <a:tbl>
              <a:tblPr firstRow="1" bandRow="1">
                <a:tableStyleId>{5C22544A-7EE6-4342-B048-85BDC9FD1C3A}</a:tableStyleId>
              </a:tblPr>
              <a:tblGrid>
                <a:gridCol w="1828800"/>
                <a:gridCol w="1828800"/>
                <a:gridCol w="1828800"/>
                <a:gridCol w="1828800"/>
                <a:gridCol w="1828800"/>
              </a:tblGrid>
              <a:tr h="1567779">
                <a:tc>
                  <a:txBody>
                    <a:bodyPr/>
                    <a:lstStyle/>
                    <a:p>
                      <a:pPr algn="ctr"/>
                      <a:r>
                        <a:rPr lang="en-US" dirty="0" smtClean="0"/>
                        <a:t>Population</a:t>
                      </a:r>
                      <a:r>
                        <a:rPr lang="en-US" baseline="0" dirty="0" smtClean="0"/>
                        <a:t> of </a:t>
                      </a:r>
                      <a:r>
                        <a:rPr lang="en-US" baseline="0" dirty="0" err="1" smtClean="0"/>
                        <a:t>VN</a:t>
                      </a:r>
                      <a:r>
                        <a:rPr lang="en-US" baseline="0" dirty="0" smtClean="0"/>
                        <a:t> 2014</a:t>
                      </a:r>
                      <a:endParaRPr lang="en-US" dirty="0"/>
                    </a:p>
                  </a:txBody>
                  <a:tcPr/>
                </a:tc>
                <a:tc>
                  <a:txBody>
                    <a:bodyPr/>
                    <a:lstStyle/>
                    <a:p>
                      <a:pPr algn="ctr"/>
                      <a:r>
                        <a:rPr lang="en-US" dirty="0" smtClean="0"/>
                        <a:t>Population using</a:t>
                      </a:r>
                      <a:r>
                        <a:rPr lang="en-US" baseline="0" dirty="0" smtClean="0"/>
                        <a:t> the Internet</a:t>
                      </a:r>
                      <a:endParaRPr lang="en-US" dirty="0"/>
                    </a:p>
                  </a:txBody>
                  <a:tcPr/>
                </a:tc>
                <a:tc>
                  <a:txBody>
                    <a:bodyPr/>
                    <a:lstStyle/>
                    <a:p>
                      <a:pPr algn="ctr"/>
                      <a:r>
                        <a:rPr lang="en-US" dirty="0" smtClean="0"/>
                        <a:t>Estimated value of online purchases of each</a:t>
                      </a:r>
                      <a:r>
                        <a:rPr lang="en-US" baseline="0" dirty="0" smtClean="0"/>
                        <a:t> person in 2014</a:t>
                      </a:r>
                      <a:endParaRPr lang="en-US" dirty="0"/>
                    </a:p>
                  </a:txBody>
                  <a:tcPr/>
                </a:tc>
                <a:tc>
                  <a:txBody>
                    <a:bodyPr/>
                    <a:lstStyle/>
                    <a:p>
                      <a:pPr algn="ctr"/>
                      <a:r>
                        <a:rPr lang="en-US" dirty="0" smtClean="0"/>
                        <a:t>Percentage of Internet access participating in online shopping</a:t>
                      </a:r>
                      <a:endParaRPr lang="en-US" dirty="0"/>
                    </a:p>
                  </a:txBody>
                  <a:tcPr/>
                </a:tc>
                <a:tc>
                  <a:txBody>
                    <a:bodyPr/>
                    <a:lstStyle/>
                    <a:p>
                      <a:pPr algn="ctr"/>
                      <a:r>
                        <a:rPr lang="en-US" dirty="0" smtClean="0"/>
                        <a:t>Estimated revenues from </a:t>
                      </a:r>
                      <a:r>
                        <a:rPr lang="en-US" dirty="0" err="1" smtClean="0"/>
                        <a:t>B2C</a:t>
                      </a:r>
                      <a:r>
                        <a:rPr lang="en-US" dirty="0" smtClean="0"/>
                        <a:t> in 2014</a:t>
                      </a:r>
                      <a:endParaRPr lang="en-US" dirty="0"/>
                    </a:p>
                  </a:txBody>
                  <a:tcPr/>
                </a:tc>
              </a:tr>
              <a:tr h="494968">
                <a:tc>
                  <a:txBody>
                    <a:bodyPr/>
                    <a:lstStyle/>
                    <a:p>
                      <a:pPr algn="ctr"/>
                      <a:r>
                        <a:rPr lang="en-US" dirty="0" smtClean="0"/>
                        <a:t>90.73 million</a:t>
                      </a:r>
                      <a:endParaRPr lang="en-US" dirty="0"/>
                    </a:p>
                  </a:txBody>
                  <a:tcPr/>
                </a:tc>
                <a:tc>
                  <a:txBody>
                    <a:bodyPr/>
                    <a:lstStyle/>
                    <a:p>
                      <a:pPr algn="ctr"/>
                      <a:r>
                        <a:rPr lang="en-US" dirty="0" smtClean="0"/>
                        <a:t>39%</a:t>
                      </a:r>
                      <a:endParaRPr lang="en-US" dirty="0"/>
                    </a:p>
                  </a:txBody>
                  <a:tcPr/>
                </a:tc>
                <a:tc>
                  <a:txBody>
                    <a:bodyPr/>
                    <a:lstStyle/>
                    <a:p>
                      <a:pPr algn="ctr"/>
                      <a:r>
                        <a:rPr lang="en-US" dirty="0" smtClean="0"/>
                        <a:t>145 USD</a:t>
                      </a:r>
                      <a:endParaRPr lang="en-US" dirty="0"/>
                    </a:p>
                  </a:txBody>
                  <a:tcPr/>
                </a:tc>
                <a:tc>
                  <a:txBody>
                    <a:bodyPr/>
                    <a:lstStyle/>
                    <a:p>
                      <a:pPr algn="ctr"/>
                      <a:r>
                        <a:rPr lang="en-US" dirty="0" smtClean="0"/>
                        <a:t>58%</a:t>
                      </a:r>
                      <a:endParaRPr lang="en-US" dirty="0"/>
                    </a:p>
                  </a:txBody>
                  <a:tcPr/>
                </a:tc>
                <a:tc>
                  <a:txBody>
                    <a:bodyPr/>
                    <a:lstStyle/>
                    <a:p>
                      <a:pPr algn="ctr"/>
                      <a:r>
                        <a:rPr lang="en-US" dirty="0" smtClean="0"/>
                        <a:t>2.97 billion</a:t>
                      </a:r>
                      <a:endParaRPr lang="en-US" dirty="0"/>
                    </a:p>
                  </a:txBody>
                  <a:tcPr/>
                </a:tc>
              </a:tr>
            </a:tbl>
          </a:graphicData>
        </a:graphic>
      </p:graphicFrame>
      <p:sp>
        <p:nvSpPr>
          <p:cNvPr id="6" name="TextBox 8"/>
          <p:cNvSpPr txBox="1">
            <a:spLocks noChangeArrowheads="1"/>
          </p:cNvSpPr>
          <p:nvPr/>
        </p:nvSpPr>
        <p:spPr bwMode="auto">
          <a:xfrm>
            <a:off x="5575663" y="6195133"/>
            <a:ext cx="3568337" cy="246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5" rIns="91407" bIns="45705">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000" b="1" dirty="0"/>
              <a:t>Source: </a:t>
            </a:r>
            <a:r>
              <a:rPr lang="en-US" sz="1000" b="1" dirty="0" smtClean="0"/>
              <a:t>Vietnam E-Commerce Report 2014, </a:t>
            </a:r>
            <a:r>
              <a:rPr lang="en-US" sz="1000" b="1" dirty="0" err="1" smtClean="0"/>
              <a:t>VECITA</a:t>
            </a:r>
            <a:endParaRPr lang="en-US" sz="1000" b="1" dirty="0"/>
          </a:p>
        </p:txBody>
      </p:sp>
    </p:spTree>
    <p:extLst>
      <p:ext uri="{BB962C8B-B14F-4D97-AF65-F5344CB8AC3E}">
        <p14:creationId xmlns:p14="http://schemas.microsoft.com/office/powerpoint/2010/main" val="146177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6" y="-297"/>
            <a:ext cx="9144793" cy="6858594"/>
          </a:xfrm>
          <a:prstGeom prst="rect">
            <a:avLst/>
          </a:prstGeom>
        </p:spPr>
      </p:pic>
      <p:sp>
        <p:nvSpPr>
          <p:cNvPr id="2" name="Rectangle 1"/>
          <p:cNvSpPr/>
          <p:nvPr/>
        </p:nvSpPr>
        <p:spPr>
          <a:xfrm>
            <a:off x="1737360" y="921437"/>
            <a:ext cx="5669280" cy="640080"/>
          </a:xfrm>
          <a:prstGeom prst="rect">
            <a:avLst/>
          </a:prstGeom>
          <a:solidFill>
            <a:schemeClr val="tx2"/>
          </a:solidFill>
        </p:spPr>
        <p:txBody>
          <a:bodyPr wrap="square" anchor="ctr">
            <a:noAutofit/>
          </a:bodyPr>
          <a:lstStyle/>
          <a:p>
            <a:pPr algn="ctr"/>
            <a:r>
              <a:rPr lang="en-US" sz="3200" smtClean="0">
                <a:solidFill>
                  <a:schemeClr val="bg1"/>
                </a:solidFill>
              </a:rPr>
              <a:t>E-Commerce </a:t>
            </a:r>
            <a:r>
              <a:rPr lang="en-US" sz="3200">
                <a:solidFill>
                  <a:schemeClr val="bg1"/>
                </a:solidFill>
              </a:rPr>
              <a:t>is a </a:t>
            </a:r>
            <a:r>
              <a:rPr lang="en-US" sz="3200" b="1" smtClean="0">
                <a:solidFill>
                  <a:schemeClr val="bg1"/>
                </a:solidFill>
              </a:rPr>
              <a:t>KEY</a:t>
            </a:r>
            <a:r>
              <a:rPr lang="en-US" sz="3200" smtClean="0">
                <a:solidFill>
                  <a:schemeClr val="bg1"/>
                </a:solidFill>
              </a:rPr>
              <a:t> strategy</a:t>
            </a:r>
          </a:p>
        </p:txBody>
      </p:sp>
      <p:sp>
        <p:nvSpPr>
          <p:cNvPr id="6" name="Rectangle 5"/>
          <p:cNvSpPr/>
          <p:nvPr/>
        </p:nvSpPr>
        <p:spPr>
          <a:xfrm>
            <a:off x="0" y="0"/>
            <a:ext cx="9144000"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6818313" y="25208"/>
            <a:ext cx="2194560" cy="274320"/>
            <a:chOff x="8515350" y="-151766"/>
            <a:chExt cx="2194560" cy="274320"/>
          </a:xfrm>
          <a:solidFill>
            <a:schemeClr val="bg1"/>
          </a:solidFill>
        </p:grpSpPr>
        <p:sp>
          <p:nvSpPr>
            <p:cNvPr id="8" name="Rounded Rectangle 7"/>
            <p:cNvSpPr/>
            <p:nvPr userDrawn="1"/>
          </p:nvSpPr>
          <p:spPr>
            <a:xfrm>
              <a:off x="8652510" y="-151766"/>
              <a:ext cx="1920240" cy="27432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none"/>
            </a:p>
          </p:txBody>
        </p:sp>
        <p:sp>
          <p:nvSpPr>
            <p:cNvPr id="9" name="Freeform 8"/>
            <p:cNvSpPr/>
            <p:nvPr userDrawn="1"/>
          </p:nvSpPr>
          <p:spPr>
            <a:xfrm>
              <a:off x="10572750" y="-151766"/>
              <a:ext cx="137160" cy="137160"/>
            </a:xfrm>
            <a:custGeom>
              <a:avLst/>
              <a:gdLst>
                <a:gd name="connsiteX0" fmla="*/ 0 w 137160"/>
                <a:gd name="connsiteY0" fmla="*/ 0 h 137160"/>
                <a:gd name="connsiteX1" fmla="*/ 137160 w 137160"/>
                <a:gd name="connsiteY1" fmla="*/ 0 h 137160"/>
                <a:gd name="connsiteX2" fmla="*/ 0 w 137160"/>
                <a:gd name="connsiteY2" fmla="*/ 137160 h 137160"/>
                <a:gd name="connsiteX3" fmla="*/ 0 w 137160"/>
                <a:gd name="connsiteY3" fmla="*/ 0 h 137160"/>
              </a:gdLst>
              <a:ahLst/>
              <a:cxnLst>
                <a:cxn ang="0">
                  <a:pos x="connsiteX0" y="connsiteY0"/>
                </a:cxn>
                <a:cxn ang="0">
                  <a:pos x="connsiteX1" y="connsiteY1"/>
                </a:cxn>
                <a:cxn ang="0">
                  <a:pos x="connsiteX2" y="connsiteY2"/>
                </a:cxn>
                <a:cxn ang="0">
                  <a:pos x="connsiteX3" y="connsiteY3"/>
                </a:cxn>
              </a:cxnLst>
              <a:rect l="l" t="t" r="r" b="b"/>
              <a:pathLst>
                <a:path w="137160" h="137160">
                  <a:moveTo>
                    <a:pt x="0" y="0"/>
                  </a:moveTo>
                  <a:lnTo>
                    <a:pt x="137160" y="0"/>
                  </a:lnTo>
                  <a:cubicBezTo>
                    <a:pt x="61409" y="0"/>
                    <a:pt x="0" y="61409"/>
                    <a:pt x="0" y="137160"/>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none"/>
            </a:p>
          </p:txBody>
        </p:sp>
        <p:sp>
          <p:nvSpPr>
            <p:cNvPr id="10" name="Freeform 9"/>
            <p:cNvSpPr/>
            <p:nvPr userDrawn="1"/>
          </p:nvSpPr>
          <p:spPr>
            <a:xfrm>
              <a:off x="8515350" y="-151766"/>
              <a:ext cx="137160" cy="137160"/>
            </a:xfrm>
            <a:custGeom>
              <a:avLst/>
              <a:gdLst>
                <a:gd name="connsiteX0" fmla="*/ 0 w 137160"/>
                <a:gd name="connsiteY0" fmla="*/ 0 h 137160"/>
                <a:gd name="connsiteX1" fmla="*/ 137160 w 137160"/>
                <a:gd name="connsiteY1" fmla="*/ 0 h 137160"/>
                <a:gd name="connsiteX2" fmla="*/ 137160 w 137160"/>
                <a:gd name="connsiteY2" fmla="*/ 137160 h 137160"/>
                <a:gd name="connsiteX3" fmla="*/ 0 w 137160"/>
                <a:gd name="connsiteY3" fmla="*/ 0 h 137160"/>
              </a:gdLst>
              <a:ahLst/>
              <a:cxnLst>
                <a:cxn ang="0">
                  <a:pos x="connsiteX0" y="connsiteY0"/>
                </a:cxn>
                <a:cxn ang="0">
                  <a:pos x="connsiteX1" y="connsiteY1"/>
                </a:cxn>
                <a:cxn ang="0">
                  <a:pos x="connsiteX2" y="connsiteY2"/>
                </a:cxn>
                <a:cxn ang="0">
                  <a:pos x="connsiteX3" y="connsiteY3"/>
                </a:cxn>
              </a:cxnLst>
              <a:rect l="l" t="t" r="r" b="b"/>
              <a:pathLst>
                <a:path w="137160" h="137160">
                  <a:moveTo>
                    <a:pt x="0" y="0"/>
                  </a:moveTo>
                  <a:lnTo>
                    <a:pt x="137160" y="0"/>
                  </a:lnTo>
                  <a:lnTo>
                    <a:pt x="137160" y="137160"/>
                  </a:lnTo>
                  <a:cubicBezTo>
                    <a:pt x="137160" y="61409"/>
                    <a:pt x="75751" y="0"/>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none"/>
            </a:p>
          </p:txBody>
        </p:sp>
        <p:sp>
          <p:nvSpPr>
            <p:cNvPr id="11" name="Rectangle 10"/>
            <p:cNvSpPr/>
            <p:nvPr userDrawn="1"/>
          </p:nvSpPr>
          <p:spPr>
            <a:xfrm>
              <a:off x="8652510" y="-151766"/>
              <a:ext cx="192024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none"/>
            </a:p>
          </p:txBody>
        </p:sp>
      </p:grpSp>
      <p:grpSp>
        <p:nvGrpSpPr>
          <p:cNvPr id="12" name="Group 11"/>
          <p:cNvGrpSpPr/>
          <p:nvPr/>
        </p:nvGrpSpPr>
        <p:grpSpPr>
          <a:xfrm>
            <a:off x="7017592" y="18858"/>
            <a:ext cx="1876060" cy="246221"/>
            <a:chOff x="6272497" y="928626"/>
            <a:chExt cx="1876060" cy="246221"/>
          </a:xfrm>
          <a:solidFill>
            <a:schemeClr val="accent3">
              <a:lumMod val="20000"/>
              <a:lumOff val="80000"/>
            </a:schemeClr>
          </a:solidFill>
        </p:grpSpPr>
        <p:grpSp>
          <p:nvGrpSpPr>
            <p:cNvPr id="13" name="Group 12"/>
            <p:cNvGrpSpPr/>
            <p:nvPr userDrawn="1"/>
          </p:nvGrpSpPr>
          <p:grpSpPr>
            <a:xfrm>
              <a:off x="6272497" y="928626"/>
              <a:ext cx="1876060" cy="246221"/>
              <a:chOff x="6259797" y="1066009"/>
              <a:chExt cx="1876060" cy="246221"/>
            </a:xfrm>
            <a:grpFill/>
          </p:grpSpPr>
          <p:pic>
            <p:nvPicPr>
              <p:cNvPr id="15" name="Picture 39" descr="D:\Current\Slide Maker\New folder\OSB - notext - mau.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259797" y="1107204"/>
                <a:ext cx="424645" cy="182880"/>
              </a:xfrm>
              <a:prstGeom prst="rect">
                <a:avLst/>
              </a:prstGeom>
              <a:extLst>
                <a:ext uri="{909E8E84-426E-40DD-AFC4-6F175D3DCCD1}">
                  <a14:hiddenFill xmlns:a14="http://schemas.microsoft.com/office/drawing/2010/main">
                    <a:solidFill>
                      <a:srgbClr val="FFFFFF"/>
                    </a:solidFill>
                  </a14:hiddenFill>
                </a:ext>
              </a:extLst>
            </p:spPr>
          </p:pic>
          <p:sp>
            <p:nvSpPr>
              <p:cNvPr id="16" name="TextBox 15"/>
              <p:cNvSpPr txBox="1"/>
              <p:nvPr userDrawn="1"/>
            </p:nvSpPr>
            <p:spPr>
              <a:xfrm>
                <a:off x="6691231" y="1066009"/>
                <a:ext cx="1444626" cy="246221"/>
              </a:xfrm>
              <a:prstGeom prst="rect">
                <a:avLst/>
              </a:prstGeom>
              <a:noFill/>
            </p:spPr>
            <p:txBody>
              <a:bodyPr wrap="none" rtlCol="0">
                <a:spAutoFit/>
              </a:bodyPr>
              <a:lstStyle/>
              <a:p>
                <a:pPr>
                  <a:tabLst/>
                </a:pPr>
                <a:r>
                  <a:rPr lang="en-US" sz="1000" b="0" smtClean="0"/>
                  <a:t>www.</a:t>
                </a:r>
                <a:r>
                  <a:rPr lang="en-US" sz="1000" b="1" smtClean="0">
                    <a:solidFill>
                      <a:srgbClr val="235C9C"/>
                    </a:solidFill>
                  </a:rPr>
                  <a:t>osbholding</a:t>
                </a:r>
                <a:r>
                  <a:rPr lang="en-US" sz="1000" b="0" smtClean="0"/>
                  <a:t>.com</a:t>
                </a:r>
                <a:endParaRPr lang="en-US" sz="1000" b="0"/>
              </a:p>
            </p:txBody>
          </p:sp>
        </p:grpSp>
        <p:cxnSp>
          <p:nvCxnSpPr>
            <p:cNvPr id="14" name="Straight Connector 13"/>
            <p:cNvCxnSpPr/>
            <p:nvPr userDrawn="1"/>
          </p:nvCxnSpPr>
          <p:spPr>
            <a:xfrm>
              <a:off x="6741666" y="969821"/>
              <a:ext cx="0" cy="182880"/>
            </a:xfrm>
            <a:prstGeom prst="line">
              <a:avLst/>
            </a:prstGeom>
            <a:grpFill/>
          </p:spPr>
          <p:style>
            <a:lnRef idx="1">
              <a:schemeClr val="accent1"/>
            </a:lnRef>
            <a:fillRef idx="0">
              <a:schemeClr val="accent1"/>
            </a:fillRef>
            <a:effectRef idx="0">
              <a:schemeClr val="accent1"/>
            </a:effectRef>
            <a:fontRef idx="minor">
              <a:schemeClr val="tx1"/>
            </a:fontRef>
          </p:style>
        </p:cxnSp>
      </p:grpSp>
      <p:sp>
        <p:nvSpPr>
          <p:cNvPr id="17" name="Rectangle 16"/>
          <p:cNvSpPr/>
          <p:nvPr/>
        </p:nvSpPr>
        <p:spPr>
          <a:xfrm>
            <a:off x="1143000" y="1730798"/>
            <a:ext cx="6858000" cy="640080"/>
          </a:xfrm>
          <a:prstGeom prst="rect">
            <a:avLst/>
          </a:prstGeom>
          <a:solidFill>
            <a:schemeClr val="tx2"/>
          </a:solidFill>
        </p:spPr>
        <p:txBody>
          <a:bodyPr wrap="square" anchor="ctr">
            <a:noAutofit/>
          </a:bodyPr>
          <a:lstStyle/>
          <a:p>
            <a:pPr algn="ctr"/>
            <a:r>
              <a:rPr lang="en-US" sz="3200" smtClean="0">
                <a:solidFill>
                  <a:schemeClr val="bg1"/>
                </a:solidFill>
              </a:rPr>
              <a:t>for </a:t>
            </a:r>
            <a:r>
              <a:rPr lang="en-US" sz="3200">
                <a:solidFill>
                  <a:schemeClr val="bg1"/>
                </a:solidFill>
              </a:rPr>
              <a:t>the global business </a:t>
            </a:r>
            <a:r>
              <a:rPr lang="en-US" sz="3200" b="1" smtClean="0">
                <a:solidFill>
                  <a:schemeClr val="bg1"/>
                </a:solidFill>
              </a:rPr>
              <a:t>EXPANSION</a:t>
            </a:r>
            <a:endParaRPr lang="en-US" sz="3200" b="1">
              <a:solidFill>
                <a:schemeClr val="bg1"/>
              </a:solidFill>
            </a:endParaRPr>
          </a:p>
        </p:txBody>
      </p:sp>
    </p:spTree>
    <p:extLst>
      <p:ext uri="{BB962C8B-B14F-4D97-AF65-F5344CB8AC3E}">
        <p14:creationId xmlns:p14="http://schemas.microsoft.com/office/powerpoint/2010/main" val="2093714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7" y="-297"/>
            <a:ext cx="9144793" cy="6858594"/>
          </a:xfrm>
          <a:prstGeom prst="rect">
            <a:avLst/>
          </a:prstGeom>
        </p:spPr>
      </p:pic>
      <p:grpSp>
        <p:nvGrpSpPr>
          <p:cNvPr id="2" name="Group 1"/>
          <p:cNvGrpSpPr/>
          <p:nvPr/>
        </p:nvGrpSpPr>
        <p:grpSpPr>
          <a:xfrm>
            <a:off x="1967692" y="473650"/>
            <a:ext cx="5208616" cy="547639"/>
            <a:chOff x="-567945" y="283150"/>
            <a:chExt cx="5208616" cy="547639"/>
          </a:xfrm>
        </p:grpSpPr>
        <p:sp>
          <p:nvSpPr>
            <p:cNvPr id="49" name="Title 1"/>
            <p:cNvSpPr txBox="1">
              <a:spLocks/>
            </p:cNvSpPr>
            <p:nvPr/>
          </p:nvSpPr>
          <p:spPr>
            <a:xfrm>
              <a:off x="1447891" y="283150"/>
              <a:ext cx="3192780" cy="535531"/>
            </a:xfrm>
            <a:prstGeom prst="rect">
              <a:avLst/>
            </a:prstGeom>
          </p:spPr>
          <p:txBody>
            <a:bodyPr/>
            <a:lstStyle>
              <a:lvl1pPr algn="ctr"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mtClean="0">
                  <a:solidFill>
                    <a:schemeClr val="bg1"/>
                  </a:solidFill>
                </a:rPr>
                <a:t>OVERVIEW</a:t>
              </a:r>
              <a:endParaRPr lang="en-US">
                <a:solidFill>
                  <a:schemeClr val="bg1"/>
                </a:solidFill>
              </a:endParaRPr>
            </a:p>
          </p:txBody>
        </p:sp>
        <p:grpSp>
          <p:nvGrpSpPr>
            <p:cNvPr id="50" name="Group 49"/>
            <p:cNvGrpSpPr/>
            <p:nvPr/>
          </p:nvGrpSpPr>
          <p:grpSpPr>
            <a:xfrm>
              <a:off x="-567945" y="303294"/>
              <a:ext cx="2583385" cy="527495"/>
              <a:chOff x="9386761" y="951893"/>
              <a:chExt cx="1343471" cy="274320"/>
            </a:xfrm>
          </p:grpSpPr>
          <p:sp>
            <p:nvSpPr>
              <p:cNvPr id="51" name="Freeform 6"/>
              <p:cNvSpPr>
                <a:spLocks/>
              </p:cNvSpPr>
              <p:nvPr/>
            </p:nvSpPr>
            <p:spPr bwMode="auto">
              <a:xfrm>
                <a:off x="9386761" y="951893"/>
                <a:ext cx="494639" cy="274320"/>
              </a:xfrm>
              <a:custGeom>
                <a:avLst/>
                <a:gdLst>
                  <a:gd name="T0" fmla="*/ 4404 w 10614"/>
                  <a:gd name="T1" fmla="*/ 4275 h 5873"/>
                  <a:gd name="T2" fmla="*/ 1731 w 10614"/>
                  <a:gd name="T3" fmla="*/ 5031 h 5873"/>
                  <a:gd name="T4" fmla="*/ 710 w 10614"/>
                  <a:gd name="T5" fmla="*/ 2966 h 5873"/>
                  <a:gd name="T6" fmla="*/ 4129 w 10614"/>
                  <a:gd name="T7" fmla="*/ 380 h 5873"/>
                  <a:gd name="T8" fmla="*/ 6033 w 10614"/>
                  <a:gd name="T9" fmla="*/ 0 h 5873"/>
                  <a:gd name="T10" fmla="*/ 6078 w 10614"/>
                  <a:gd name="T11" fmla="*/ 0 h 5873"/>
                  <a:gd name="T12" fmla="*/ 6082 w 10614"/>
                  <a:gd name="T13" fmla="*/ 0 h 5873"/>
                  <a:gd name="T14" fmla="*/ 7937 w 10614"/>
                  <a:gd name="T15" fmla="*/ 1259 h 5873"/>
                  <a:gd name="T16" fmla="*/ 6285 w 10614"/>
                  <a:gd name="T17" fmla="*/ 3768 h 5873"/>
                  <a:gd name="T18" fmla="*/ 6413 w 10614"/>
                  <a:gd name="T19" fmla="*/ 4285 h 5873"/>
                  <a:gd name="T20" fmla="*/ 10614 w 10614"/>
                  <a:gd name="T21" fmla="*/ 3145 h 5873"/>
                  <a:gd name="T22" fmla="*/ 5264 w 10614"/>
                  <a:gd name="T23" fmla="*/ 4404 h 5873"/>
                  <a:gd name="T24" fmla="*/ 5498 w 10614"/>
                  <a:gd name="T25" fmla="*/ 3809 h 5873"/>
                  <a:gd name="T26" fmla="*/ 6024 w 10614"/>
                  <a:gd name="T27" fmla="*/ 3154 h 5873"/>
                  <a:gd name="T28" fmla="*/ 7306 w 10614"/>
                  <a:gd name="T29" fmla="*/ 1520 h 5873"/>
                  <a:gd name="T30" fmla="*/ 5983 w 10614"/>
                  <a:gd name="T31" fmla="*/ 270 h 5873"/>
                  <a:gd name="T32" fmla="*/ 5640 w 10614"/>
                  <a:gd name="T33" fmla="*/ 467 h 5873"/>
                  <a:gd name="T34" fmla="*/ 5850 w 10614"/>
                  <a:gd name="T35" fmla="*/ 664 h 5873"/>
                  <a:gd name="T36" fmla="*/ 2646 w 10614"/>
                  <a:gd name="T37" fmla="*/ 1552 h 5873"/>
                  <a:gd name="T38" fmla="*/ 2811 w 10614"/>
                  <a:gd name="T39" fmla="*/ 1973 h 5873"/>
                  <a:gd name="T40" fmla="*/ 2317 w 10614"/>
                  <a:gd name="T41" fmla="*/ 2463 h 5873"/>
                  <a:gd name="T42" fmla="*/ 2079 w 10614"/>
                  <a:gd name="T43" fmla="*/ 2349 h 5873"/>
                  <a:gd name="T44" fmla="*/ 2079 w 10614"/>
                  <a:gd name="T45" fmla="*/ 3158 h 5873"/>
                  <a:gd name="T46" fmla="*/ 1310 w 10614"/>
                  <a:gd name="T47" fmla="*/ 4358 h 5873"/>
                  <a:gd name="T48" fmla="*/ 1461 w 10614"/>
                  <a:gd name="T49" fmla="*/ 4436 h 5873"/>
                  <a:gd name="T50" fmla="*/ 1461 w 10614"/>
                  <a:gd name="T51" fmla="*/ 4436 h 5873"/>
                  <a:gd name="T52" fmla="*/ 4404 w 10614"/>
                  <a:gd name="T53" fmla="*/ 4275 h 5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614" h="5873">
                    <a:moveTo>
                      <a:pt x="4404" y="4275"/>
                    </a:moveTo>
                    <a:cubicBezTo>
                      <a:pt x="3626" y="4669"/>
                      <a:pt x="2880" y="4985"/>
                      <a:pt x="1731" y="5031"/>
                    </a:cubicBezTo>
                    <a:cubicBezTo>
                      <a:pt x="234" y="4999"/>
                      <a:pt x="0" y="4005"/>
                      <a:pt x="710" y="2966"/>
                    </a:cubicBezTo>
                    <a:cubicBezTo>
                      <a:pt x="1378" y="1918"/>
                      <a:pt x="2440" y="971"/>
                      <a:pt x="4129" y="380"/>
                    </a:cubicBezTo>
                    <a:cubicBezTo>
                      <a:pt x="4619" y="206"/>
                      <a:pt x="5337" y="9"/>
                      <a:pt x="6033" y="0"/>
                    </a:cubicBezTo>
                    <a:cubicBezTo>
                      <a:pt x="6048" y="0"/>
                      <a:pt x="6063" y="0"/>
                      <a:pt x="6078" y="0"/>
                    </a:cubicBezTo>
                    <a:lnTo>
                      <a:pt x="6082" y="0"/>
                    </a:lnTo>
                    <a:cubicBezTo>
                      <a:pt x="7062" y="1"/>
                      <a:pt x="8001" y="318"/>
                      <a:pt x="7937" y="1259"/>
                    </a:cubicBezTo>
                    <a:cubicBezTo>
                      <a:pt x="7901" y="1991"/>
                      <a:pt x="6843" y="3026"/>
                      <a:pt x="6285" y="3768"/>
                    </a:cubicBezTo>
                    <a:cubicBezTo>
                      <a:pt x="6047" y="4093"/>
                      <a:pt x="6006" y="4303"/>
                      <a:pt x="6413" y="4285"/>
                    </a:cubicBezTo>
                    <a:cubicBezTo>
                      <a:pt x="7892" y="4188"/>
                      <a:pt x="9369" y="3676"/>
                      <a:pt x="10614" y="3145"/>
                    </a:cubicBezTo>
                    <a:cubicBezTo>
                      <a:pt x="9772" y="3717"/>
                      <a:pt x="5283" y="5873"/>
                      <a:pt x="5264" y="4404"/>
                    </a:cubicBezTo>
                    <a:cubicBezTo>
                      <a:pt x="5269" y="4216"/>
                      <a:pt x="5356" y="4019"/>
                      <a:pt x="5498" y="3809"/>
                    </a:cubicBezTo>
                    <a:cubicBezTo>
                      <a:pt x="5635" y="3598"/>
                      <a:pt x="5827" y="3378"/>
                      <a:pt x="6024" y="3154"/>
                    </a:cubicBezTo>
                    <a:cubicBezTo>
                      <a:pt x="6322" y="2815"/>
                      <a:pt x="7059" y="2005"/>
                      <a:pt x="7306" y="1520"/>
                    </a:cubicBezTo>
                    <a:cubicBezTo>
                      <a:pt x="7722" y="600"/>
                      <a:pt x="6789" y="554"/>
                      <a:pt x="5983" y="270"/>
                    </a:cubicBezTo>
                    <a:lnTo>
                      <a:pt x="5640" y="467"/>
                    </a:lnTo>
                    <a:lnTo>
                      <a:pt x="5850" y="664"/>
                    </a:lnTo>
                    <a:cubicBezTo>
                      <a:pt x="4674" y="861"/>
                      <a:pt x="4093" y="1053"/>
                      <a:pt x="2646" y="1552"/>
                    </a:cubicBezTo>
                    <a:lnTo>
                      <a:pt x="2811" y="1973"/>
                    </a:lnTo>
                    <a:lnTo>
                      <a:pt x="2317" y="2463"/>
                    </a:lnTo>
                    <a:cubicBezTo>
                      <a:pt x="2303" y="2449"/>
                      <a:pt x="2230" y="2444"/>
                      <a:pt x="2079" y="2349"/>
                    </a:cubicBezTo>
                    <a:lnTo>
                      <a:pt x="2079" y="3158"/>
                    </a:lnTo>
                    <a:cubicBezTo>
                      <a:pt x="1433" y="3443"/>
                      <a:pt x="875" y="3932"/>
                      <a:pt x="1310" y="4358"/>
                    </a:cubicBezTo>
                    <a:cubicBezTo>
                      <a:pt x="1355" y="4394"/>
                      <a:pt x="1419" y="4431"/>
                      <a:pt x="1461" y="4436"/>
                    </a:cubicBezTo>
                    <a:lnTo>
                      <a:pt x="1461" y="4436"/>
                    </a:lnTo>
                    <a:cubicBezTo>
                      <a:pt x="2252" y="4885"/>
                      <a:pt x="4408" y="4275"/>
                      <a:pt x="4404" y="427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52" name="Freeform 5"/>
              <p:cNvSpPr>
                <a:spLocks/>
              </p:cNvSpPr>
              <p:nvPr/>
            </p:nvSpPr>
            <p:spPr bwMode="auto">
              <a:xfrm>
                <a:off x="9427622" y="964418"/>
                <a:ext cx="309637" cy="194652"/>
              </a:xfrm>
              <a:custGeom>
                <a:avLst/>
                <a:gdLst>
                  <a:gd name="T0" fmla="*/ 586 w 6646"/>
                  <a:gd name="T1" fmla="*/ 4166 h 4166"/>
                  <a:gd name="T2" fmla="*/ 435 w 6646"/>
                  <a:gd name="T3" fmla="*/ 4088 h 4166"/>
                  <a:gd name="T4" fmla="*/ 1204 w 6646"/>
                  <a:gd name="T5" fmla="*/ 2888 h 4166"/>
                  <a:gd name="T6" fmla="*/ 1204 w 6646"/>
                  <a:gd name="T7" fmla="*/ 2079 h 4166"/>
                  <a:gd name="T8" fmla="*/ 1442 w 6646"/>
                  <a:gd name="T9" fmla="*/ 2193 h 4166"/>
                  <a:gd name="T10" fmla="*/ 1936 w 6646"/>
                  <a:gd name="T11" fmla="*/ 1703 h 4166"/>
                  <a:gd name="T12" fmla="*/ 1771 w 6646"/>
                  <a:gd name="T13" fmla="*/ 1282 h 4166"/>
                  <a:gd name="T14" fmla="*/ 4975 w 6646"/>
                  <a:gd name="T15" fmla="*/ 394 h 4166"/>
                  <a:gd name="T16" fmla="*/ 4765 w 6646"/>
                  <a:gd name="T17" fmla="*/ 197 h 4166"/>
                  <a:gd name="T18" fmla="*/ 5108 w 6646"/>
                  <a:gd name="T19" fmla="*/ 0 h 4166"/>
                  <a:gd name="T20" fmla="*/ 6518 w 6646"/>
                  <a:gd name="T21" fmla="*/ 994 h 4166"/>
                  <a:gd name="T22" fmla="*/ 5140 w 6646"/>
                  <a:gd name="T23" fmla="*/ 133 h 4166"/>
                  <a:gd name="T24" fmla="*/ 4975 w 6646"/>
                  <a:gd name="T25" fmla="*/ 234 h 4166"/>
                  <a:gd name="T26" fmla="*/ 5291 w 6646"/>
                  <a:gd name="T27" fmla="*/ 495 h 4166"/>
                  <a:gd name="T28" fmla="*/ 1986 w 6646"/>
                  <a:gd name="T29" fmla="*/ 1369 h 4166"/>
                  <a:gd name="T30" fmla="*/ 2128 w 6646"/>
                  <a:gd name="T31" fmla="*/ 1735 h 4166"/>
                  <a:gd name="T32" fmla="*/ 1611 w 6646"/>
                  <a:gd name="T33" fmla="*/ 2243 h 4166"/>
                  <a:gd name="T34" fmla="*/ 3538 w 6646"/>
                  <a:gd name="T35" fmla="*/ 1914 h 4166"/>
                  <a:gd name="T36" fmla="*/ 3556 w 6646"/>
                  <a:gd name="T37" fmla="*/ 1895 h 4166"/>
                  <a:gd name="T38" fmla="*/ 3387 w 6646"/>
                  <a:gd name="T39" fmla="*/ 1731 h 4166"/>
                  <a:gd name="T40" fmla="*/ 3808 w 6646"/>
                  <a:gd name="T41" fmla="*/ 2243 h 4166"/>
                  <a:gd name="T42" fmla="*/ 3680 w 6646"/>
                  <a:gd name="T43" fmla="*/ 2243 h 4166"/>
                  <a:gd name="T44" fmla="*/ 3643 w 6646"/>
                  <a:gd name="T45" fmla="*/ 2014 h 4166"/>
                  <a:gd name="T46" fmla="*/ 1355 w 6646"/>
                  <a:gd name="T47" fmla="*/ 2371 h 4166"/>
                  <a:gd name="T48" fmla="*/ 1355 w 6646"/>
                  <a:gd name="T49" fmla="*/ 2998 h 4166"/>
                  <a:gd name="T50" fmla="*/ 389 w 6646"/>
                  <a:gd name="T51" fmla="*/ 3877 h 4166"/>
                  <a:gd name="T52" fmla="*/ 586 w 6646"/>
                  <a:gd name="T53" fmla="*/ 4166 h 4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46" h="4166">
                    <a:moveTo>
                      <a:pt x="586" y="4166"/>
                    </a:moveTo>
                    <a:cubicBezTo>
                      <a:pt x="544" y="4161"/>
                      <a:pt x="480" y="4124"/>
                      <a:pt x="435" y="4088"/>
                    </a:cubicBezTo>
                    <a:cubicBezTo>
                      <a:pt x="0" y="3662"/>
                      <a:pt x="558" y="3173"/>
                      <a:pt x="1204" y="2888"/>
                    </a:cubicBezTo>
                    <a:lnTo>
                      <a:pt x="1204" y="2079"/>
                    </a:lnTo>
                    <a:cubicBezTo>
                      <a:pt x="1355" y="2174"/>
                      <a:pt x="1437" y="2179"/>
                      <a:pt x="1442" y="2193"/>
                    </a:cubicBezTo>
                    <a:lnTo>
                      <a:pt x="1936" y="1703"/>
                    </a:lnTo>
                    <a:lnTo>
                      <a:pt x="1771" y="1282"/>
                    </a:lnTo>
                    <a:cubicBezTo>
                      <a:pt x="3218" y="783"/>
                      <a:pt x="3799" y="591"/>
                      <a:pt x="4975" y="394"/>
                    </a:cubicBezTo>
                    <a:lnTo>
                      <a:pt x="4765" y="197"/>
                    </a:lnTo>
                    <a:lnTo>
                      <a:pt x="5108" y="0"/>
                    </a:lnTo>
                    <a:cubicBezTo>
                      <a:pt x="5900" y="261"/>
                      <a:pt x="6646" y="330"/>
                      <a:pt x="6518" y="994"/>
                    </a:cubicBezTo>
                    <a:cubicBezTo>
                      <a:pt x="6550" y="545"/>
                      <a:pt x="5991" y="371"/>
                      <a:pt x="5140" y="133"/>
                    </a:cubicBezTo>
                    <a:lnTo>
                      <a:pt x="4975" y="234"/>
                    </a:lnTo>
                    <a:lnTo>
                      <a:pt x="5291" y="495"/>
                    </a:lnTo>
                    <a:cubicBezTo>
                      <a:pt x="3881" y="737"/>
                      <a:pt x="3016" y="1012"/>
                      <a:pt x="1986" y="1369"/>
                    </a:cubicBezTo>
                    <a:lnTo>
                      <a:pt x="2128" y="1735"/>
                    </a:lnTo>
                    <a:lnTo>
                      <a:pt x="1611" y="2243"/>
                    </a:lnTo>
                    <a:cubicBezTo>
                      <a:pt x="1698" y="2266"/>
                      <a:pt x="2600" y="2568"/>
                      <a:pt x="3538" y="1914"/>
                    </a:cubicBezTo>
                    <a:cubicBezTo>
                      <a:pt x="3538" y="1914"/>
                      <a:pt x="3556" y="1900"/>
                      <a:pt x="3556" y="1895"/>
                    </a:cubicBezTo>
                    <a:cubicBezTo>
                      <a:pt x="3529" y="1849"/>
                      <a:pt x="3465" y="1799"/>
                      <a:pt x="3387" y="1731"/>
                    </a:cubicBezTo>
                    <a:cubicBezTo>
                      <a:pt x="3661" y="1749"/>
                      <a:pt x="3840" y="1991"/>
                      <a:pt x="3808" y="2243"/>
                    </a:cubicBezTo>
                    <a:lnTo>
                      <a:pt x="3680" y="2243"/>
                    </a:lnTo>
                    <a:cubicBezTo>
                      <a:pt x="3689" y="2161"/>
                      <a:pt x="3671" y="2074"/>
                      <a:pt x="3643" y="2014"/>
                    </a:cubicBezTo>
                    <a:cubicBezTo>
                      <a:pt x="2915" y="2545"/>
                      <a:pt x="2073" y="2623"/>
                      <a:pt x="1355" y="2371"/>
                    </a:cubicBezTo>
                    <a:lnTo>
                      <a:pt x="1355" y="2998"/>
                    </a:lnTo>
                    <a:cubicBezTo>
                      <a:pt x="1007" y="3122"/>
                      <a:pt x="384" y="3506"/>
                      <a:pt x="389" y="3877"/>
                    </a:cubicBezTo>
                    <a:cubicBezTo>
                      <a:pt x="411" y="4056"/>
                      <a:pt x="503" y="4120"/>
                      <a:pt x="586" y="4166"/>
                    </a:cubicBezTo>
                    <a:close/>
                  </a:path>
                </a:pathLst>
              </a:custGeom>
              <a:solidFill>
                <a:srgbClr val="22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p>
            </p:txBody>
          </p:sp>
          <p:sp>
            <p:nvSpPr>
              <p:cNvPr id="53" name="Freeform 7"/>
              <p:cNvSpPr>
                <a:spLocks noEditPoints="1"/>
              </p:cNvSpPr>
              <p:nvPr/>
            </p:nvSpPr>
            <p:spPr bwMode="auto">
              <a:xfrm>
                <a:off x="10708262" y="974068"/>
                <a:ext cx="14784" cy="17042"/>
              </a:xfrm>
              <a:custGeom>
                <a:avLst/>
                <a:gdLst>
                  <a:gd name="T0" fmla="*/ 48 w 318"/>
                  <a:gd name="T1" fmla="*/ 159 h 362"/>
                  <a:gd name="T2" fmla="*/ 151 w 318"/>
                  <a:gd name="T3" fmla="*/ 159 h 362"/>
                  <a:gd name="T4" fmla="*/ 202 w 318"/>
                  <a:gd name="T5" fmla="*/ 152 h 362"/>
                  <a:gd name="T6" fmla="*/ 229 w 318"/>
                  <a:gd name="T7" fmla="*/ 130 h 362"/>
                  <a:gd name="T8" fmla="*/ 239 w 318"/>
                  <a:gd name="T9" fmla="*/ 99 h 362"/>
                  <a:gd name="T10" fmla="*/ 221 w 318"/>
                  <a:gd name="T11" fmla="*/ 56 h 362"/>
                  <a:gd name="T12" fmla="*/ 163 w 318"/>
                  <a:gd name="T13" fmla="*/ 40 h 362"/>
                  <a:gd name="T14" fmla="*/ 48 w 318"/>
                  <a:gd name="T15" fmla="*/ 40 h 362"/>
                  <a:gd name="T16" fmla="*/ 48 w 318"/>
                  <a:gd name="T17" fmla="*/ 159 h 362"/>
                  <a:gd name="T18" fmla="*/ 0 w 318"/>
                  <a:gd name="T19" fmla="*/ 362 h 362"/>
                  <a:gd name="T20" fmla="*/ 0 w 318"/>
                  <a:gd name="T21" fmla="*/ 0 h 362"/>
                  <a:gd name="T22" fmla="*/ 160 w 318"/>
                  <a:gd name="T23" fmla="*/ 0 h 362"/>
                  <a:gd name="T24" fmla="*/ 233 w 318"/>
                  <a:gd name="T25" fmla="*/ 9 h 362"/>
                  <a:gd name="T26" fmla="*/ 274 w 318"/>
                  <a:gd name="T27" fmla="*/ 44 h 362"/>
                  <a:gd name="T28" fmla="*/ 289 w 318"/>
                  <a:gd name="T29" fmla="*/ 99 h 362"/>
                  <a:gd name="T30" fmla="*/ 264 w 318"/>
                  <a:gd name="T31" fmla="*/ 164 h 362"/>
                  <a:gd name="T32" fmla="*/ 187 w 318"/>
                  <a:gd name="T33" fmla="*/ 197 h 362"/>
                  <a:gd name="T34" fmla="*/ 216 w 318"/>
                  <a:gd name="T35" fmla="*/ 215 h 362"/>
                  <a:gd name="T36" fmla="*/ 255 w 318"/>
                  <a:gd name="T37" fmla="*/ 264 h 362"/>
                  <a:gd name="T38" fmla="*/ 318 w 318"/>
                  <a:gd name="T39" fmla="*/ 362 h 362"/>
                  <a:gd name="T40" fmla="*/ 258 w 318"/>
                  <a:gd name="T41" fmla="*/ 362 h 362"/>
                  <a:gd name="T42" fmla="*/ 211 w 318"/>
                  <a:gd name="T43" fmla="*/ 288 h 362"/>
                  <a:gd name="T44" fmla="*/ 176 w 318"/>
                  <a:gd name="T45" fmla="*/ 237 h 362"/>
                  <a:gd name="T46" fmla="*/ 152 w 318"/>
                  <a:gd name="T47" fmla="*/ 213 h 362"/>
                  <a:gd name="T48" fmla="*/ 130 w 318"/>
                  <a:gd name="T49" fmla="*/ 203 h 362"/>
                  <a:gd name="T50" fmla="*/ 103 w 318"/>
                  <a:gd name="T51" fmla="*/ 201 h 362"/>
                  <a:gd name="T52" fmla="*/ 48 w 318"/>
                  <a:gd name="T53" fmla="*/ 201 h 362"/>
                  <a:gd name="T54" fmla="*/ 48 w 318"/>
                  <a:gd name="T55" fmla="*/ 362 h 362"/>
                  <a:gd name="T56" fmla="*/ 0 w 318"/>
                  <a:gd name="T5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18" h="362">
                    <a:moveTo>
                      <a:pt x="48" y="159"/>
                    </a:moveTo>
                    <a:lnTo>
                      <a:pt x="151" y="159"/>
                    </a:lnTo>
                    <a:cubicBezTo>
                      <a:pt x="173" y="159"/>
                      <a:pt x="189" y="156"/>
                      <a:pt x="202" y="152"/>
                    </a:cubicBezTo>
                    <a:cubicBezTo>
                      <a:pt x="214" y="148"/>
                      <a:pt x="223" y="140"/>
                      <a:pt x="229" y="130"/>
                    </a:cubicBezTo>
                    <a:cubicBezTo>
                      <a:pt x="236" y="120"/>
                      <a:pt x="239" y="110"/>
                      <a:pt x="239" y="99"/>
                    </a:cubicBezTo>
                    <a:cubicBezTo>
                      <a:pt x="239" y="81"/>
                      <a:pt x="233" y="67"/>
                      <a:pt x="221" y="56"/>
                    </a:cubicBezTo>
                    <a:cubicBezTo>
                      <a:pt x="209" y="46"/>
                      <a:pt x="189" y="40"/>
                      <a:pt x="163" y="40"/>
                    </a:cubicBezTo>
                    <a:lnTo>
                      <a:pt x="48" y="40"/>
                    </a:lnTo>
                    <a:lnTo>
                      <a:pt x="48" y="159"/>
                    </a:lnTo>
                    <a:close/>
                    <a:moveTo>
                      <a:pt x="0" y="362"/>
                    </a:moveTo>
                    <a:lnTo>
                      <a:pt x="0" y="0"/>
                    </a:lnTo>
                    <a:lnTo>
                      <a:pt x="160" y="0"/>
                    </a:lnTo>
                    <a:cubicBezTo>
                      <a:pt x="192" y="0"/>
                      <a:pt x="217" y="3"/>
                      <a:pt x="233" y="9"/>
                    </a:cubicBezTo>
                    <a:cubicBezTo>
                      <a:pt x="251" y="16"/>
                      <a:pt x="263" y="27"/>
                      <a:pt x="274" y="44"/>
                    </a:cubicBezTo>
                    <a:cubicBezTo>
                      <a:pt x="284" y="60"/>
                      <a:pt x="289" y="78"/>
                      <a:pt x="289" y="99"/>
                    </a:cubicBezTo>
                    <a:cubicBezTo>
                      <a:pt x="289" y="124"/>
                      <a:pt x="280" y="146"/>
                      <a:pt x="264" y="164"/>
                    </a:cubicBezTo>
                    <a:cubicBezTo>
                      <a:pt x="247" y="181"/>
                      <a:pt x="222" y="192"/>
                      <a:pt x="187" y="197"/>
                    </a:cubicBezTo>
                    <a:cubicBezTo>
                      <a:pt x="200" y="204"/>
                      <a:pt x="209" y="209"/>
                      <a:pt x="216" y="215"/>
                    </a:cubicBezTo>
                    <a:cubicBezTo>
                      <a:pt x="229" y="228"/>
                      <a:pt x="243" y="244"/>
                      <a:pt x="255" y="264"/>
                    </a:cubicBezTo>
                    <a:lnTo>
                      <a:pt x="318" y="362"/>
                    </a:lnTo>
                    <a:lnTo>
                      <a:pt x="258" y="362"/>
                    </a:lnTo>
                    <a:lnTo>
                      <a:pt x="211" y="288"/>
                    </a:lnTo>
                    <a:cubicBezTo>
                      <a:pt x="197" y="265"/>
                      <a:pt x="185" y="249"/>
                      <a:pt x="176" y="237"/>
                    </a:cubicBezTo>
                    <a:cubicBezTo>
                      <a:pt x="167" y="225"/>
                      <a:pt x="159" y="218"/>
                      <a:pt x="152" y="213"/>
                    </a:cubicBezTo>
                    <a:cubicBezTo>
                      <a:pt x="145" y="208"/>
                      <a:pt x="138" y="204"/>
                      <a:pt x="130" y="203"/>
                    </a:cubicBezTo>
                    <a:cubicBezTo>
                      <a:pt x="124" y="202"/>
                      <a:pt x="116" y="201"/>
                      <a:pt x="103" y="201"/>
                    </a:cubicBezTo>
                    <a:lnTo>
                      <a:pt x="48" y="201"/>
                    </a:lnTo>
                    <a:lnTo>
                      <a:pt x="48" y="362"/>
                    </a:lnTo>
                    <a:lnTo>
                      <a:pt x="0" y="3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54" name="Freeform 8"/>
              <p:cNvSpPr>
                <a:spLocks noEditPoints="1"/>
              </p:cNvSpPr>
              <p:nvPr/>
            </p:nvSpPr>
            <p:spPr bwMode="auto">
              <a:xfrm>
                <a:off x="10700049" y="967498"/>
                <a:ext cx="30183" cy="30183"/>
              </a:xfrm>
              <a:custGeom>
                <a:avLst/>
                <a:gdLst>
                  <a:gd name="T0" fmla="*/ 325 w 650"/>
                  <a:gd name="T1" fmla="*/ 650 h 650"/>
                  <a:gd name="T2" fmla="*/ 650 w 650"/>
                  <a:gd name="T3" fmla="*/ 325 h 650"/>
                  <a:gd name="T4" fmla="*/ 325 w 650"/>
                  <a:gd name="T5" fmla="*/ 0 h 650"/>
                  <a:gd name="T6" fmla="*/ 0 w 650"/>
                  <a:gd name="T7" fmla="*/ 325 h 650"/>
                  <a:gd name="T8" fmla="*/ 325 w 650"/>
                  <a:gd name="T9" fmla="*/ 650 h 650"/>
                  <a:gd name="T10" fmla="*/ 51 w 650"/>
                  <a:gd name="T11" fmla="*/ 325 h 650"/>
                  <a:gd name="T12" fmla="*/ 325 w 650"/>
                  <a:gd name="T13" fmla="*/ 51 h 650"/>
                  <a:gd name="T14" fmla="*/ 599 w 650"/>
                  <a:gd name="T15" fmla="*/ 325 h 650"/>
                  <a:gd name="T16" fmla="*/ 325 w 650"/>
                  <a:gd name="T17" fmla="*/ 599 h 650"/>
                  <a:gd name="T18" fmla="*/ 51 w 650"/>
                  <a:gd name="T19" fmla="*/ 325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0" h="650">
                    <a:moveTo>
                      <a:pt x="325" y="650"/>
                    </a:moveTo>
                    <a:cubicBezTo>
                      <a:pt x="504" y="650"/>
                      <a:pt x="650" y="504"/>
                      <a:pt x="650" y="325"/>
                    </a:cubicBezTo>
                    <a:cubicBezTo>
                      <a:pt x="650" y="146"/>
                      <a:pt x="504" y="0"/>
                      <a:pt x="325" y="0"/>
                    </a:cubicBezTo>
                    <a:cubicBezTo>
                      <a:pt x="146" y="0"/>
                      <a:pt x="0" y="146"/>
                      <a:pt x="0" y="325"/>
                    </a:cubicBezTo>
                    <a:cubicBezTo>
                      <a:pt x="0" y="504"/>
                      <a:pt x="146" y="650"/>
                      <a:pt x="325" y="650"/>
                    </a:cubicBezTo>
                    <a:close/>
                    <a:moveTo>
                      <a:pt x="51" y="325"/>
                    </a:moveTo>
                    <a:cubicBezTo>
                      <a:pt x="51" y="174"/>
                      <a:pt x="174" y="51"/>
                      <a:pt x="325" y="51"/>
                    </a:cubicBezTo>
                    <a:cubicBezTo>
                      <a:pt x="476" y="51"/>
                      <a:pt x="599" y="174"/>
                      <a:pt x="599" y="325"/>
                    </a:cubicBezTo>
                    <a:cubicBezTo>
                      <a:pt x="599" y="476"/>
                      <a:pt x="476" y="599"/>
                      <a:pt x="325" y="599"/>
                    </a:cubicBezTo>
                    <a:cubicBezTo>
                      <a:pt x="174" y="599"/>
                      <a:pt x="51" y="476"/>
                      <a:pt x="51" y="32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55" name="Rectangle 9"/>
              <p:cNvSpPr>
                <a:spLocks noChangeArrowheads="1"/>
              </p:cNvSpPr>
              <p:nvPr/>
            </p:nvSpPr>
            <p:spPr bwMode="auto">
              <a:xfrm>
                <a:off x="9959630" y="995012"/>
                <a:ext cx="26487" cy="67964"/>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56" name="Rectangle 10"/>
              <p:cNvSpPr>
                <a:spLocks noChangeArrowheads="1"/>
              </p:cNvSpPr>
              <p:nvPr/>
            </p:nvSpPr>
            <p:spPr bwMode="auto">
              <a:xfrm>
                <a:off x="9958809" y="965445"/>
                <a:ext cx="27925" cy="1868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57" name="Rectangle 11"/>
              <p:cNvSpPr>
                <a:spLocks noChangeArrowheads="1"/>
              </p:cNvSpPr>
              <p:nvPr/>
            </p:nvSpPr>
            <p:spPr bwMode="auto">
              <a:xfrm>
                <a:off x="9916717" y="965445"/>
                <a:ext cx="25666" cy="97531"/>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58" name="Freeform 12"/>
              <p:cNvSpPr>
                <a:spLocks/>
              </p:cNvSpPr>
              <p:nvPr/>
            </p:nvSpPr>
            <p:spPr bwMode="auto">
              <a:xfrm>
                <a:off x="10597589" y="993369"/>
                <a:ext cx="92193" cy="69607"/>
              </a:xfrm>
              <a:custGeom>
                <a:avLst/>
                <a:gdLst>
                  <a:gd name="T0" fmla="*/ 0 w 1979"/>
                  <a:gd name="T1" fmla="*/ 1493 h 1493"/>
                  <a:gd name="T2" fmla="*/ 0 w 1979"/>
                  <a:gd name="T3" fmla="*/ 35 h 1493"/>
                  <a:gd name="T4" fmla="*/ 214 w 1979"/>
                  <a:gd name="T5" fmla="*/ 35 h 1493"/>
                  <a:gd name="T6" fmla="*/ 214 w 1979"/>
                  <a:gd name="T7" fmla="*/ 250 h 1493"/>
                  <a:gd name="T8" fmla="*/ 399 w 1979"/>
                  <a:gd name="T9" fmla="*/ 66 h 1493"/>
                  <a:gd name="T10" fmla="*/ 662 w 1979"/>
                  <a:gd name="T11" fmla="*/ 0 h 1493"/>
                  <a:gd name="T12" fmla="*/ 936 w 1979"/>
                  <a:gd name="T13" fmla="*/ 66 h 1493"/>
                  <a:gd name="T14" fmla="*/ 1074 w 1979"/>
                  <a:gd name="T15" fmla="*/ 250 h 1493"/>
                  <a:gd name="T16" fmla="*/ 1535 w 1979"/>
                  <a:gd name="T17" fmla="*/ 4 h 1493"/>
                  <a:gd name="T18" fmla="*/ 1872 w 1979"/>
                  <a:gd name="T19" fmla="*/ 127 h 1493"/>
                  <a:gd name="T20" fmla="*/ 1979 w 1979"/>
                  <a:gd name="T21" fmla="*/ 495 h 1493"/>
                  <a:gd name="T22" fmla="*/ 1979 w 1979"/>
                  <a:gd name="T23" fmla="*/ 1493 h 1493"/>
                  <a:gd name="T24" fmla="*/ 1734 w 1979"/>
                  <a:gd name="T25" fmla="*/ 1493 h 1493"/>
                  <a:gd name="T26" fmla="*/ 1734 w 1979"/>
                  <a:gd name="T27" fmla="*/ 572 h 1493"/>
                  <a:gd name="T28" fmla="*/ 1716 w 1979"/>
                  <a:gd name="T29" fmla="*/ 366 h 1493"/>
                  <a:gd name="T30" fmla="*/ 1623 w 1979"/>
                  <a:gd name="T31" fmla="*/ 254 h 1493"/>
                  <a:gd name="T32" fmla="*/ 1473 w 1979"/>
                  <a:gd name="T33" fmla="*/ 219 h 1493"/>
                  <a:gd name="T34" fmla="*/ 1205 w 1979"/>
                  <a:gd name="T35" fmla="*/ 311 h 1493"/>
                  <a:gd name="T36" fmla="*/ 1120 w 1979"/>
                  <a:gd name="T37" fmla="*/ 649 h 1493"/>
                  <a:gd name="T38" fmla="*/ 1120 w 1979"/>
                  <a:gd name="T39" fmla="*/ 1493 h 1493"/>
                  <a:gd name="T40" fmla="*/ 874 w 1979"/>
                  <a:gd name="T41" fmla="*/ 1493 h 1493"/>
                  <a:gd name="T42" fmla="*/ 874 w 1979"/>
                  <a:gd name="T43" fmla="*/ 541 h 1493"/>
                  <a:gd name="T44" fmla="*/ 813 w 1979"/>
                  <a:gd name="T45" fmla="*/ 296 h 1493"/>
                  <a:gd name="T46" fmla="*/ 613 w 1979"/>
                  <a:gd name="T47" fmla="*/ 219 h 1493"/>
                  <a:gd name="T48" fmla="*/ 412 w 1979"/>
                  <a:gd name="T49" fmla="*/ 272 h 1493"/>
                  <a:gd name="T50" fmla="*/ 283 w 1979"/>
                  <a:gd name="T51" fmla="*/ 436 h 1493"/>
                  <a:gd name="T52" fmla="*/ 245 w 1979"/>
                  <a:gd name="T53" fmla="*/ 741 h 1493"/>
                  <a:gd name="T54" fmla="*/ 245 w 1979"/>
                  <a:gd name="T55" fmla="*/ 1493 h 1493"/>
                  <a:gd name="T56" fmla="*/ 0 w 1979"/>
                  <a:gd name="T57" fmla="*/ 1493 h 1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79" h="1493">
                    <a:moveTo>
                      <a:pt x="0" y="1493"/>
                    </a:moveTo>
                    <a:lnTo>
                      <a:pt x="0" y="35"/>
                    </a:lnTo>
                    <a:lnTo>
                      <a:pt x="214" y="35"/>
                    </a:lnTo>
                    <a:lnTo>
                      <a:pt x="214" y="250"/>
                    </a:lnTo>
                    <a:cubicBezTo>
                      <a:pt x="276" y="173"/>
                      <a:pt x="322" y="112"/>
                      <a:pt x="399" y="66"/>
                    </a:cubicBezTo>
                    <a:cubicBezTo>
                      <a:pt x="476" y="19"/>
                      <a:pt x="555" y="0"/>
                      <a:pt x="662" y="0"/>
                    </a:cubicBezTo>
                    <a:cubicBezTo>
                      <a:pt x="770" y="0"/>
                      <a:pt x="859" y="19"/>
                      <a:pt x="936" y="66"/>
                    </a:cubicBezTo>
                    <a:cubicBezTo>
                      <a:pt x="997" y="112"/>
                      <a:pt x="1043" y="173"/>
                      <a:pt x="1074" y="250"/>
                    </a:cubicBezTo>
                    <a:cubicBezTo>
                      <a:pt x="1197" y="81"/>
                      <a:pt x="1350" y="4"/>
                      <a:pt x="1535" y="4"/>
                    </a:cubicBezTo>
                    <a:cubicBezTo>
                      <a:pt x="1673" y="4"/>
                      <a:pt x="1780" y="35"/>
                      <a:pt x="1872" y="127"/>
                    </a:cubicBezTo>
                    <a:cubicBezTo>
                      <a:pt x="1949" y="204"/>
                      <a:pt x="1979" y="326"/>
                      <a:pt x="1979" y="495"/>
                    </a:cubicBezTo>
                    <a:lnTo>
                      <a:pt x="1979" y="1493"/>
                    </a:lnTo>
                    <a:lnTo>
                      <a:pt x="1734" y="1493"/>
                    </a:lnTo>
                    <a:lnTo>
                      <a:pt x="1734" y="572"/>
                    </a:lnTo>
                    <a:cubicBezTo>
                      <a:pt x="1734" y="480"/>
                      <a:pt x="1731" y="412"/>
                      <a:pt x="1716" y="366"/>
                    </a:cubicBezTo>
                    <a:cubicBezTo>
                      <a:pt x="1702" y="319"/>
                      <a:pt x="1657" y="269"/>
                      <a:pt x="1623" y="254"/>
                    </a:cubicBezTo>
                    <a:cubicBezTo>
                      <a:pt x="1583" y="234"/>
                      <a:pt x="1535" y="219"/>
                      <a:pt x="1473" y="219"/>
                    </a:cubicBezTo>
                    <a:cubicBezTo>
                      <a:pt x="1366" y="219"/>
                      <a:pt x="1272" y="238"/>
                      <a:pt x="1205" y="311"/>
                    </a:cubicBezTo>
                    <a:cubicBezTo>
                      <a:pt x="1143" y="388"/>
                      <a:pt x="1120" y="495"/>
                      <a:pt x="1120" y="649"/>
                    </a:cubicBezTo>
                    <a:lnTo>
                      <a:pt x="1120" y="1493"/>
                    </a:lnTo>
                    <a:lnTo>
                      <a:pt x="874" y="1493"/>
                    </a:lnTo>
                    <a:lnTo>
                      <a:pt x="874" y="541"/>
                    </a:lnTo>
                    <a:cubicBezTo>
                      <a:pt x="874" y="434"/>
                      <a:pt x="853" y="347"/>
                      <a:pt x="813" y="296"/>
                    </a:cubicBezTo>
                    <a:cubicBezTo>
                      <a:pt x="770" y="244"/>
                      <a:pt x="706" y="219"/>
                      <a:pt x="613" y="219"/>
                    </a:cubicBezTo>
                    <a:cubicBezTo>
                      <a:pt x="537" y="219"/>
                      <a:pt x="464" y="233"/>
                      <a:pt x="412" y="272"/>
                    </a:cubicBezTo>
                    <a:cubicBezTo>
                      <a:pt x="365" y="302"/>
                      <a:pt x="311" y="368"/>
                      <a:pt x="283" y="436"/>
                    </a:cubicBezTo>
                    <a:cubicBezTo>
                      <a:pt x="253" y="498"/>
                      <a:pt x="245" y="603"/>
                      <a:pt x="245" y="741"/>
                    </a:cubicBezTo>
                    <a:lnTo>
                      <a:pt x="245" y="1493"/>
                    </a:lnTo>
                    <a:lnTo>
                      <a:pt x="0" y="149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59" name="Freeform 13"/>
              <p:cNvSpPr>
                <a:spLocks/>
              </p:cNvSpPr>
              <p:nvPr/>
            </p:nvSpPr>
            <p:spPr bwMode="auto">
              <a:xfrm>
                <a:off x="10435789" y="991316"/>
                <a:ext cx="62215" cy="73918"/>
              </a:xfrm>
              <a:custGeom>
                <a:avLst/>
                <a:gdLst>
                  <a:gd name="T0" fmla="*/ 1335 w 1335"/>
                  <a:gd name="T1" fmla="*/ 1351 h 1581"/>
                  <a:gd name="T2" fmla="*/ 798 w 1335"/>
                  <a:gd name="T3" fmla="*/ 1581 h 1581"/>
                  <a:gd name="T4" fmla="*/ 0 w 1335"/>
                  <a:gd name="T5" fmla="*/ 798 h 1581"/>
                  <a:gd name="T6" fmla="*/ 798 w 1335"/>
                  <a:gd name="T7" fmla="*/ 0 h 1581"/>
                  <a:gd name="T8" fmla="*/ 1335 w 1335"/>
                  <a:gd name="T9" fmla="*/ 230 h 1581"/>
                  <a:gd name="T10" fmla="*/ 1227 w 1335"/>
                  <a:gd name="T11" fmla="*/ 476 h 1581"/>
                  <a:gd name="T12" fmla="*/ 798 w 1335"/>
                  <a:gd name="T13" fmla="*/ 246 h 1581"/>
                  <a:gd name="T14" fmla="*/ 245 w 1335"/>
                  <a:gd name="T15" fmla="*/ 798 h 1581"/>
                  <a:gd name="T16" fmla="*/ 798 w 1335"/>
                  <a:gd name="T17" fmla="*/ 1336 h 1581"/>
                  <a:gd name="T18" fmla="*/ 1227 w 1335"/>
                  <a:gd name="T19" fmla="*/ 1090 h 1581"/>
                  <a:gd name="T20" fmla="*/ 1335 w 1335"/>
                  <a:gd name="T21" fmla="*/ 1351 h 1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5" h="1581">
                    <a:moveTo>
                      <a:pt x="1335" y="1351"/>
                    </a:moveTo>
                    <a:cubicBezTo>
                      <a:pt x="1274" y="1412"/>
                      <a:pt x="1105" y="1581"/>
                      <a:pt x="798" y="1581"/>
                    </a:cubicBezTo>
                    <a:cubicBezTo>
                      <a:pt x="398" y="1581"/>
                      <a:pt x="0" y="1259"/>
                      <a:pt x="0" y="798"/>
                    </a:cubicBezTo>
                    <a:cubicBezTo>
                      <a:pt x="0" y="322"/>
                      <a:pt x="383" y="0"/>
                      <a:pt x="798" y="0"/>
                    </a:cubicBezTo>
                    <a:cubicBezTo>
                      <a:pt x="1089" y="0"/>
                      <a:pt x="1274" y="169"/>
                      <a:pt x="1335" y="230"/>
                    </a:cubicBezTo>
                    <a:cubicBezTo>
                      <a:pt x="1304" y="292"/>
                      <a:pt x="1258" y="430"/>
                      <a:pt x="1227" y="476"/>
                    </a:cubicBezTo>
                    <a:cubicBezTo>
                      <a:pt x="1089" y="292"/>
                      <a:pt x="905" y="246"/>
                      <a:pt x="798" y="246"/>
                    </a:cubicBezTo>
                    <a:cubicBezTo>
                      <a:pt x="491" y="246"/>
                      <a:pt x="245" y="507"/>
                      <a:pt x="245" y="798"/>
                    </a:cubicBezTo>
                    <a:cubicBezTo>
                      <a:pt x="245" y="1090"/>
                      <a:pt x="491" y="1336"/>
                      <a:pt x="798" y="1336"/>
                    </a:cubicBezTo>
                    <a:cubicBezTo>
                      <a:pt x="951" y="1336"/>
                      <a:pt x="1120" y="1259"/>
                      <a:pt x="1227" y="1090"/>
                    </a:cubicBezTo>
                    <a:cubicBezTo>
                      <a:pt x="1274" y="1228"/>
                      <a:pt x="1319" y="1305"/>
                      <a:pt x="1335" y="135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60" name="Rectangle 14"/>
              <p:cNvSpPr>
                <a:spLocks noChangeArrowheads="1"/>
              </p:cNvSpPr>
              <p:nvPr/>
            </p:nvSpPr>
            <p:spPr bwMode="auto">
              <a:xfrm>
                <a:off x="10411561" y="1052915"/>
                <a:ext cx="9856" cy="10061"/>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61" name="Freeform 15"/>
              <p:cNvSpPr>
                <a:spLocks noEditPoints="1"/>
              </p:cNvSpPr>
              <p:nvPr/>
            </p:nvSpPr>
            <p:spPr bwMode="auto">
              <a:xfrm>
                <a:off x="9780788" y="965445"/>
                <a:ext cx="131616" cy="97531"/>
              </a:xfrm>
              <a:custGeom>
                <a:avLst/>
                <a:gdLst>
                  <a:gd name="T0" fmla="*/ 1013 w 2824"/>
                  <a:gd name="T1" fmla="*/ 1259 h 2088"/>
                  <a:gd name="T2" fmla="*/ 1412 w 2824"/>
                  <a:gd name="T3" fmla="*/ 461 h 2088"/>
                  <a:gd name="T4" fmla="*/ 1765 w 2824"/>
                  <a:gd name="T5" fmla="*/ 1259 h 2088"/>
                  <a:gd name="T6" fmla="*/ 1013 w 2824"/>
                  <a:gd name="T7" fmla="*/ 1259 h 2088"/>
                  <a:gd name="T8" fmla="*/ 1796 w 2824"/>
                  <a:gd name="T9" fmla="*/ 0 h 2088"/>
                  <a:gd name="T10" fmla="*/ 1089 w 2824"/>
                  <a:gd name="T11" fmla="*/ 0 h 2088"/>
                  <a:gd name="T12" fmla="*/ 0 w 2824"/>
                  <a:gd name="T13" fmla="*/ 2088 h 2088"/>
                  <a:gd name="T14" fmla="*/ 629 w 2824"/>
                  <a:gd name="T15" fmla="*/ 2088 h 2088"/>
                  <a:gd name="T16" fmla="*/ 813 w 2824"/>
                  <a:gd name="T17" fmla="*/ 1674 h 2088"/>
                  <a:gd name="T18" fmla="*/ 1964 w 2824"/>
                  <a:gd name="T19" fmla="*/ 1674 h 2088"/>
                  <a:gd name="T20" fmla="*/ 2148 w 2824"/>
                  <a:gd name="T21" fmla="*/ 2088 h 2088"/>
                  <a:gd name="T22" fmla="*/ 2824 w 2824"/>
                  <a:gd name="T23" fmla="*/ 2088 h 2088"/>
                  <a:gd name="T24" fmla="*/ 1796 w 2824"/>
                  <a:gd name="T25" fmla="*/ 0 h 2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4" h="2088">
                    <a:moveTo>
                      <a:pt x="1013" y="1259"/>
                    </a:moveTo>
                    <a:lnTo>
                      <a:pt x="1412" y="461"/>
                    </a:lnTo>
                    <a:lnTo>
                      <a:pt x="1765" y="1259"/>
                    </a:lnTo>
                    <a:lnTo>
                      <a:pt x="1013" y="1259"/>
                    </a:lnTo>
                    <a:close/>
                    <a:moveTo>
                      <a:pt x="1796" y="0"/>
                    </a:moveTo>
                    <a:lnTo>
                      <a:pt x="1089" y="0"/>
                    </a:lnTo>
                    <a:lnTo>
                      <a:pt x="0" y="2088"/>
                    </a:lnTo>
                    <a:lnTo>
                      <a:pt x="629" y="2088"/>
                    </a:lnTo>
                    <a:lnTo>
                      <a:pt x="813" y="1674"/>
                    </a:lnTo>
                    <a:lnTo>
                      <a:pt x="1964" y="1674"/>
                    </a:lnTo>
                    <a:lnTo>
                      <a:pt x="2148" y="2088"/>
                    </a:lnTo>
                    <a:lnTo>
                      <a:pt x="2824" y="2088"/>
                    </a:lnTo>
                    <a:lnTo>
                      <a:pt x="179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62" name="Freeform 16"/>
              <p:cNvSpPr>
                <a:spLocks noEditPoints="1"/>
              </p:cNvSpPr>
              <p:nvPr/>
            </p:nvSpPr>
            <p:spPr bwMode="auto">
              <a:xfrm>
                <a:off x="10002544" y="965445"/>
                <a:ext cx="90756" cy="99790"/>
              </a:xfrm>
              <a:custGeom>
                <a:avLst/>
                <a:gdLst>
                  <a:gd name="T0" fmla="*/ 1274 w 1950"/>
                  <a:gd name="T1" fmla="*/ 1674 h 2134"/>
                  <a:gd name="T2" fmla="*/ 982 w 1950"/>
                  <a:gd name="T3" fmla="*/ 1781 h 2134"/>
                  <a:gd name="T4" fmla="*/ 675 w 1950"/>
                  <a:gd name="T5" fmla="*/ 1674 h 2134"/>
                  <a:gd name="T6" fmla="*/ 568 w 1950"/>
                  <a:gd name="T7" fmla="*/ 1351 h 2134"/>
                  <a:gd name="T8" fmla="*/ 675 w 1950"/>
                  <a:gd name="T9" fmla="*/ 998 h 2134"/>
                  <a:gd name="T10" fmla="*/ 982 w 1950"/>
                  <a:gd name="T11" fmla="*/ 879 h 2134"/>
                  <a:gd name="T12" fmla="*/ 1274 w 1950"/>
                  <a:gd name="T13" fmla="*/ 998 h 2134"/>
                  <a:gd name="T14" fmla="*/ 1382 w 1950"/>
                  <a:gd name="T15" fmla="*/ 1321 h 2134"/>
                  <a:gd name="T16" fmla="*/ 1274 w 1950"/>
                  <a:gd name="T17" fmla="*/ 1674 h 2134"/>
                  <a:gd name="T18" fmla="*/ 1765 w 1950"/>
                  <a:gd name="T19" fmla="*/ 799 h 2134"/>
                  <a:gd name="T20" fmla="*/ 1229 w 1950"/>
                  <a:gd name="T21" fmla="*/ 585 h 2134"/>
                  <a:gd name="T22" fmla="*/ 982 w 1950"/>
                  <a:gd name="T23" fmla="*/ 614 h 2134"/>
                  <a:gd name="T24" fmla="*/ 584 w 1950"/>
                  <a:gd name="T25" fmla="*/ 845 h 2134"/>
                  <a:gd name="T26" fmla="*/ 584 w 1950"/>
                  <a:gd name="T27" fmla="*/ 0 h 2134"/>
                  <a:gd name="T28" fmla="*/ 15 w 1950"/>
                  <a:gd name="T29" fmla="*/ 0 h 2134"/>
                  <a:gd name="T30" fmla="*/ 15 w 1950"/>
                  <a:gd name="T31" fmla="*/ 1766 h 2134"/>
                  <a:gd name="T32" fmla="*/ 15 w 1950"/>
                  <a:gd name="T33" fmla="*/ 1919 h 2134"/>
                  <a:gd name="T34" fmla="*/ 0 w 1950"/>
                  <a:gd name="T35" fmla="*/ 2088 h 2134"/>
                  <a:gd name="T36" fmla="*/ 568 w 1950"/>
                  <a:gd name="T37" fmla="*/ 2088 h 2134"/>
                  <a:gd name="T38" fmla="*/ 584 w 1950"/>
                  <a:gd name="T39" fmla="*/ 1981 h 2134"/>
                  <a:gd name="T40" fmla="*/ 584 w 1950"/>
                  <a:gd name="T41" fmla="*/ 1827 h 2134"/>
                  <a:gd name="T42" fmla="*/ 896 w 1950"/>
                  <a:gd name="T43" fmla="*/ 2076 h 2134"/>
                  <a:gd name="T44" fmla="*/ 1213 w 1950"/>
                  <a:gd name="T45" fmla="*/ 2134 h 2134"/>
                  <a:gd name="T46" fmla="*/ 1765 w 1950"/>
                  <a:gd name="T47" fmla="*/ 1919 h 2134"/>
                  <a:gd name="T48" fmla="*/ 1950 w 1950"/>
                  <a:gd name="T49" fmla="*/ 1351 h 2134"/>
                  <a:gd name="T50" fmla="*/ 1765 w 1950"/>
                  <a:gd name="T51" fmla="*/ 799 h 2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50" h="2134">
                    <a:moveTo>
                      <a:pt x="1274" y="1674"/>
                    </a:moveTo>
                    <a:cubicBezTo>
                      <a:pt x="1213" y="1751"/>
                      <a:pt x="1105" y="1781"/>
                      <a:pt x="982" y="1781"/>
                    </a:cubicBezTo>
                    <a:cubicBezTo>
                      <a:pt x="844" y="1781"/>
                      <a:pt x="752" y="1751"/>
                      <a:pt x="675" y="1674"/>
                    </a:cubicBezTo>
                    <a:cubicBezTo>
                      <a:pt x="614" y="1597"/>
                      <a:pt x="568" y="1489"/>
                      <a:pt x="568" y="1351"/>
                    </a:cubicBezTo>
                    <a:cubicBezTo>
                      <a:pt x="568" y="1198"/>
                      <a:pt x="614" y="1075"/>
                      <a:pt x="675" y="998"/>
                    </a:cubicBezTo>
                    <a:cubicBezTo>
                      <a:pt x="752" y="921"/>
                      <a:pt x="844" y="879"/>
                      <a:pt x="982" y="879"/>
                    </a:cubicBezTo>
                    <a:cubicBezTo>
                      <a:pt x="1104" y="879"/>
                      <a:pt x="1213" y="921"/>
                      <a:pt x="1274" y="998"/>
                    </a:cubicBezTo>
                    <a:cubicBezTo>
                      <a:pt x="1351" y="1090"/>
                      <a:pt x="1382" y="1182"/>
                      <a:pt x="1382" y="1321"/>
                    </a:cubicBezTo>
                    <a:cubicBezTo>
                      <a:pt x="1382" y="1474"/>
                      <a:pt x="1351" y="1581"/>
                      <a:pt x="1274" y="1674"/>
                    </a:cubicBezTo>
                    <a:close/>
                    <a:moveTo>
                      <a:pt x="1765" y="799"/>
                    </a:moveTo>
                    <a:cubicBezTo>
                      <a:pt x="1615" y="647"/>
                      <a:pt x="1459" y="585"/>
                      <a:pt x="1229" y="585"/>
                    </a:cubicBezTo>
                    <a:cubicBezTo>
                      <a:pt x="1137" y="585"/>
                      <a:pt x="1044" y="599"/>
                      <a:pt x="982" y="614"/>
                    </a:cubicBezTo>
                    <a:cubicBezTo>
                      <a:pt x="841" y="656"/>
                      <a:pt x="675" y="753"/>
                      <a:pt x="584" y="845"/>
                    </a:cubicBezTo>
                    <a:lnTo>
                      <a:pt x="584" y="0"/>
                    </a:lnTo>
                    <a:lnTo>
                      <a:pt x="15" y="0"/>
                    </a:lnTo>
                    <a:lnTo>
                      <a:pt x="15" y="1766"/>
                    </a:lnTo>
                    <a:cubicBezTo>
                      <a:pt x="15" y="1812"/>
                      <a:pt x="15" y="1858"/>
                      <a:pt x="15" y="1919"/>
                    </a:cubicBezTo>
                    <a:cubicBezTo>
                      <a:pt x="15" y="1965"/>
                      <a:pt x="15" y="2027"/>
                      <a:pt x="0" y="2088"/>
                    </a:cubicBezTo>
                    <a:lnTo>
                      <a:pt x="568" y="2088"/>
                    </a:lnTo>
                    <a:cubicBezTo>
                      <a:pt x="575" y="2060"/>
                      <a:pt x="582" y="2025"/>
                      <a:pt x="584" y="1981"/>
                    </a:cubicBezTo>
                    <a:cubicBezTo>
                      <a:pt x="584" y="1935"/>
                      <a:pt x="584" y="1827"/>
                      <a:pt x="584" y="1827"/>
                    </a:cubicBezTo>
                    <a:cubicBezTo>
                      <a:pt x="650" y="1918"/>
                      <a:pt x="749" y="2007"/>
                      <a:pt x="896" y="2076"/>
                    </a:cubicBezTo>
                    <a:cubicBezTo>
                      <a:pt x="985" y="2113"/>
                      <a:pt x="1136" y="2134"/>
                      <a:pt x="1213" y="2134"/>
                    </a:cubicBezTo>
                    <a:cubicBezTo>
                      <a:pt x="1443" y="2134"/>
                      <a:pt x="1627" y="2057"/>
                      <a:pt x="1765" y="1919"/>
                    </a:cubicBezTo>
                    <a:cubicBezTo>
                      <a:pt x="1888" y="1781"/>
                      <a:pt x="1950" y="1597"/>
                      <a:pt x="1950" y="1351"/>
                    </a:cubicBezTo>
                    <a:cubicBezTo>
                      <a:pt x="1950" y="1121"/>
                      <a:pt x="1888" y="937"/>
                      <a:pt x="1765" y="7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63" name="Freeform 17"/>
              <p:cNvSpPr>
                <a:spLocks noEditPoints="1"/>
              </p:cNvSpPr>
              <p:nvPr/>
            </p:nvSpPr>
            <p:spPr bwMode="auto">
              <a:xfrm>
                <a:off x="10202946" y="965445"/>
                <a:ext cx="90756" cy="99790"/>
              </a:xfrm>
              <a:custGeom>
                <a:avLst/>
                <a:gdLst>
                  <a:gd name="T0" fmla="*/ 1274 w 1949"/>
                  <a:gd name="T1" fmla="*/ 1674 h 2134"/>
                  <a:gd name="T2" fmla="*/ 983 w 1949"/>
                  <a:gd name="T3" fmla="*/ 1781 h 2134"/>
                  <a:gd name="T4" fmla="*/ 676 w 1949"/>
                  <a:gd name="T5" fmla="*/ 1674 h 2134"/>
                  <a:gd name="T6" fmla="*/ 568 w 1949"/>
                  <a:gd name="T7" fmla="*/ 1351 h 2134"/>
                  <a:gd name="T8" fmla="*/ 676 w 1949"/>
                  <a:gd name="T9" fmla="*/ 998 h 2134"/>
                  <a:gd name="T10" fmla="*/ 982 w 1949"/>
                  <a:gd name="T11" fmla="*/ 879 h 2134"/>
                  <a:gd name="T12" fmla="*/ 1274 w 1949"/>
                  <a:gd name="T13" fmla="*/ 998 h 2134"/>
                  <a:gd name="T14" fmla="*/ 1381 w 1949"/>
                  <a:gd name="T15" fmla="*/ 1321 h 2134"/>
                  <a:gd name="T16" fmla="*/ 1274 w 1949"/>
                  <a:gd name="T17" fmla="*/ 1674 h 2134"/>
                  <a:gd name="T18" fmla="*/ 1765 w 1949"/>
                  <a:gd name="T19" fmla="*/ 799 h 2134"/>
                  <a:gd name="T20" fmla="*/ 1229 w 1949"/>
                  <a:gd name="T21" fmla="*/ 585 h 2134"/>
                  <a:gd name="T22" fmla="*/ 983 w 1949"/>
                  <a:gd name="T23" fmla="*/ 614 h 2134"/>
                  <a:gd name="T24" fmla="*/ 583 w 1949"/>
                  <a:gd name="T25" fmla="*/ 845 h 2134"/>
                  <a:gd name="T26" fmla="*/ 583 w 1949"/>
                  <a:gd name="T27" fmla="*/ 0 h 2134"/>
                  <a:gd name="T28" fmla="*/ 15 w 1949"/>
                  <a:gd name="T29" fmla="*/ 0 h 2134"/>
                  <a:gd name="T30" fmla="*/ 15 w 1949"/>
                  <a:gd name="T31" fmla="*/ 1766 h 2134"/>
                  <a:gd name="T32" fmla="*/ 15 w 1949"/>
                  <a:gd name="T33" fmla="*/ 1919 h 2134"/>
                  <a:gd name="T34" fmla="*/ 0 w 1949"/>
                  <a:gd name="T35" fmla="*/ 2088 h 2134"/>
                  <a:gd name="T36" fmla="*/ 568 w 1949"/>
                  <a:gd name="T37" fmla="*/ 2088 h 2134"/>
                  <a:gd name="T38" fmla="*/ 583 w 1949"/>
                  <a:gd name="T39" fmla="*/ 1981 h 2134"/>
                  <a:gd name="T40" fmla="*/ 583 w 1949"/>
                  <a:gd name="T41" fmla="*/ 1827 h 2134"/>
                  <a:gd name="T42" fmla="*/ 896 w 1949"/>
                  <a:gd name="T43" fmla="*/ 2076 h 2134"/>
                  <a:gd name="T44" fmla="*/ 1213 w 1949"/>
                  <a:gd name="T45" fmla="*/ 2134 h 2134"/>
                  <a:gd name="T46" fmla="*/ 1765 w 1949"/>
                  <a:gd name="T47" fmla="*/ 1919 h 2134"/>
                  <a:gd name="T48" fmla="*/ 1949 w 1949"/>
                  <a:gd name="T49" fmla="*/ 1351 h 2134"/>
                  <a:gd name="T50" fmla="*/ 1765 w 1949"/>
                  <a:gd name="T51" fmla="*/ 799 h 2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9" h="2134">
                    <a:moveTo>
                      <a:pt x="1274" y="1674"/>
                    </a:moveTo>
                    <a:cubicBezTo>
                      <a:pt x="1213" y="1751"/>
                      <a:pt x="1105" y="1781"/>
                      <a:pt x="983" y="1781"/>
                    </a:cubicBezTo>
                    <a:cubicBezTo>
                      <a:pt x="845" y="1781"/>
                      <a:pt x="752" y="1751"/>
                      <a:pt x="676" y="1674"/>
                    </a:cubicBezTo>
                    <a:cubicBezTo>
                      <a:pt x="614" y="1597"/>
                      <a:pt x="568" y="1489"/>
                      <a:pt x="568" y="1351"/>
                    </a:cubicBezTo>
                    <a:cubicBezTo>
                      <a:pt x="568" y="1198"/>
                      <a:pt x="614" y="1075"/>
                      <a:pt x="676" y="998"/>
                    </a:cubicBezTo>
                    <a:cubicBezTo>
                      <a:pt x="752" y="921"/>
                      <a:pt x="844" y="879"/>
                      <a:pt x="982" y="879"/>
                    </a:cubicBezTo>
                    <a:cubicBezTo>
                      <a:pt x="1105" y="879"/>
                      <a:pt x="1213" y="921"/>
                      <a:pt x="1274" y="998"/>
                    </a:cubicBezTo>
                    <a:cubicBezTo>
                      <a:pt x="1351" y="1090"/>
                      <a:pt x="1381" y="1182"/>
                      <a:pt x="1381" y="1321"/>
                    </a:cubicBezTo>
                    <a:cubicBezTo>
                      <a:pt x="1381" y="1474"/>
                      <a:pt x="1351" y="1581"/>
                      <a:pt x="1274" y="1674"/>
                    </a:cubicBezTo>
                    <a:close/>
                    <a:moveTo>
                      <a:pt x="1765" y="799"/>
                    </a:moveTo>
                    <a:cubicBezTo>
                      <a:pt x="1613" y="650"/>
                      <a:pt x="1459" y="585"/>
                      <a:pt x="1229" y="585"/>
                    </a:cubicBezTo>
                    <a:cubicBezTo>
                      <a:pt x="1137" y="585"/>
                      <a:pt x="1044" y="599"/>
                      <a:pt x="983" y="614"/>
                    </a:cubicBezTo>
                    <a:cubicBezTo>
                      <a:pt x="841" y="656"/>
                      <a:pt x="676" y="753"/>
                      <a:pt x="583" y="845"/>
                    </a:cubicBezTo>
                    <a:lnTo>
                      <a:pt x="583" y="0"/>
                    </a:lnTo>
                    <a:lnTo>
                      <a:pt x="15" y="0"/>
                    </a:lnTo>
                    <a:lnTo>
                      <a:pt x="15" y="1766"/>
                    </a:lnTo>
                    <a:cubicBezTo>
                      <a:pt x="15" y="1812"/>
                      <a:pt x="15" y="1858"/>
                      <a:pt x="15" y="1919"/>
                    </a:cubicBezTo>
                    <a:cubicBezTo>
                      <a:pt x="15" y="1965"/>
                      <a:pt x="15" y="2027"/>
                      <a:pt x="0" y="2088"/>
                    </a:cubicBezTo>
                    <a:lnTo>
                      <a:pt x="568" y="2088"/>
                    </a:lnTo>
                    <a:cubicBezTo>
                      <a:pt x="575" y="2060"/>
                      <a:pt x="582" y="2025"/>
                      <a:pt x="583" y="1981"/>
                    </a:cubicBezTo>
                    <a:cubicBezTo>
                      <a:pt x="583" y="1935"/>
                      <a:pt x="583" y="1827"/>
                      <a:pt x="583" y="1827"/>
                    </a:cubicBezTo>
                    <a:cubicBezTo>
                      <a:pt x="650" y="1918"/>
                      <a:pt x="749" y="2007"/>
                      <a:pt x="896" y="2076"/>
                    </a:cubicBezTo>
                    <a:cubicBezTo>
                      <a:pt x="986" y="2113"/>
                      <a:pt x="1136" y="2134"/>
                      <a:pt x="1213" y="2134"/>
                    </a:cubicBezTo>
                    <a:cubicBezTo>
                      <a:pt x="1443" y="2134"/>
                      <a:pt x="1627" y="2057"/>
                      <a:pt x="1765" y="1919"/>
                    </a:cubicBezTo>
                    <a:cubicBezTo>
                      <a:pt x="1888" y="1781"/>
                      <a:pt x="1949" y="1597"/>
                      <a:pt x="1949" y="1351"/>
                    </a:cubicBezTo>
                    <a:cubicBezTo>
                      <a:pt x="1949" y="1121"/>
                      <a:pt x="1888" y="937"/>
                      <a:pt x="1765" y="7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64" name="Freeform 18"/>
              <p:cNvSpPr>
                <a:spLocks noEditPoints="1"/>
              </p:cNvSpPr>
              <p:nvPr/>
            </p:nvSpPr>
            <p:spPr bwMode="auto">
              <a:xfrm>
                <a:off x="10102540" y="993575"/>
                <a:ext cx="85212" cy="71660"/>
              </a:xfrm>
              <a:custGeom>
                <a:avLst/>
                <a:gdLst>
                  <a:gd name="T0" fmla="*/ 1243 w 1827"/>
                  <a:gd name="T1" fmla="*/ 875 h 1535"/>
                  <a:gd name="T2" fmla="*/ 1151 w 1827"/>
                  <a:gd name="T3" fmla="*/ 1121 h 1535"/>
                  <a:gd name="T4" fmla="*/ 944 w 1827"/>
                  <a:gd name="T5" fmla="*/ 1212 h 1535"/>
                  <a:gd name="T6" fmla="*/ 843 w 1827"/>
                  <a:gd name="T7" fmla="*/ 1220 h 1535"/>
                  <a:gd name="T8" fmla="*/ 652 w 1827"/>
                  <a:gd name="T9" fmla="*/ 1178 h 1535"/>
                  <a:gd name="T10" fmla="*/ 584 w 1827"/>
                  <a:gd name="T11" fmla="*/ 1044 h 1535"/>
                  <a:gd name="T12" fmla="*/ 719 w 1827"/>
                  <a:gd name="T13" fmla="*/ 883 h 1535"/>
                  <a:gd name="T14" fmla="*/ 913 w 1827"/>
                  <a:gd name="T15" fmla="*/ 849 h 1535"/>
                  <a:gd name="T16" fmla="*/ 1213 w 1827"/>
                  <a:gd name="T17" fmla="*/ 844 h 1535"/>
                  <a:gd name="T18" fmla="*/ 1243 w 1827"/>
                  <a:gd name="T19" fmla="*/ 844 h 1535"/>
                  <a:gd name="T20" fmla="*/ 1243 w 1827"/>
                  <a:gd name="T21" fmla="*/ 875 h 1535"/>
                  <a:gd name="T22" fmla="*/ 1796 w 1827"/>
                  <a:gd name="T23" fmla="*/ 1412 h 1535"/>
                  <a:gd name="T24" fmla="*/ 1796 w 1827"/>
                  <a:gd name="T25" fmla="*/ 1305 h 1535"/>
                  <a:gd name="T26" fmla="*/ 1796 w 1827"/>
                  <a:gd name="T27" fmla="*/ 553 h 1535"/>
                  <a:gd name="T28" fmla="*/ 1596 w 1827"/>
                  <a:gd name="T29" fmla="*/ 138 h 1535"/>
                  <a:gd name="T30" fmla="*/ 983 w 1827"/>
                  <a:gd name="T31" fmla="*/ 0 h 1535"/>
                  <a:gd name="T32" fmla="*/ 921 w 1827"/>
                  <a:gd name="T33" fmla="*/ 0 h 1535"/>
                  <a:gd name="T34" fmla="*/ 338 w 1827"/>
                  <a:gd name="T35" fmla="*/ 108 h 1535"/>
                  <a:gd name="T36" fmla="*/ 92 w 1827"/>
                  <a:gd name="T37" fmla="*/ 461 h 1535"/>
                  <a:gd name="T38" fmla="*/ 660 w 1827"/>
                  <a:gd name="T39" fmla="*/ 461 h 1535"/>
                  <a:gd name="T40" fmla="*/ 921 w 1827"/>
                  <a:gd name="T41" fmla="*/ 292 h 1535"/>
                  <a:gd name="T42" fmla="*/ 983 w 1827"/>
                  <a:gd name="T43" fmla="*/ 292 h 1535"/>
                  <a:gd name="T44" fmla="*/ 1182 w 1827"/>
                  <a:gd name="T45" fmla="*/ 353 h 1535"/>
                  <a:gd name="T46" fmla="*/ 1243 w 1827"/>
                  <a:gd name="T47" fmla="*/ 537 h 1535"/>
                  <a:gd name="T48" fmla="*/ 1243 w 1827"/>
                  <a:gd name="T49" fmla="*/ 553 h 1535"/>
                  <a:gd name="T50" fmla="*/ 1243 w 1827"/>
                  <a:gd name="T51" fmla="*/ 568 h 1535"/>
                  <a:gd name="T52" fmla="*/ 983 w 1827"/>
                  <a:gd name="T53" fmla="*/ 568 h 1535"/>
                  <a:gd name="T54" fmla="*/ 921 w 1827"/>
                  <a:gd name="T55" fmla="*/ 568 h 1535"/>
                  <a:gd name="T56" fmla="*/ 476 w 1827"/>
                  <a:gd name="T57" fmla="*/ 599 h 1535"/>
                  <a:gd name="T58" fmla="*/ 230 w 1827"/>
                  <a:gd name="T59" fmla="*/ 676 h 1535"/>
                  <a:gd name="T60" fmla="*/ 61 w 1827"/>
                  <a:gd name="T61" fmla="*/ 844 h 1535"/>
                  <a:gd name="T62" fmla="*/ 0 w 1827"/>
                  <a:gd name="T63" fmla="*/ 1090 h 1535"/>
                  <a:gd name="T64" fmla="*/ 154 w 1827"/>
                  <a:gd name="T65" fmla="*/ 1412 h 1535"/>
                  <a:gd name="T66" fmla="*/ 584 w 1827"/>
                  <a:gd name="T67" fmla="*/ 1535 h 1535"/>
                  <a:gd name="T68" fmla="*/ 921 w 1827"/>
                  <a:gd name="T69" fmla="*/ 1489 h 1535"/>
                  <a:gd name="T70" fmla="*/ 1259 w 1827"/>
                  <a:gd name="T71" fmla="*/ 1274 h 1535"/>
                  <a:gd name="T72" fmla="*/ 1259 w 1827"/>
                  <a:gd name="T73" fmla="*/ 1305 h 1535"/>
                  <a:gd name="T74" fmla="*/ 1305 w 1827"/>
                  <a:gd name="T75" fmla="*/ 1489 h 1535"/>
                  <a:gd name="T76" fmla="*/ 1827 w 1827"/>
                  <a:gd name="T77" fmla="*/ 1489 h 1535"/>
                  <a:gd name="T78" fmla="*/ 1796 w 1827"/>
                  <a:gd name="T79" fmla="*/ 1412 h 1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27" h="1535">
                    <a:moveTo>
                      <a:pt x="1243" y="875"/>
                    </a:moveTo>
                    <a:cubicBezTo>
                      <a:pt x="1243" y="982"/>
                      <a:pt x="1213" y="1075"/>
                      <a:pt x="1151" y="1121"/>
                    </a:cubicBezTo>
                    <a:cubicBezTo>
                      <a:pt x="1090" y="1167"/>
                      <a:pt x="1036" y="1197"/>
                      <a:pt x="944" y="1212"/>
                    </a:cubicBezTo>
                    <a:cubicBezTo>
                      <a:pt x="921" y="1217"/>
                      <a:pt x="883" y="1220"/>
                      <a:pt x="843" y="1220"/>
                    </a:cubicBezTo>
                    <a:cubicBezTo>
                      <a:pt x="766" y="1220"/>
                      <a:pt x="700" y="1208"/>
                      <a:pt x="652" y="1178"/>
                    </a:cubicBezTo>
                    <a:cubicBezTo>
                      <a:pt x="612" y="1149"/>
                      <a:pt x="584" y="1105"/>
                      <a:pt x="584" y="1044"/>
                    </a:cubicBezTo>
                    <a:cubicBezTo>
                      <a:pt x="584" y="967"/>
                      <a:pt x="630" y="909"/>
                      <a:pt x="719" y="883"/>
                    </a:cubicBezTo>
                    <a:cubicBezTo>
                      <a:pt x="765" y="870"/>
                      <a:pt x="829" y="856"/>
                      <a:pt x="913" y="849"/>
                    </a:cubicBezTo>
                    <a:cubicBezTo>
                      <a:pt x="993" y="842"/>
                      <a:pt x="1090" y="844"/>
                      <a:pt x="1213" y="844"/>
                    </a:cubicBezTo>
                    <a:lnTo>
                      <a:pt x="1243" y="844"/>
                    </a:lnTo>
                    <a:lnTo>
                      <a:pt x="1243" y="875"/>
                    </a:lnTo>
                    <a:close/>
                    <a:moveTo>
                      <a:pt x="1796" y="1412"/>
                    </a:moveTo>
                    <a:cubicBezTo>
                      <a:pt x="1796" y="1382"/>
                      <a:pt x="1796" y="1336"/>
                      <a:pt x="1796" y="1305"/>
                    </a:cubicBezTo>
                    <a:lnTo>
                      <a:pt x="1796" y="553"/>
                    </a:lnTo>
                    <a:cubicBezTo>
                      <a:pt x="1796" y="369"/>
                      <a:pt x="1719" y="230"/>
                      <a:pt x="1596" y="138"/>
                    </a:cubicBezTo>
                    <a:cubicBezTo>
                      <a:pt x="1474" y="46"/>
                      <a:pt x="1259" y="0"/>
                      <a:pt x="983" y="0"/>
                    </a:cubicBezTo>
                    <a:cubicBezTo>
                      <a:pt x="967" y="0"/>
                      <a:pt x="936" y="0"/>
                      <a:pt x="921" y="0"/>
                    </a:cubicBezTo>
                    <a:cubicBezTo>
                      <a:pt x="660" y="0"/>
                      <a:pt x="458" y="35"/>
                      <a:pt x="338" y="108"/>
                    </a:cubicBezTo>
                    <a:cubicBezTo>
                      <a:pt x="199" y="184"/>
                      <a:pt x="123" y="307"/>
                      <a:pt x="92" y="461"/>
                    </a:cubicBezTo>
                    <a:lnTo>
                      <a:pt x="660" y="461"/>
                    </a:lnTo>
                    <a:cubicBezTo>
                      <a:pt x="676" y="399"/>
                      <a:pt x="770" y="291"/>
                      <a:pt x="921" y="292"/>
                    </a:cubicBezTo>
                    <a:cubicBezTo>
                      <a:pt x="936" y="292"/>
                      <a:pt x="952" y="292"/>
                      <a:pt x="983" y="292"/>
                    </a:cubicBezTo>
                    <a:cubicBezTo>
                      <a:pt x="1074" y="292"/>
                      <a:pt x="1134" y="313"/>
                      <a:pt x="1182" y="353"/>
                    </a:cubicBezTo>
                    <a:cubicBezTo>
                      <a:pt x="1226" y="390"/>
                      <a:pt x="1243" y="461"/>
                      <a:pt x="1243" y="537"/>
                    </a:cubicBezTo>
                    <a:cubicBezTo>
                      <a:pt x="1243" y="537"/>
                      <a:pt x="1243" y="537"/>
                      <a:pt x="1243" y="553"/>
                    </a:cubicBezTo>
                    <a:cubicBezTo>
                      <a:pt x="1243" y="568"/>
                      <a:pt x="1243" y="568"/>
                      <a:pt x="1243" y="568"/>
                    </a:cubicBezTo>
                    <a:lnTo>
                      <a:pt x="983" y="568"/>
                    </a:lnTo>
                    <a:cubicBezTo>
                      <a:pt x="952" y="568"/>
                      <a:pt x="936" y="568"/>
                      <a:pt x="921" y="568"/>
                    </a:cubicBezTo>
                    <a:cubicBezTo>
                      <a:pt x="722" y="568"/>
                      <a:pt x="568" y="583"/>
                      <a:pt x="476" y="599"/>
                    </a:cubicBezTo>
                    <a:cubicBezTo>
                      <a:pt x="369" y="614"/>
                      <a:pt x="296" y="640"/>
                      <a:pt x="230" y="676"/>
                    </a:cubicBezTo>
                    <a:cubicBezTo>
                      <a:pt x="154" y="722"/>
                      <a:pt x="103" y="780"/>
                      <a:pt x="61" y="844"/>
                    </a:cubicBezTo>
                    <a:cubicBezTo>
                      <a:pt x="15" y="921"/>
                      <a:pt x="0" y="998"/>
                      <a:pt x="0" y="1090"/>
                    </a:cubicBezTo>
                    <a:cubicBezTo>
                      <a:pt x="0" y="1228"/>
                      <a:pt x="46" y="1336"/>
                      <a:pt x="154" y="1412"/>
                    </a:cubicBezTo>
                    <a:cubicBezTo>
                      <a:pt x="261" y="1489"/>
                      <a:pt x="399" y="1535"/>
                      <a:pt x="584" y="1535"/>
                    </a:cubicBezTo>
                    <a:cubicBezTo>
                      <a:pt x="706" y="1535"/>
                      <a:pt x="813" y="1520"/>
                      <a:pt x="921" y="1489"/>
                    </a:cubicBezTo>
                    <a:cubicBezTo>
                      <a:pt x="1047" y="1452"/>
                      <a:pt x="1213" y="1366"/>
                      <a:pt x="1259" y="1274"/>
                    </a:cubicBezTo>
                    <a:lnTo>
                      <a:pt x="1259" y="1305"/>
                    </a:lnTo>
                    <a:cubicBezTo>
                      <a:pt x="1259" y="1399"/>
                      <a:pt x="1289" y="1474"/>
                      <a:pt x="1305" y="1489"/>
                    </a:cubicBezTo>
                    <a:lnTo>
                      <a:pt x="1827" y="1489"/>
                    </a:lnTo>
                    <a:cubicBezTo>
                      <a:pt x="1811" y="1474"/>
                      <a:pt x="1796" y="1443"/>
                      <a:pt x="1796" y="14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65" name="Freeform 19"/>
              <p:cNvSpPr>
                <a:spLocks noEditPoints="1"/>
              </p:cNvSpPr>
              <p:nvPr/>
            </p:nvSpPr>
            <p:spPr bwMode="auto">
              <a:xfrm>
                <a:off x="10303147" y="993575"/>
                <a:ext cx="85212" cy="71660"/>
              </a:xfrm>
              <a:custGeom>
                <a:avLst/>
                <a:gdLst>
                  <a:gd name="T0" fmla="*/ 1244 w 1827"/>
                  <a:gd name="T1" fmla="*/ 875 h 1535"/>
                  <a:gd name="T2" fmla="*/ 1151 w 1827"/>
                  <a:gd name="T3" fmla="*/ 1121 h 1535"/>
                  <a:gd name="T4" fmla="*/ 943 w 1827"/>
                  <a:gd name="T5" fmla="*/ 1212 h 1535"/>
                  <a:gd name="T6" fmla="*/ 843 w 1827"/>
                  <a:gd name="T7" fmla="*/ 1220 h 1535"/>
                  <a:gd name="T8" fmla="*/ 653 w 1827"/>
                  <a:gd name="T9" fmla="*/ 1178 h 1535"/>
                  <a:gd name="T10" fmla="*/ 584 w 1827"/>
                  <a:gd name="T11" fmla="*/ 1044 h 1535"/>
                  <a:gd name="T12" fmla="*/ 719 w 1827"/>
                  <a:gd name="T13" fmla="*/ 883 h 1535"/>
                  <a:gd name="T14" fmla="*/ 913 w 1827"/>
                  <a:gd name="T15" fmla="*/ 849 h 1535"/>
                  <a:gd name="T16" fmla="*/ 1213 w 1827"/>
                  <a:gd name="T17" fmla="*/ 844 h 1535"/>
                  <a:gd name="T18" fmla="*/ 1244 w 1827"/>
                  <a:gd name="T19" fmla="*/ 844 h 1535"/>
                  <a:gd name="T20" fmla="*/ 1244 w 1827"/>
                  <a:gd name="T21" fmla="*/ 875 h 1535"/>
                  <a:gd name="T22" fmla="*/ 1797 w 1827"/>
                  <a:gd name="T23" fmla="*/ 1412 h 1535"/>
                  <a:gd name="T24" fmla="*/ 1797 w 1827"/>
                  <a:gd name="T25" fmla="*/ 1305 h 1535"/>
                  <a:gd name="T26" fmla="*/ 1797 w 1827"/>
                  <a:gd name="T27" fmla="*/ 553 h 1535"/>
                  <a:gd name="T28" fmla="*/ 1597 w 1827"/>
                  <a:gd name="T29" fmla="*/ 138 h 1535"/>
                  <a:gd name="T30" fmla="*/ 983 w 1827"/>
                  <a:gd name="T31" fmla="*/ 0 h 1535"/>
                  <a:gd name="T32" fmla="*/ 922 w 1827"/>
                  <a:gd name="T33" fmla="*/ 0 h 1535"/>
                  <a:gd name="T34" fmla="*/ 338 w 1827"/>
                  <a:gd name="T35" fmla="*/ 108 h 1535"/>
                  <a:gd name="T36" fmla="*/ 93 w 1827"/>
                  <a:gd name="T37" fmla="*/ 461 h 1535"/>
                  <a:gd name="T38" fmla="*/ 661 w 1827"/>
                  <a:gd name="T39" fmla="*/ 461 h 1535"/>
                  <a:gd name="T40" fmla="*/ 922 w 1827"/>
                  <a:gd name="T41" fmla="*/ 292 h 1535"/>
                  <a:gd name="T42" fmla="*/ 983 w 1827"/>
                  <a:gd name="T43" fmla="*/ 292 h 1535"/>
                  <a:gd name="T44" fmla="*/ 1183 w 1827"/>
                  <a:gd name="T45" fmla="*/ 353 h 1535"/>
                  <a:gd name="T46" fmla="*/ 1244 w 1827"/>
                  <a:gd name="T47" fmla="*/ 537 h 1535"/>
                  <a:gd name="T48" fmla="*/ 1244 w 1827"/>
                  <a:gd name="T49" fmla="*/ 553 h 1535"/>
                  <a:gd name="T50" fmla="*/ 1244 w 1827"/>
                  <a:gd name="T51" fmla="*/ 568 h 1535"/>
                  <a:gd name="T52" fmla="*/ 983 w 1827"/>
                  <a:gd name="T53" fmla="*/ 568 h 1535"/>
                  <a:gd name="T54" fmla="*/ 922 w 1827"/>
                  <a:gd name="T55" fmla="*/ 568 h 1535"/>
                  <a:gd name="T56" fmla="*/ 476 w 1827"/>
                  <a:gd name="T57" fmla="*/ 599 h 1535"/>
                  <a:gd name="T58" fmla="*/ 231 w 1827"/>
                  <a:gd name="T59" fmla="*/ 676 h 1535"/>
                  <a:gd name="T60" fmla="*/ 62 w 1827"/>
                  <a:gd name="T61" fmla="*/ 844 h 1535"/>
                  <a:gd name="T62" fmla="*/ 0 w 1827"/>
                  <a:gd name="T63" fmla="*/ 1090 h 1535"/>
                  <a:gd name="T64" fmla="*/ 154 w 1827"/>
                  <a:gd name="T65" fmla="*/ 1412 h 1535"/>
                  <a:gd name="T66" fmla="*/ 584 w 1827"/>
                  <a:gd name="T67" fmla="*/ 1535 h 1535"/>
                  <a:gd name="T68" fmla="*/ 922 w 1827"/>
                  <a:gd name="T69" fmla="*/ 1489 h 1535"/>
                  <a:gd name="T70" fmla="*/ 1260 w 1827"/>
                  <a:gd name="T71" fmla="*/ 1274 h 1535"/>
                  <a:gd name="T72" fmla="*/ 1260 w 1827"/>
                  <a:gd name="T73" fmla="*/ 1305 h 1535"/>
                  <a:gd name="T74" fmla="*/ 1305 w 1827"/>
                  <a:gd name="T75" fmla="*/ 1489 h 1535"/>
                  <a:gd name="T76" fmla="*/ 1827 w 1827"/>
                  <a:gd name="T77" fmla="*/ 1489 h 1535"/>
                  <a:gd name="T78" fmla="*/ 1797 w 1827"/>
                  <a:gd name="T79" fmla="*/ 1412 h 1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27" h="1535">
                    <a:moveTo>
                      <a:pt x="1244" y="875"/>
                    </a:moveTo>
                    <a:cubicBezTo>
                      <a:pt x="1244" y="982"/>
                      <a:pt x="1213" y="1075"/>
                      <a:pt x="1151" y="1121"/>
                    </a:cubicBezTo>
                    <a:cubicBezTo>
                      <a:pt x="1090" y="1167"/>
                      <a:pt x="1036" y="1197"/>
                      <a:pt x="943" y="1212"/>
                    </a:cubicBezTo>
                    <a:cubicBezTo>
                      <a:pt x="922" y="1217"/>
                      <a:pt x="883" y="1220"/>
                      <a:pt x="843" y="1220"/>
                    </a:cubicBezTo>
                    <a:cubicBezTo>
                      <a:pt x="766" y="1220"/>
                      <a:pt x="700" y="1208"/>
                      <a:pt x="653" y="1178"/>
                    </a:cubicBezTo>
                    <a:cubicBezTo>
                      <a:pt x="612" y="1149"/>
                      <a:pt x="584" y="1105"/>
                      <a:pt x="584" y="1044"/>
                    </a:cubicBezTo>
                    <a:cubicBezTo>
                      <a:pt x="584" y="967"/>
                      <a:pt x="631" y="909"/>
                      <a:pt x="719" y="883"/>
                    </a:cubicBezTo>
                    <a:cubicBezTo>
                      <a:pt x="766" y="870"/>
                      <a:pt x="830" y="856"/>
                      <a:pt x="913" y="849"/>
                    </a:cubicBezTo>
                    <a:cubicBezTo>
                      <a:pt x="993" y="842"/>
                      <a:pt x="1090" y="844"/>
                      <a:pt x="1213" y="844"/>
                    </a:cubicBezTo>
                    <a:lnTo>
                      <a:pt x="1244" y="844"/>
                    </a:lnTo>
                    <a:lnTo>
                      <a:pt x="1244" y="875"/>
                    </a:lnTo>
                    <a:close/>
                    <a:moveTo>
                      <a:pt x="1797" y="1412"/>
                    </a:moveTo>
                    <a:cubicBezTo>
                      <a:pt x="1797" y="1382"/>
                      <a:pt x="1797" y="1336"/>
                      <a:pt x="1797" y="1305"/>
                    </a:cubicBezTo>
                    <a:lnTo>
                      <a:pt x="1797" y="553"/>
                    </a:lnTo>
                    <a:cubicBezTo>
                      <a:pt x="1797" y="369"/>
                      <a:pt x="1720" y="230"/>
                      <a:pt x="1597" y="138"/>
                    </a:cubicBezTo>
                    <a:cubicBezTo>
                      <a:pt x="1474" y="46"/>
                      <a:pt x="1260" y="0"/>
                      <a:pt x="983" y="0"/>
                    </a:cubicBezTo>
                    <a:cubicBezTo>
                      <a:pt x="968" y="0"/>
                      <a:pt x="937" y="0"/>
                      <a:pt x="922" y="0"/>
                    </a:cubicBezTo>
                    <a:cubicBezTo>
                      <a:pt x="661" y="0"/>
                      <a:pt x="479" y="34"/>
                      <a:pt x="338" y="108"/>
                    </a:cubicBezTo>
                    <a:cubicBezTo>
                      <a:pt x="200" y="184"/>
                      <a:pt x="123" y="307"/>
                      <a:pt x="93" y="461"/>
                    </a:cubicBezTo>
                    <a:lnTo>
                      <a:pt x="661" y="461"/>
                    </a:lnTo>
                    <a:cubicBezTo>
                      <a:pt x="676" y="399"/>
                      <a:pt x="770" y="291"/>
                      <a:pt x="922" y="292"/>
                    </a:cubicBezTo>
                    <a:cubicBezTo>
                      <a:pt x="937" y="292"/>
                      <a:pt x="952" y="292"/>
                      <a:pt x="983" y="292"/>
                    </a:cubicBezTo>
                    <a:cubicBezTo>
                      <a:pt x="1075" y="292"/>
                      <a:pt x="1134" y="313"/>
                      <a:pt x="1183" y="353"/>
                    </a:cubicBezTo>
                    <a:cubicBezTo>
                      <a:pt x="1226" y="390"/>
                      <a:pt x="1244" y="461"/>
                      <a:pt x="1244" y="537"/>
                    </a:cubicBezTo>
                    <a:cubicBezTo>
                      <a:pt x="1244" y="537"/>
                      <a:pt x="1244" y="537"/>
                      <a:pt x="1244" y="553"/>
                    </a:cubicBezTo>
                    <a:cubicBezTo>
                      <a:pt x="1244" y="568"/>
                      <a:pt x="1244" y="568"/>
                      <a:pt x="1244" y="568"/>
                    </a:cubicBezTo>
                    <a:lnTo>
                      <a:pt x="983" y="568"/>
                    </a:lnTo>
                    <a:cubicBezTo>
                      <a:pt x="952" y="568"/>
                      <a:pt x="937" y="568"/>
                      <a:pt x="922" y="568"/>
                    </a:cubicBezTo>
                    <a:cubicBezTo>
                      <a:pt x="722" y="568"/>
                      <a:pt x="568" y="583"/>
                      <a:pt x="476" y="599"/>
                    </a:cubicBezTo>
                    <a:cubicBezTo>
                      <a:pt x="369" y="614"/>
                      <a:pt x="296" y="640"/>
                      <a:pt x="231" y="676"/>
                    </a:cubicBezTo>
                    <a:cubicBezTo>
                      <a:pt x="154" y="722"/>
                      <a:pt x="104" y="780"/>
                      <a:pt x="62" y="844"/>
                    </a:cubicBezTo>
                    <a:cubicBezTo>
                      <a:pt x="16" y="921"/>
                      <a:pt x="0" y="998"/>
                      <a:pt x="0" y="1090"/>
                    </a:cubicBezTo>
                    <a:cubicBezTo>
                      <a:pt x="0" y="1228"/>
                      <a:pt x="46" y="1336"/>
                      <a:pt x="154" y="1412"/>
                    </a:cubicBezTo>
                    <a:cubicBezTo>
                      <a:pt x="261" y="1489"/>
                      <a:pt x="399" y="1535"/>
                      <a:pt x="584" y="1535"/>
                    </a:cubicBezTo>
                    <a:cubicBezTo>
                      <a:pt x="707" y="1535"/>
                      <a:pt x="814" y="1520"/>
                      <a:pt x="922" y="1489"/>
                    </a:cubicBezTo>
                    <a:cubicBezTo>
                      <a:pt x="1047" y="1452"/>
                      <a:pt x="1213" y="1366"/>
                      <a:pt x="1260" y="1274"/>
                    </a:cubicBezTo>
                    <a:lnTo>
                      <a:pt x="1260" y="1305"/>
                    </a:lnTo>
                    <a:cubicBezTo>
                      <a:pt x="1260" y="1399"/>
                      <a:pt x="1290" y="1474"/>
                      <a:pt x="1305" y="1489"/>
                    </a:cubicBezTo>
                    <a:lnTo>
                      <a:pt x="1827" y="1489"/>
                    </a:lnTo>
                    <a:cubicBezTo>
                      <a:pt x="1812" y="1474"/>
                      <a:pt x="1797" y="1443"/>
                      <a:pt x="1797" y="14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66" name="Freeform 20"/>
              <p:cNvSpPr>
                <a:spLocks noEditPoints="1"/>
              </p:cNvSpPr>
              <p:nvPr/>
            </p:nvSpPr>
            <p:spPr bwMode="auto">
              <a:xfrm>
                <a:off x="10508065" y="991316"/>
                <a:ext cx="72892" cy="73918"/>
              </a:xfrm>
              <a:custGeom>
                <a:avLst/>
                <a:gdLst>
                  <a:gd name="T0" fmla="*/ 782 w 1565"/>
                  <a:gd name="T1" fmla="*/ 1336 h 1581"/>
                  <a:gd name="T2" fmla="*/ 246 w 1565"/>
                  <a:gd name="T3" fmla="*/ 798 h 1581"/>
                  <a:gd name="T4" fmla="*/ 782 w 1565"/>
                  <a:gd name="T5" fmla="*/ 246 h 1581"/>
                  <a:gd name="T6" fmla="*/ 1320 w 1565"/>
                  <a:gd name="T7" fmla="*/ 798 h 1581"/>
                  <a:gd name="T8" fmla="*/ 782 w 1565"/>
                  <a:gd name="T9" fmla="*/ 1336 h 1581"/>
                  <a:gd name="T10" fmla="*/ 782 w 1565"/>
                  <a:gd name="T11" fmla="*/ 0 h 1581"/>
                  <a:gd name="T12" fmla="*/ 0 w 1565"/>
                  <a:gd name="T13" fmla="*/ 798 h 1581"/>
                  <a:gd name="T14" fmla="*/ 782 w 1565"/>
                  <a:gd name="T15" fmla="*/ 1581 h 1581"/>
                  <a:gd name="T16" fmla="*/ 1565 w 1565"/>
                  <a:gd name="T17" fmla="*/ 798 h 1581"/>
                  <a:gd name="T18" fmla="*/ 782 w 1565"/>
                  <a:gd name="T19" fmla="*/ 0 h 1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5" h="1581">
                    <a:moveTo>
                      <a:pt x="782" y="1336"/>
                    </a:moveTo>
                    <a:cubicBezTo>
                      <a:pt x="475" y="1336"/>
                      <a:pt x="246" y="1090"/>
                      <a:pt x="246" y="798"/>
                    </a:cubicBezTo>
                    <a:cubicBezTo>
                      <a:pt x="246" y="491"/>
                      <a:pt x="475" y="246"/>
                      <a:pt x="782" y="246"/>
                    </a:cubicBezTo>
                    <a:cubicBezTo>
                      <a:pt x="1074" y="246"/>
                      <a:pt x="1320" y="491"/>
                      <a:pt x="1320" y="798"/>
                    </a:cubicBezTo>
                    <a:cubicBezTo>
                      <a:pt x="1320" y="1090"/>
                      <a:pt x="1074" y="1336"/>
                      <a:pt x="782" y="1336"/>
                    </a:cubicBezTo>
                    <a:close/>
                    <a:moveTo>
                      <a:pt x="782" y="0"/>
                    </a:moveTo>
                    <a:cubicBezTo>
                      <a:pt x="353" y="0"/>
                      <a:pt x="0" y="353"/>
                      <a:pt x="0" y="798"/>
                    </a:cubicBezTo>
                    <a:cubicBezTo>
                      <a:pt x="0" y="1228"/>
                      <a:pt x="353" y="1581"/>
                      <a:pt x="782" y="1581"/>
                    </a:cubicBezTo>
                    <a:cubicBezTo>
                      <a:pt x="1212" y="1581"/>
                      <a:pt x="1565" y="1228"/>
                      <a:pt x="1565" y="798"/>
                    </a:cubicBezTo>
                    <a:cubicBezTo>
                      <a:pt x="1565" y="353"/>
                      <a:pt x="1212" y="0"/>
                      <a:pt x="78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67" name="Freeform 21"/>
              <p:cNvSpPr>
                <a:spLocks/>
              </p:cNvSpPr>
              <p:nvPr/>
            </p:nvSpPr>
            <p:spPr bwMode="auto">
              <a:xfrm>
                <a:off x="9897210" y="1104452"/>
                <a:ext cx="44146" cy="49485"/>
              </a:xfrm>
              <a:custGeom>
                <a:avLst/>
                <a:gdLst>
                  <a:gd name="T0" fmla="*/ 513 w 947"/>
                  <a:gd name="T1" fmla="*/ 641 h 1058"/>
                  <a:gd name="T2" fmla="*/ 513 w 947"/>
                  <a:gd name="T3" fmla="*/ 519 h 1058"/>
                  <a:gd name="T4" fmla="*/ 947 w 947"/>
                  <a:gd name="T5" fmla="*/ 519 h 1058"/>
                  <a:gd name="T6" fmla="*/ 947 w 947"/>
                  <a:gd name="T7" fmla="*/ 898 h 1058"/>
                  <a:gd name="T8" fmla="*/ 741 w 947"/>
                  <a:gd name="T9" fmla="*/ 1018 h 1058"/>
                  <a:gd name="T10" fmla="*/ 523 w 947"/>
                  <a:gd name="T11" fmla="*/ 1058 h 1058"/>
                  <a:gd name="T12" fmla="*/ 249 w 947"/>
                  <a:gd name="T13" fmla="*/ 993 h 1058"/>
                  <a:gd name="T14" fmla="*/ 63 w 947"/>
                  <a:gd name="T15" fmla="*/ 806 h 1058"/>
                  <a:gd name="T16" fmla="*/ 0 w 947"/>
                  <a:gd name="T17" fmla="*/ 534 h 1058"/>
                  <a:gd name="T18" fmla="*/ 62 w 947"/>
                  <a:gd name="T19" fmla="*/ 255 h 1058"/>
                  <a:gd name="T20" fmla="*/ 242 w 947"/>
                  <a:gd name="T21" fmla="*/ 63 h 1058"/>
                  <a:gd name="T22" fmla="*/ 512 w 947"/>
                  <a:gd name="T23" fmla="*/ 0 h 1058"/>
                  <a:gd name="T24" fmla="*/ 713 w 947"/>
                  <a:gd name="T25" fmla="*/ 36 h 1058"/>
                  <a:gd name="T26" fmla="*/ 853 w 947"/>
                  <a:gd name="T27" fmla="*/ 136 h 1058"/>
                  <a:gd name="T28" fmla="*/ 931 w 947"/>
                  <a:gd name="T29" fmla="*/ 304 h 1058"/>
                  <a:gd name="T30" fmla="*/ 806 w 947"/>
                  <a:gd name="T31" fmla="*/ 337 h 1058"/>
                  <a:gd name="T32" fmla="*/ 749 w 947"/>
                  <a:gd name="T33" fmla="*/ 214 h 1058"/>
                  <a:gd name="T34" fmla="*/ 652 w 947"/>
                  <a:gd name="T35" fmla="*/ 142 h 1058"/>
                  <a:gd name="T36" fmla="*/ 512 w 947"/>
                  <a:gd name="T37" fmla="*/ 115 h 1058"/>
                  <a:gd name="T38" fmla="*/ 352 w 947"/>
                  <a:gd name="T39" fmla="*/ 144 h 1058"/>
                  <a:gd name="T40" fmla="*/ 243 w 947"/>
                  <a:gd name="T41" fmla="*/ 218 h 1058"/>
                  <a:gd name="T42" fmla="*/ 179 w 947"/>
                  <a:gd name="T43" fmla="*/ 319 h 1058"/>
                  <a:gd name="T44" fmla="*/ 140 w 947"/>
                  <a:gd name="T45" fmla="*/ 525 h 1058"/>
                  <a:gd name="T46" fmla="*/ 187 w 947"/>
                  <a:gd name="T47" fmla="*/ 755 h 1058"/>
                  <a:gd name="T48" fmla="*/ 324 w 947"/>
                  <a:gd name="T49" fmla="*/ 892 h 1058"/>
                  <a:gd name="T50" fmla="*/ 514 w 947"/>
                  <a:gd name="T51" fmla="*/ 936 h 1058"/>
                  <a:gd name="T52" fmla="*/ 684 w 947"/>
                  <a:gd name="T53" fmla="*/ 903 h 1058"/>
                  <a:gd name="T54" fmla="*/ 811 w 947"/>
                  <a:gd name="T55" fmla="*/ 831 h 1058"/>
                  <a:gd name="T56" fmla="*/ 811 w 947"/>
                  <a:gd name="T57" fmla="*/ 641 h 1058"/>
                  <a:gd name="T58" fmla="*/ 513 w 947"/>
                  <a:gd name="T59" fmla="*/ 641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47" h="1058">
                    <a:moveTo>
                      <a:pt x="513" y="641"/>
                    </a:moveTo>
                    <a:lnTo>
                      <a:pt x="513" y="519"/>
                    </a:lnTo>
                    <a:lnTo>
                      <a:pt x="947" y="519"/>
                    </a:lnTo>
                    <a:lnTo>
                      <a:pt x="947" y="898"/>
                    </a:lnTo>
                    <a:cubicBezTo>
                      <a:pt x="880" y="951"/>
                      <a:pt x="811" y="991"/>
                      <a:pt x="741" y="1018"/>
                    </a:cubicBezTo>
                    <a:cubicBezTo>
                      <a:pt x="670" y="1044"/>
                      <a:pt x="597" y="1058"/>
                      <a:pt x="523" y="1058"/>
                    </a:cubicBezTo>
                    <a:cubicBezTo>
                      <a:pt x="422" y="1058"/>
                      <a:pt x="331" y="1036"/>
                      <a:pt x="249" y="993"/>
                    </a:cubicBezTo>
                    <a:cubicBezTo>
                      <a:pt x="167" y="950"/>
                      <a:pt x="105" y="888"/>
                      <a:pt x="63" y="806"/>
                    </a:cubicBezTo>
                    <a:cubicBezTo>
                      <a:pt x="21" y="725"/>
                      <a:pt x="0" y="634"/>
                      <a:pt x="0" y="534"/>
                    </a:cubicBezTo>
                    <a:cubicBezTo>
                      <a:pt x="0" y="434"/>
                      <a:pt x="21" y="342"/>
                      <a:pt x="62" y="255"/>
                    </a:cubicBezTo>
                    <a:cubicBezTo>
                      <a:pt x="104" y="169"/>
                      <a:pt x="164" y="105"/>
                      <a:pt x="242" y="63"/>
                    </a:cubicBezTo>
                    <a:cubicBezTo>
                      <a:pt x="321" y="21"/>
                      <a:pt x="410" y="0"/>
                      <a:pt x="512" y="0"/>
                    </a:cubicBezTo>
                    <a:cubicBezTo>
                      <a:pt x="586" y="0"/>
                      <a:pt x="653" y="12"/>
                      <a:pt x="713" y="36"/>
                    </a:cubicBezTo>
                    <a:cubicBezTo>
                      <a:pt x="773" y="60"/>
                      <a:pt x="820" y="94"/>
                      <a:pt x="853" y="136"/>
                    </a:cubicBezTo>
                    <a:cubicBezTo>
                      <a:pt x="887" y="179"/>
                      <a:pt x="913" y="235"/>
                      <a:pt x="931" y="304"/>
                    </a:cubicBezTo>
                    <a:lnTo>
                      <a:pt x="806" y="337"/>
                    </a:lnTo>
                    <a:cubicBezTo>
                      <a:pt x="790" y="285"/>
                      <a:pt x="771" y="244"/>
                      <a:pt x="749" y="214"/>
                    </a:cubicBezTo>
                    <a:cubicBezTo>
                      <a:pt x="726" y="184"/>
                      <a:pt x="694" y="160"/>
                      <a:pt x="652" y="142"/>
                    </a:cubicBezTo>
                    <a:cubicBezTo>
                      <a:pt x="610" y="124"/>
                      <a:pt x="563" y="115"/>
                      <a:pt x="512" y="115"/>
                    </a:cubicBezTo>
                    <a:cubicBezTo>
                      <a:pt x="450" y="115"/>
                      <a:pt x="397" y="125"/>
                      <a:pt x="352" y="144"/>
                    </a:cubicBezTo>
                    <a:cubicBezTo>
                      <a:pt x="307" y="163"/>
                      <a:pt x="271" y="187"/>
                      <a:pt x="243" y="218"/>
                    </a:cubicBezTo>
                    <a:cubicBezTo>
                      <a:pt x="216" y="249"/>
                      <a:pt x="195" y="283"/>
                      <a:pt x="179" y="319"/>
                    </a:cubicBezTo>
                    <a:cubicBezTo>
                      <a:pt x="153" y="383"/>
                      <a:pt x="140" y="451"/>
                      <a:pt x="140" y="525"/>
                    </a:cubicBezTo>
                    <a:cubicBezTo>
                      <a:pt x="141" y="617"/>
                      <a:pt x="156" y="693"/>
                      <a:pt x="187" y="755"/>
                    </a:cubicBezTo>
                    <a:cubicBezTo>
                      <a:pt x="219" y="816"/>
                      <a:pt x="264" y="862"/>
                      <a:pt x="324" y="892"/>
                    </a:cubicBezTo>
                    <a:cubicBezTo>
                      <a:pt x="383" y="921"/>
                      <a:pt x="447" y="936"/>
                      <a:pt x="514" y="936"/>
                    </a:cubicBezTo>
                    <a:cubicBezTo>
                      <a:pt x="572" y="936"/>
                      <a:pt x="629" y="925"/>
                      <a:pt x="684" y="903"/>
                    </a:cubicBezTo>
                    <a:cubicBezTo>
                      <a:pt x="740" y="880"/>
                      <a:pt x="782" y="856"/>
                      <a:pt x="811" y="831"/>
                    </a:cubicBezTo>
                    <a:lnTo>
                      <a:pt x="811" y="641"/>
                    </a:lnTo>
                    <a:lnTo>
                      <a:pt x="513" y="641"/>
                    </a:lnTo>
                    <a:close/>
                  </a:path>
                </a:pathLst>
              </a:custGeom>
              <a:solidFill>
                <a:srgbClr val="505050"/>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68" name="Rectangle 22"/>
              <p:cNvSpPr>
                <a:spLocks noChangeArrowheads="1"/>
              </p:cNvSpPr>
              <p:nvPr/>
            </p:nvSpPr>
            <p:spPr bwMode="auto">
              <a:xfrm>
                <a:off x="9952855" y="1105274"/>
                <a:ext cx="5955" cy="47842"/>
              </a:xfrm>
              <a:prstGeom prst="rect">
                <a:avLst/>
              </a:prstGeom>
              <a:solidFill>
                <a:srgbClr val="505050"/>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69" name="Freeform 23"/>
              <p:cNvSpPr>
                <a:spLocks noEditPoints="1"/>
              </p:cNvSpPr>
              <p:nvPr/>
            </p:nvSpPr>
            <p:spPr bwMode="auto">
              <a:xfrm>
                <a:off x="9969076" y="1117593"/>
                <a:ext cx="32237" cy="36343"/>
              </a:xfrm>
              <a:custGeom>
                <a:avLst/>
                <a:gdLst>
                  <a:gd name="T0" fmla="*/ 129 w 695"/>
                  <a:gd name="T1" fmla="*/ 388 h 777"/>
                  <a:gd name="T2" fmla="*/ 191 w 695"/>
                  <a:gd name="T3" fmla="*/ 601 h 777"/>
                  <a:gd name="T4" fmla="*/ 348 w 695"/>
                  <a:gd name="T5" fmla="*/ 672 h 777"/>
                  <a:gd name="T6" fmla="*/ 503 w 695"/>
                  <a:gd name="T7" fmla="*/ 601 h 777"/>
                  <a:gd name="T8" fmla="*/ 565 w 695"/>
                  <a:gd name="T9" fmla="*/ 384 h 777"/>
                  <a:gd name="T10" fmla="*/ 503 w 695"/>
                  <a:gd name="T11" fmla="*/ 175 h 777"/>
                  <a:gd name="T12" fmla="*/ 348 w 695"/>
                  <a:gd name="T13" fmla="*/ 105 h 777"/>
                  <a:gd name="T14" fmla="*/ 191 w 695"/>
                  <a:gd name="T15" fmla="*/ 175 h 777"/>
                  <a:gd name="T16" fmla="*/ 129 w 695"/>
                  <a:gd name="T17" fmla="*/ 388 h 777"/>
                  <a:gd name="T18" fmla="*/ 0 w 695"/>
                  <a:gd name="T19" fmla="*/ 388 h 777"/>
                  <a:gd name="T20" fmla="*/ 114 w 695"/>
                  <a:gd name="T21" fmla="*/ 83 h 777"/>
                  <a:gd name="T22" fmla="*/ 348 w 695"/>
                  <a:gd name="T23" fmla="*/ 0 h 777"/>
                  <a:gd name="T24" fmla="*/ 598 w 695"/>
                  <a:gd name="T25" fmla="*/ 101 h 777"/>
                  <a:gd name="T26" fmla="*/ 695 w 695"/>
                  <a:gd name="T27" fmla="*/ 378 h 777"/>
                  <a:gd name="T28" fmla="*/ 652 w 695"/>
                  <a:gd name="T29" fmla="*/ 604 h 777"/>
                  <a:gd name="T30" fmla="*/ 527 w 695"/>
                  <a:gd name="T31" fmla="*/ 731 h 777"/>
                  <a:gd name="T32" fmla="*/ 348 w 695"/>
                  <a:gd name="T33" fmla="*/ 777 h 777"/>
                  <a:gd name="T34" fmla="*/ 96 w 695"/>
                  <a:gd name="T35" fmla="*/ 677 h 777"/>
                  <a:gd name="T36" fmla="*/ 0 w 695"/>
                  <a:gd name="T37" fmla="*/ 388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5" h="777">
                    <a:moveTo>
                      <a:pt x="129" y="388"/>
                    </a:moveTo>
                    <a:cubicBezTo>
                      <a:pt x="129" y="483"/>
                      <a:pt x="150" y="554"/>
                      <a:pt x="191" y="601"/>
                    </a:cubicBezTo>
                    <a:cubicBezTo>
                      <a:pt x="233" y="649"/>
                      <a:pt x="285" y="672"/>
                      <a:pt x="348" y="672"/>
                    </a:cubicBezTo>
                    <a:cubicBezTo>
                      <a:pt x="410" y="672"/>
                      <a:pt x="462" y="649"/>
                      <a:pt x="503" y="601"/>
                    </a:cubicBezTo>
                    <a:cubicBezTo>
                      <a:pt x="545" y="554"/>
                      <a:pt x="565" y="481"/>
                      <a:pt x="565" y="384"/>
                    </a:cubicBezTo>
                    <a:cubicBezTo>
                      <a:pt x="565" y="292"/>
                      <a:pt x="544" y="223"/>
                      <a:pt x="503" y="175"/>
                    </a:cubicBezTo>
                    <a:cubicBezTo>
                      <a:pt x="461" y="128"/>
                      <a:pt x="410" y="105"/>
                      <a:pt x="348" y="105"/>
                    </a:cubicBezTo>
                    <a:cubicBezTo>
                      <a:pt x="285" y="105"/>
                      <a:pt x="233" y="128"/>
                      <a:pt x="191" y="175"/>
                    </a:cubicBezTo>
                    <a:cubicBezTo>
                      <a:pt x="150" y="222"/>
                      <a:pt x="129" y="293"/>
                      <a:pt x="129" y="388"/>
                    </a:cubicBezTo>
                    <a:close/>
                    <a:moveTo>
                      <a:pt x="0" y="388"/>
                    </a:moveTo>
                    <a:cubicBezTo>
                      <a:pt x="0" y="251"/>
                      <a:pt x="38" y="149"/>
                      <a:pt x="114" y="83"/>
                    </a:cubicBezTo>
                    <a:cubicBezTo>
                      <a:pt x="178" y="28"/>
                      <a:pt x="256" y="0"/>
                      <a:pt x="348" y="0"/>
                    </a:cubicBezTo>
                    <a:cubicBezTo>
                      <a:pt x="450" y="0"/>
                      <a:pt x="533" y="34"/>
                      <a:pt x="598" y="101"/>
                    </a:cubicBezTo>
                    <a:cubicBezTo>
                      <a:pt x="663" y="168"/>
                      <a:pt x="695" y="260"/>
                      <a:pt x="695" y="378"/>
                    </a:cubicBezTo>
                    <a:cubicBezTo>
                      <a:pt x="695" y="474"/>
                      <a:pt x="681" y="549"/>
                      <a:pt x="652" y="604"/>
                    </a:cubicBezTo>
                    <a:cubicBezTo>
                      <a:pt x="624" y="658"/>
                      <a:pt x="582" y="701"/>
                      <a:pt x="527" y="731"/>
                    </a:cubicBezTo>
                    <a:cubicBezTo>
                      <a:pt x="472" y="761"/>
                      <a:pt x="412" y="777"/>
                      <a:pt x="348" y="777"/>
                    </a:cubicBezTo>
                    <a:cubicBezTo>
                      <a:pt x="244" y="777"/>
                      <a:pt x="160" y="743"/>
                      <a:pt x="96" y="677"/>
                    </a:cubicBezTo>
                    <a:cubicBezTo>
                      <a:pt x="31" y="610"/>
                      <a:pt x="0" y="514"/>
                      <a:pt x="0" y="388"/>
                    </a:cubicBezTo>
                    <a:close/>
                  </a:path>
                </a:pathLst>
              </a:custGeom>
              <a:solidFill>
                <a:srgbClr val="505050"/>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70" name="Freeform 24"/>
              <p:cNvSpPr>
                <a:spLocks noEditPoints="1"/>
              </p:cNvSpPr>
              <p:nvPr/>
            </p:nvSpPr>
            <p:spPr bwMode="auto">
              <a:xfrm>
                <a:off x="10011373" y="1105274"/>
                <a:ext cx="30183" cy="48663"/>
              </a:xfrm>
              <a:custGeom>
                <a:avLst/>
                <a:gdLst>
                  <a:gd name="T0" fmla="*/ 112 w 646"/>
                  <a:gd name="T1" fmla="*/ 646 h 1040"/>
                  <a:gd name="T2" fmla="*/ 149 w 646"/>
                  <a:gd name="T3" fmla="*/ 838 h 1040"/>
                  <a:gd name="T4" fmla="*/ 312 w 646"/>
                  <a:gd name="T5" fmla="*/ 935 h 1040"/>
                  <a:gd name="T6" fmla="*/ 456 w 646"/>
                  <a:gd name="T7" fmla="*/ 864 h 1040"/>
                  <a:gd name="T8" fmla="*/ 517 w 646"/>
                  <a:gd name="T9" fmla="*/ 651 h 1040"/>
                  <a:gd name="T10" fmla="*/ 459 w 646"/>
                  <a:gd name="T11" fmla="*/ 437 h 1040"/>
                  <a:gd name="T12" fmla="*/ 317 w 646"/>
                  <a:gd name="T13" fmla="*/ 368 h 1040"/>
                  <a:gd name="T14" fmla="*/ 173 w 646"/>
                  <a:gd name="T15" fmla="*/ 439 h 1040"/>
                  <a:gd name="T16" fmla="*/ 112 w 646"/>
                  <a:gd name="T17" fmla="*/ 646 h 1040"/>
                  <a:gd name="T18" fmla="*/ 117 w 646"/>
                  <a:gd name="T19" fmla="*/ 1023 h 1040"/>
                  <a:gd name="T20" fmla="*/ 0 w 646"/>
                  <a:gd name="T21" fmla="*/ 1023 h 1040"/>
                  <a:gd name="T22" fmla="*/ 0 w 646"/>
                  <a:gd name="T23" fmla="*/ 0 h 1040"/>
                  <a:gd name="T24" fmla="*/ 125 w 646"/>
                  <a:gd name="T25" fmla="*/ 0 h 1040"/>
                  <a:gd name="T26" fmla="*/ 125 w 646"/>
                  <a:gd name="T27" fmla="*/ 364 h 1040"/>
                  <a:gd name="T28" fmla="*/ 330 w 646"/>
                  <a:gd name="T29" fmla="*/ 263 h 1040"/>
                  <a:gd name="T30" fmla="*/ 460 w 646"/>
                  <a:gd name="T31" fmla="*/ 291 h 1040"/>
                  <a:gd name="T32" fmla="*/ 562 w 646"/>
                  <a:gd name="T33" fmla="*/ 368 h 1040"/>
                  <a:gd name="T34" fmla="*/ 624 w 646"/>
                  <a:gd name="T35" fmla="*/ 489 h 1040"/>
                  <a:gd name="T36" fmla="*/ 646 w 646"/>
                  <a:gd name="T37" fmla="*/ 640 h 1040"/>
                  <a:gd name="T38" fmla="*/ 552 w 646"/>
                  <a:gd name="T39" fmla="*/ 935 h 1040"/>
                  <a:gd name="T40" fmla="*/ 324 w 646"/>
                  <a:gd name="T41" fmla="*/ 1040 h 1040"/>
                  <a:gd name="T42" fmla="*/ 117 w 646"/>
                  <a:gd name="T43" fmla="*/ 929 h 1040"/>
                  <a:gd name="T44" fmla="*/ 117 w 646"/>
                  <a:gd name="T45" fmla="*/ 1023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6" h="1040">
                    <a:moveTo>
                      <a:pt x="112" y="646"/>
                    </a:moveTo>
                    <a:cubicBezTo>
                      <a:pt x="112" y="735"/>
                      <a:pt x="125" y="799"/>
                      <a:pt x="149" y="838"/>
                    </a:cubicBezTo>
                    <a:cubicBezTo>
                      <a:pt x="189" y="903"/>
                      <a:pt x="243" y="935"/>
                      <a:pt x="312" y="935"/>
                    </a:cubicBezTo>
                    <a:cubicBezTo>
                      <a:pt x="367" y="935"/>
                      <a:pt x="415" y="911"/>
                      <a:pt x="456" y="864"/>
                    </a:cubicBezTo>
                    <a:cubicBezTo>
                      <a:pt x="496" y="816"/>
                      <a:pt x="517" y="745"/>
                      <a:pt x="517" y="651"/>
                    </a:cubicBezTo>
                    <a:cubicBezTo>
                      <a:pt x="517" y="554"/>
                      <a:pt x="497" y="483"/>
                      <a:pt x="459" y="437"/>
                    </a:cubicBezTo>
                    <a:cubicBezTo>
                      <a:pt x="420" y="390"/>
                      <a:pt x="372" y="368"/>
                      <a:pt x="317" y="368"/>
                    </a:cubicBezTo>
                    <a:cubicBezTo>
                      <a:pt x="262" y="368"/>
                      <a:pt x="214" y="391"/>
                      <a:pt x="173" y="439"/>
                    </a:cubicBezTo>
                    <a:cubicBezTo>
                      <a:pt x="133" y="487"/>
                      <a:pt x="112" y="556"/>
                      <a:pt x="112" y="646"/>
                    </a:cubicBezTo>
                    <a:close/>
                    <a:moveTo>
                      <a:pt x="117" y="1023"/>
                    </a:moveTo>
                    <a:lnTo>
                      <a:pt x="0" y="1023"/>
                    </a:lnTo>
                    <a:lnTo>
                      <a:pt x="0" y="0"/>
                    </a:lnTo>
                    <a:lnTo>
                      <a:pt x="125" y="0"/>
                    </a:lnTo>
                    <a:lnTo>
                      <a:pt x="125" y="364"/>
                    </a:lnTo>
                    <a:cubicBezTo>
                      <a:pt x="179" y="297"/>
                      <a:pt x="247" y="263"/>
                      <a:pt x="330" y="263"/>
                    </a:cubicBezTo>
                    <a:cubicBezTo>
                      <a:pt x="376" y="263"/>
                      <a:pt x="419" y="272"/>
                      <a:pt x="460" y="291"/>
                    </a:cubicBezTo>
                    <a:cubicBezTo>
                      <a:pt x="501" y="309"/>
                      <a:pt x="535" y="335"/>
                      <a:pt x="562" y="368"/>
                    </a:cubicBezTo>
                    <a:cubicBezTo>
                      <a:pt x="588" y="402"/>
                      <a:pt x="609" y="442"/>
                      <a:pt x="624" y="489"/>
                    </a:cubicBezTo>
                    <a:cubicBezTo>
                      <a:pt x="639" y="536"/>
                      <a:pt x="646" y="587"/>
                      <a:pt x="646" y="640"/>
                    </a:cubicBezTo>
                    <a:cubicBezTo>
                      <a:pt x="646" y="767"/>
                      <a:pt x="615" y="866"/>
                      <a:pt x="552" y="935"/>
                    </a:cubicBezTo>
                    <a:cubicBezTo>
                      <a:pt x="488" y="1005"/>
                      <a:pt x="412" y="1040"/>
                      <a:pt x="324" y="1040"/>
                    </a:cubicBezTo>
                    <a:cubicBezTo>
                      <a:pt x="236" y="1040"/>
                      <a:pt x="167" y="1003"/>
                      <a:pt x="117" y="929"/>
                    </a:cubicBezTo>
                    <a:lnTo>
                      <a:pt x="117" y="1023"/>
                    </a:lnTo>
                    <a:close/>
                  </a:path>
                </a:pathLst>
              </a:custGeom>
              <a:solidFill>
                <a:srgbClr val="505050"/>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71" name="Freeform 25"/>
              <p:cNvSpPr>
                <a:spLocks noEditPoints="1"/>
              </p:cNvSpPr>
              <p:nvPr/>
            </p:nvSpPr>
            <p:spPr bwMode="auto">
              <a:xfrm>
                <a:off x="10049975" y="1117593"/>
                <a:ext cx="31826" cy="36343"/>
              </a:xfrm>
              <a:custGeom>
                <a:avLst/>
                <a:gdLst>
                  <a:gd name="T0" fmla="*/ 519 w 683"/>
                  <a:gd name="T1" fmla="*/ 385 h 777"/>
                  <a:gd name="T2" fmla="*/ 312 w 683"/>
                  <a:gd name="T3" fmla="*/ 433 h 777"/>
                  <a:gd name="T4" fmla="*/ 201 w 683"/>
                  <a:gd name="T5" fmla="*/ 459 h 777"/>
                  <a:gd name="T6" fmla="*/ 151 w 683"/>
                  <a:gd name="T7" fmla="*/ 500 h 777"/>
                  <a:gd name="T8" fmla="*/ 134 w 683"/>
                  <a:gd name="T9" fmla="*/ 560 h 777"/>
                  <a:gd name="T10" fmla="*/ 172 w 683"/>
                  <a:gd name="T11" fmla="*/ 645 h 777"/>
                  <a:gd name="T12" fmla="*/ 284 w 683"/>
                  <a:gd name="T13" fmla="*/ 679 h 777"/>
                  <a:gd name="T14" fmla="*/ 414 w 683"/>
                  <a:gd name="T15" fmla="*/ 647 h 777"/>
                  <a:gd name="T16" fmla="*/ 498 w 683"/>
                  <a:gd name="T17" fmla="*/ 559 h 777"/>
                  <a:gd name="T18" fmla="*/ 518 w 683"/>
                  <a:gd name="T19" fmla="*/ 432 h 777"/>
                  <a:gd name="T20" fmla="*/ 519 w 683"/>
                  <a:gd name="T21" fmla="*/ 385 h 777"/>
                  <a:gd name="T22" fmla="*/ 527 w 683"/>
                  <a:gd name="T23" fmla="*/ 666 h 777"/>
                  <a:gd name="T24" fmla="*/ 393 w 683"/>
                  <a:gd name="T25" fmla="*/ 752 h 777"/>
                  <a:gd name="T26" fmla="*/ 254 w 683"/>
                  <a:gd name="T27" fmla="*/ 777 h 777"/>
                  <a:gd name="T28" fmla="*/ 66 w 683"/>
                  <a:gd name="T29" fmla="*/ 717 h 777"/>
                  <a:gd name="T30" fmla="*/ 0 w 683"/>
                  <a:gd name="T31" fmla="*/ 564 h 777"/>
                  <a:gd name="T32" fmla="*/ 25 w 683"/>
                  <a:gd name="T33" fmla="*/ 464 h 777"/>
                  <a:gd name="T34" fmla="*/ 90 w 683"/>
                  <a:gd name="T35" fmla="*/ 391 h 777"/>
                  <a:gd name="T36" fmla="*/ 181 w 683"/>
                  <a:gd name="T37" fmla="*/ 350 h 777"/>
                  <a:gd name="T38" fmla="*/ 293 w 683"/>
                  <a:gd name="T39" fmla="*/ 331 h 777"/>
                  <a:gd name="T40" fmla="*/ 518 w 683"/>
                  <a:gd name="T41" fmla="*/ 287 h 777"/>
                  <a:gd name="T42" fmla="*/ 519 w 683"/>
                  <a:gd name="T43" fmla="*/ 255 h 777"/>
                  <a:gd name="T44" fmla="*/ 483 w 683"/>
                  <a:gd name="T45" fmla="*/ 147 h 777"/>
                  <a:gd name="T46" fmla="*/ 340 w 683"/>
                  <a:gd name="T47" fmla="*/ 105 h 777"/>
                  <a:gd name="T48" fmla="*/ 209 w 683"/>
                  <a:gd name="T49" fmla="*/ 135 h 777"/>
                  <a:gd name="T50" fmla="*/ 147 w 683"/>
                  <a:gd name="T51" fmla="*/ 245 h 777"/>
                  <a:gd name="T52" fmla="*/ 21 w 683"/>
                  <a:gd name="T53" fmla="*/ 228 h 777"/>
                  <a:gd name="T54" fmla="*/ 76 w 683"/>
                  <a:gd name="T55" fmla="*/ 101 h 777"/>
                  <a:gd name="T56" fmla="*/ 188 w 683"/>
                  <a:gd name="T57" fmla="*/ 26 h 777"/>
                  <a:gd name="T58" fmla="*/ 357 w 683"/>
                  <a:gd name="T59" fmla="*/ 0 h 777"/>
                  <a:gd name="T60" fmla="*/ 511 w 683"/>
                  <a:gd name="T61" fmla="*/ 23 h 777"/>
                  <a:gd name="T62" fmla="*/ 599 w 683"/>
                  <a:gd name="T63" fmla="*/ 79 h 777"/>
                  <a:gd name="T64" fmla="*/ 638 w 683"/>
                  <a:gd name="T65" fmla="*/ 164 h 777"/>
                  <a:gd name="T66" fmla="*/ 644 w 683"/>
                  <a:gd name="T67" fmla="*/ 280 h 777"/>
                  <a:gd name="T68" fmla="*/ 644 w 683"/>
                  <a:gd name="T69" fmla="*/ 448 h 777"/>
                  <a:gd name="T70" fmla="*/ 652 w 683"/>
                  <a:gd name="T71" fmla="*/ 671 h 777"/>
                  <a:gd name="T72" fmla="*/ 683 w 683"/>
                  <a:gd name="T73" fmla="*/ 760 h 777"/>
                  <a:gd name="T74" fmla="*/ 553 w 683"/>
                  <a:gd name="T75" fmla="*/ 760 h 777"/>
                  <a:gd name="T76" fmla="*/ 527 w 683"/>
                  <a:gd name="T77" fmla="*/ 666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3" h="777">
                    <a:moveTo>
                      <a:pt x="519" y="385"/>
                    </a:moveTo>
                    <a:cubicBezTo>
                      <a:pt x="473" y="404"/>
                      <a:pt x="404" y="420"/>
                      <a:pt x="312" y="433"/>
                    </a:cubicBezTo>
                    <a:cubicBezTo>
                      <a:pt x="260" y="441"/>
                      <a:pt x="223" y="449"/>
                      <a:pt x="201" y="459"/>
                    </a:cubicBezTo>
                    <a:cubicBezTo>
                      <a:pt x="180" y="468"/>
                      <a:pt x="163" y="482"/>
                      <a:pt x="151" y="500"/>
                    </a:cubicBezTo>
                    <a:cubicBezTo>
                      <a:pt x="140" y="518"/>
                      <a:pt x="134" y="538"/>
                      <a:pt x="134" y="560"/>
                    </a:cubicBezTo>
                    <a:cubicBezTo>
                      <a:pt x="134" y="594"/>
                      <a:pt x="147" y="622"/>
                      <a:pt x="172" y="645"/>
                    </a:cubicBezTo>
                    <a:cubicBezTo>
                      <a:pt x="198" y="667"/>
                      <a:pt x="235" y="679"/>
                      <a:pt x="284" y="679"/>
                    </a:cubicBezTo>
                    <a:cubicBezTo>
                      <a:pt x="333" y="679"/>
                      <a:pt x="376" y="668"/>
                      <a:pt x="414" y="647"/>
                    </a:cubicBezTo>
                    <a:cubicBezTo>
                      <a:pt x="452" y="625"/>
                      <a:pt x="480" y="596"/>
                      <a:pt x="498" y="559"/>
                    </a:cubicBezTo>
                    <a:cubicBezTo>
                      <a:pt x="511" y="530"/>
                      <a:pt x="518" y="488"/>
                      <a:pt x="518" y="432"/>
                    </a:cubicBezTo>
                    <a:lnTo>
                      <a:pt x="519" y="385"/>
                    </a:lnTo>
                    <a:close/>
                    <a:moveTo>
                      <a:pt x="527" y="666"/>
                    </a:moveTo>
                    <a:cubicBezTo>
                      <a:pt x="481" y="707"/>
                      <a:pt x="437" y="735"/>
                      <a:pt x="393" y="752"/>
                    </a:cubicBezTo>
                    <a:cubicBezTo>
                      <a:pt x="350" y="768"/>
                      <a:pt x="304" y="777"/>
                      <a:pt x="254" y="777"/>
                    </a:cubicBezTo>
                    <a:cubicBezTo>
                      <a:pt x="172" y="777"/>
                      <a:pt x="110" y="757"/>
                      <a:pt x="66" y="717"/>
                    </a:cubicBezTo>
                    <a:cubicBezTo>
                      <a:pt x="22" y="677"/>
                      <a:pt x="0" y="626"/>
                      <a:pt x="0" y="564"/>
                    </a:cubicBezTo>
                    <a:cubicBezTo>
                      <a:pt x="0" y="527"/>
                      <a:pt x="8" y="494"/>
                      <a:pt x="25" y="464"/>
                    </a:cubicBezTo>
                    <a:cubicBezTo>
                      <a:pt x="41" y="433"/>
                      <a:pt x="63" y="409"/>
                      <a:pt x="90" y="391"/>
                    </a:cubicBezTo>
                    <a:cubicBezTo>
                      <a:pt x="117" y="373"/>
                      <a:pt x="147" y="359"/>
                      <a:pt x="181" y="350"/>
                    </a:cubicBezTo>
                    <a:cubicBezTo>
                      <a:pt x="205" y="343"/>
                      <a:pt x="243" y="337"/>
                      <a:pt x="293" y="331"/>
                    </a:cubicBezTo>
                    <a:cubicBezTo>
                      <a:pt x="395" y="319"/>
                      <a:pt x="470" y="304"/>
                      <a:pt x="518" y="287"/>
                    </a:cubicBezTo>
                    <a:cubicBezTo>
                      <a:pt x="519" y="270"/>
                      <a:pt x="519" y="259"/>
                      <a:pt x="519" y="255"/>
                    </a:cubicBezTo>
                    <a:cubicBezTo>
                      <a:pt x="519" y="204"/>
                      <a:pt x="507" y="168"/>
                      <a:pt x="483" y="147"/>
                    </a:cubicBezTo>
                    <a:cubicBezTo>
                      <a:pt x="451" y="119"/>
                      <a:pt x="403" y="105"/>
                      <a:pt x="340" y="105"/>
                    </a:cubicBezTo>
                    <a:cubicBezTo>
                      <a:pt x="281" y="105"/>
                      <a:pt x="237" y="115"/>
                      <a:pt x="209" y="135"/>
                    </a:cubicBezTo>
                    <a:cubicBezTo>
                      <a:pt x="181" y="156"/>
                      <a:pt x="160" y="192"/>
                      <a:pt x="147" y="245"/>
                    </a:cubicBezTo>
                    <a:lnTo>
                      <a:pt x="21" y="228"/>
                    </a:lnTo>
                    <a:cubicBezTo>
                      <a:pt x="32" y="175"/>
                      <a:pt x="51" y="133"/>
                      <a:pt x="76" y="101"/>
                    </a:cubicBezTo>
                    <a:cubicBezTo>
                      <a:pt x="102" y="69"/>
                      <a:pt x="139" y="44"/>
                      <a:pt x="188" y="26"/>
                    </a:cubicBezTo>
                    <a:cubicBezTo>
                      <a:pt x="236" y="9"/>
                      <a:pt x="293" y="0"/>
                      <a:pt x="357" y="0"/>
                    </a:cubicBezTo>
                    <a:cubicBezTo>
                      <a:pt x="420" y="0"/>
                      <a:pt x="471" y="8"/>
                      <a:pt x="511" y="23"/>
                    </a:cubicBezTo>
                    <a:cubicBezTo>
                      <a:pt x="551" y="37"/>
                      <a:pt x="580" y="56"/>
                      <a:pt x="599" y="79"/>
                    </a:cubicBezTo>
                    <a:cubicBezTo>
                      <a:pt x="617" y="101"/>
                      <a:pt x="630" y="130"/>
                      <a:pt x="638" y="164"/>
                    </a:cubicBezTo>
                    <a:cubicBezTo>
                      <a:pt x="642" y="185"/>
                      <a:pt x="644" y="224"/>
                      <a:pt x="644" y="280"/>
                    </a:cubicBezTo>
                    <a:lnTo>
                      <a:pt x="644" y="448"/>
                    </a:lnTo>
                    <a:cubicBezTo>
                      <a:pt x="644" y="566"/>
                      <a:pt x="647" y="640"/>
                      <a:pt x="652" y="671"/>
                    </a:cubicBezTo>
                    <a:cubicBezTo>
                      <a:pt x="657" y="702"/>
                      <a:pt x="667" y="731"/>
                      <a:pt x="683" y="760"/>
                    </a:cubicBezTo>
                    <a:lnTo>
                      <a:pt x="553" y="760"/>
                    </a:lnTo>
                    <a:cubicBezTo>
                      <a:pt x="540" y="733"/>
                      <a:pt x="531" y="702"/>
                      <a:pt x="527" y="666"/>
                    </a:cubicBezTo>
                    <a:close/>
                  </a:path>
                </a:pathLst>
              </a:custGeom>
              <a:solidFill>
                <a:srgbClr val="505050"/>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72" name="Rectangle 26"/>
              <p:cNvSpPr>
                <a:spLocks noChangeArrowheads="1"/>
              </p:cNvSpPr>
              <p:nvPr/>
            </p:nvSpPr>
            <p:spPr bwMode="auto">
              <a:xfrm>
                <a:off x="10092273" y="1105274"/>
                <a:ext cx="5749" cy="47842"/>
              </a:xfrm>
              <a:prstGeom prst="rect">
                <a:avLst/>
              </a:prstGeom>
              <a:solidFill>
                <a:srgbClr val="505050"/>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73" name="Freeform 27"/>
              <p:cNvSpPr>
                <a:spLocks/>
              </p:cNvSpPr>
              <p:nvPr/>
            </p:nvSpPr>
            <p:spPr bwMode="auto">
              <a:xfrm>
                <a:off x="10128822" y="1106300"/>
                <a:ext cx="17042" cy="47226"/>
              </a:xfrm>
              <a:custGeom>
                <a:avLst/>
                <a:gdLst>
                  <a:gd name="T0" fmla="*/ 347 w 364"/>
                  <a:gd name="T1" fmla="*/ 889 h 1012"/>
                  <a:gd name="T2" fmla="*/ 364 w 364"/>
                  <a:gd name="T3" fmla="*/ 1000 h 1012"/>
                  <a:gd name="T4" fmla="*/ 268 w 364"/>
                  <a:gd name="T5" fmla="*/ 1012 h 1012"/>
                  <a:gd name="T6" fmla="*/ 162 w 364"/>
                  <a:gd name="T7" fmla="*/ 990 h 1012"/>
                  <a:gd name="T8" fmla="*/ 109 w 364"/>
                  <a:gd name="T9" fmla="*/ 933 h 1012"/>
                  <a:gd name="T10" fmla="*/ 94 w 364"/>
                  <a:gd name="T11" fmla="*/ 784 h 1012"/>
                  <a:gd name="T12" fmla="*/ 94 w 364"/>
                  <a:gd name="T13" fmla="*/ 356 h 1012"/>
                  <a:gd name="T14" fmla="*/ 0 w 364"/>
                  <a:gd name="T15" fmla="*/ 356 h 1012"/>
                  <a:gd name="T16" fmla="*/ 0 w 364"/>
                  <a:gd name="T17" fmla="*/ 259 h 1012"/>
                  <a:gd name="T18" fmla="*/ 94 w 364"/>
                  <a:gd name="T19" fmla="*/ 259 h 1012"/>
                  <a:gd name="T20" fmla="*/ 94 w 364"/>
                  <a:gd name="T21" fmla="*/ 75 h 1012"/>
                  <a:gd name="T22" fmla="*/ 219 w 364"/>
                  <a:gd name="T23" fmla="*/ 0 h 1012"/>
                  <a:gd name="T24" fmla="*/ 219 w 364"/>
                  <a:gd name="T25" fmla="*/ 259 h 1012"/>
                  <a:gd name="T26" fmla="*/ 347 w 364"/>
                  <a:gd name="T27" fmla="*/ 259 h 1012"/>
                  <a:gd name="T28" fmla="*/ 347 w 364"/>
                  <a:gd name="T29" fmla="*/ 356 h 1012"/>
                  <a:gd name="T30" fmla="*/ 219 w 364"/>
                  <a:gd name="T31" fmla="*/ 356 h 1012"/>
                  <a:gd name="T32" fmla="*/ 219 w 364"/>
                  <a:gd name="T33" fmla="*/ 792 h 1012"/>
                  <a:gd name="T34" fmla="*/ 226 w 364"/>
                  <a:gd name="T35" fmla="*/ 861 h 1012"/>
                  <a:gd name="T36" fmla="*/ 247 w 364"/>
                  <a:gd name="T37" fmla="*/ 885 h 1012"/>
                  <a:gd name="T38" fmla="*/ 291 w 364"/>
                  <a:gd name="T39" fmla="*/ 895 h 1012"/>
                  <a:gd name="T40" fmla="*/ 347 w 364"/>
                  <a:gd name="T41" fmla="*/ 889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4" h="1012">
                    <a:moveTo>
                      <a:pt x="347" y="889"/>
                    </a:moveTo>
                    <a:lnTo>
                      <a:pt x="364" y="1000"/>
                    </a:lnTo>
                    <a:cubicBezTo>
                      <a:pt x="328" y="1008"/>
                      <a:pt x="296" y="1012"/>
                      <a:pt x="268" y="1012"/>
                    </a:cubicBezTo>
                    <a:cubicBezTo>
                      <a:pt x="223" y="1012"/>
                      <a:pt x="187" y="1004"/>
                      <a:pt x="162" y="990"/>
                    </a:cubicBezTo>
                    <a:cubicBezTo>
                      <a:pt x="137" y="975"/>
                      <a:pt x="119" y="957"/>
                      <a:pt x="109" y="933"/>
                    </a:cubicBezTo>
                    <a:cubicBezTo>
                      <a:pt x="99" y="909"/>
                      <a:pt x="94" y="860"/>
                      <a:pt x="94" y="784"/>
                    </a:cubicBezTo>
                    <a:lnTo>
                      <a:pt x="94" y="356"/>
                    </a:lnTo>
                    <a:lnTo>
                      <a:pt x="0" y="356"/>
                    </a:lnTo>
                    <a:lnTo>
                      <a:pt x="0" y="259"/>
                    </a:lnTo>
                    <a:lnTo>
                      <a:pt x="94" y="259"/>
                    </a:lnTo>
                    <a:lnTo>
                      <a:pt x="94" y="75"/>
                    </a:lnTo>
                    <a:lnTo>
                      <a:pt x="219" y="0"/>
                    </a:lnTo>
                    <a:lnTo>
                      <a:pt x="219" y="259"/>
                    </a:lnTo>
                    <a:lnTo>
                      <a:pt x="347" y="259"/>
                    </a:lnTo>
                    <a:lnTo>
                      <a:pt x="347" y="356"/>
                    </a:lnTo>
                    <a:lnTo>
                      <a:pt x="219" y="356"/>
                    </a:lnTo>
                    <a:lnTo>
                      <a:pt x="219" y="792"/>
                    </a:lnTo>
                    <a:cubicBezTo>
                      <a:pt x="219" y="828"/>
                      <a:pt x="221" y="851"/>
                      <a:pt x="226" y="861"/>
                    </a:cubicBezTo>
                    <a:cubicBezTo>
                      <a:pt x="230" y="871"/>
                      <a:pt x="237" y="879"/>
                      <a:pt x="247" y="885"/>
                    </a:cubicBezTo>
                    <a:cubicBezTo>
                      <a:pt x="258" y="892"/>
                      <a:pt x="272" y="895"/>
                      <a:pt x="291" y="895"/>
                    </a:cubicBezTo>
                    <a:cubicBezTo>
                      <a:pt x="305" y="895"/>
                      <a:pt x="324" y="893"/>
                      <a:pt x="347" y="889"/>
                    </a:cubicBezTo>
                    <a:close/>
                  </a:path>
                </a:pathLst>
              </a:custGeom>
              <a:solidFill>
                <a:srgbClr val="505050"/>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74" name="Freeform 28"/>
              <p:cNvSpPr>
                <a:spLocks/>
              </p:cNvSpPr>
              <p:nvPr/>
            </p:nvSpPr>
            <p:spPr bwMode="auto">
              <a:xfrm>
                <a:off x="10154077" y="1117593"/>
                <a:ext cx="18685" cy="35522"/>
              </a:xfrm>
              <a:custGeom>
                <a:avLst/>
                <a:gdLst>
                  <a:gd name="T0" fmla="*/ 0 w 400"/>
                  <a:gd name="T1" fmla="*/ 760 h 760"/>
                  <a:gd name="T2" fmla="*/ 0 w 400"/>
                  <a:gd name="T3" fmla="*/ 17 h 760"/>
                  <a:gd name="T4" fmla="*/ 113 w 400"/>
                  <a:gd name="T5" fmla="*/ 17 h 760"/>
                  <a:gd name="T6" fmla="*/ 113 w 400"/>
                  <a:gd name="T7" fmla="*/ 129 h 760"/>
                  <a:gd name="T8" fmla="*/ 192 w 400"/>
                  <a:gd name="T9" fmla="*/ 25 h 760"/>
                  <a:gd name="T10" fmla="*/ 271 w 400"/>
                  <a:gd name="T11" fmla="*/ 0 h 760"/>
                  <a:gd name="T12" fmla="*/ 400 w 400"/>
                  <a:gd name="T13" fmla="*/ 41 h 760"/>
                  <a:gd name="T14" fmla="*/ 356 w 400"/>
                  <a:gd name="T15" fmla="*/ 156 h 760"/>
                  <a:gd name="T16" fmla="*/ 265 w 400"/>
                  <a:gd name="T17" fmla="*/ 130 h 760"/>
                  <a:gd name="T18" fmla="*/ 193 w 400"/>
                  <a:gd name="T19" fmla="*/ 155 h 760"/>
                  <a:gd name="T20" fmla="*/ 146 w 400"/>
                  <a:gd name="T21" fmla="*/ 224 h 760"/>
                  <a:gd name="T22" fmla="*/ 125 w 400"/>
                  <a:gd name="T23" fmla="*/ 371 h 760"/>
                  <a:gd name="T24" fmla="*/ 125 w 400"/>
                  <a:gd name="T25" fmla="*/ 760 h 760"/>
                  <a:gd name="T26" fmla="*/ 0 w 400"/>
                  <a:gd name="T27" fmla="*/ 760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0" h="760">
                    <a:moveTo>
                      <a:pt x="0" y="760"/>
                    </a:moveTo>
                    <a:lnTo>
                      <a:pt x="0" y="17"/>
                    </a:lnTo>
                    <a:lnTo>
                      <a:pt x="113" y="17"/>
                    </a:lnTo>
                    <a:lnTo>
                      <a:pt x="113" y="129"/>
                    </a:lnTo>
                    <a:cubicBezTo>
                      <a:pt x="141" y="77"/>
                      <a:pt x="167" y="42"/>
                      <a:pt x="192" y="25"/>
                    </a:cubicBezTo>
                    <a:cubicBezTo>
                      <a:pt x="216" y="9"/>
                      <a:pt x="243" y="0"/>
                      <a:pt x="271" y="0"/>
                    </a:cubicBezTo>
                    <a:cubicBezTo>
                      <a:pt x="314" y="0"/>
                      <a:pt x="356" y="14"/>
                      <a:pt x="400" y="41"/>
                    </a:cubicBezTo>
                    <a:lnTo>
                      <a:pt x="356" y="156"/>
                    </a:lnTo>
                    <a:cubicBezTo>
                      <a:pt x="326" y="139"/>
                      <a:pt x="295" y="130"/>
                      <a:pt x="265" y="130"/>
                    </a:cubicBezTo>
                    <a:cubicBezTo>
                      <a:pt x="238" y="130"/>
                      <a:pt x="214" y="138"/>
                      <a:pt x="193" y="155"/>
                    </a:cubicBezTo>
                    <a:cubicBezTo>
                      <a:pt x="171" y="171"/>
                      <a:pt x="155" y="194"/>
                      <a:pt x="146" y="224"/>
                    </a:cubicBezTo>
                    <a:cubicBezTo>
                      <a:pt x="132" y="268"/>
                      <a:pt x="125" y="317"/>
                      <a:pt x="125" y="371"/>
                    </a:cubicBezTo>
                    <a:lnTo>
                      <a:pt x="125" y="760"/>
                    </a:lnTo>
                    <a:lnTo>
                      <a:pt x="0" y="760"/>
                    </a:lnTo>
                    <a:close/>
                  </a:path>
                </a:pathLst>
              </a:custGeom>
              <a:solidFill>
                <a:srgbClr val="505050"/>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75" name="Freeform 29"/>
              <p:cNvSpPr>
                <a:spLocks noEditPoints="1"/>
              </p:cNvSpPr>
              <p:nvPr/>
            </p:nvSpPr>
            <p:spPr bwMode="auto">
              <a:xfrm>
                <a:off x="10177690" y="1117593"/>
                <a:ext cx="31826" cy="36343"/>
              </a:xfrm>
              <a:custGeom>
                <a:avLst/>
                <a:gdLst>
                  <a:gd name="T0" fmla="*/ 519 w 683"/>
                  <a:gd name="T1" fmla="*/ 385 h 777"/>
                  <a:gd name="T2" fmla="*/ 312 w 683"/>
                  <a:gd name="T3" fmla="*/ 433 h 777"/>
                  <a:gd name="T4" fmla="*/ 201 w 683"/>
                  <a:gd name="T5" fmla="*/ 459 h 777"/>
                  <a:gd name="T6" fmla="*/ 151 w 683"/>
                  <a:gd name="T7" fmla="*/ 500 h 777"/>
                  <a:gd name="T8" fmla="*/ 134 w 683"/>
                  <a:gd name="T9" fmla="*/ 560 h 777"/>
                  <a:gd name="T10" fmla="*/ 172 w 683"/>
                  <a:gd name="T11" fmla="*/ 645 h 777"/>
                  <a:gd name="T12" fmla="*/ 284 w 683"/>
                  <a:gd name="T13" fmla="*/ 679 h 777"/>
                  <a:gd name="T14" fmla="*/ 414 w 683"/>
                  <a:gd name="T15" fmla="*/ 647 h 777"/>
                  <a:gd name="T16" fmla="*/ 498 w 683"/>
                  <a:gd name="T17" fmla="*/ 559 h 777"/>
                  <a:gd name="T18" fmla="*/ 518 w 683"/>
                  <a:gd name="T19" fmla="*/ 432 h 777"/>
                  <a:gd name="T20" fmla="*/ 519 w 683"/>
                  <a:gd name="T21" fmla="*/ 385 h 777"/>
                  <a:gd name="T22" fmla="*/ 527 w 683"/>
                  <a:gd name="T23" fmla="*/ 666 h 777"/>
                  <a:gd name="T24" fmla="*/ 394 w 683"/>
                  <a:gd name="T25" fmla="*/ 752 h 777"/>
                  <a:gd name="T26" fmla="*/ 254 w 683"/>
                  <a:gd name="T27" fmla="*/ 777 h 777"/>
                  <a:gd name="T28" fmla="*/ 66 w 683"/>
                  <a:gd name="T29" fmla="*/ 717 h 777"/>
                  <a:gd name="T30" fmla="*/ 0 w 683"/>
                  <a:gd name="T31" fmla="*/ 564 h 777"/>
                  <a:gd name="T32" fmla="*/ 25 w 683"/>
                  <a:gd name="T33" fmla="*/ 464 h 777"/>
                  <a:gd name="T34" fmla="*/ 90 w 683"/>
                  <a:gd name="T35" fmla="*/ 391 h 777"/>
                  <a:gd name="T36" fmla="*/ 181 w 683"/>
                  <a:gd name="T37" fmla="*/ 350 h 777"/>
                  <a:gd name="T38" fmla="*/ 293 w 683"/>
                  <a:gd name="T39" fmla="*/ 331 h 777"/>
                  <a:gd name="T40" fmla="*/ 518 w 683"/>
                  <a:gd name="T41" fmla="*/ 287 h 777"/>
                  <a:gd name="T42" fmla="*/ 519 w 683"/>
                  <a:gd name="T43" fmla="*/ 255 h 777"/>
                  <a:gd name="T44" fmla="*/ 483 w 683"/>
                  <a:gd name="T45" fmla="*/ 147 h 777"/>
                  <a:gd name="T46" fmla="*/ 340 w 683"/>
                  <a:gd name="T47" fmla="*/ 105 h 777"/>
                  <a:gd name="T48" fmla="*/ 209 w 683"/>
                  <a:gd name="T49" fmla="*/ 135 h 777"/>
                  <a:gd name="T50" fmla="*/ 147 w 683"/>
                  <a:gd name="T51" fmla="*/ 245 h 777"/>
                  <a:gd name="T52" fmla="*/ 21 w 683"/>
                  <a:gd name="T53" fmla="*/ 228 h 777"/>
                  <a:gd name="T54" fmla="*/ 76 w 683"/>
                  <a:gd name="T55" fmla="*/ 101 h 777"/>
                  <a:gd name="T56" fmla="*/ 188 w 683"/>
                  <a:gd name="T57" fmla="*/ 26 h 777"/>
                  <a:gd name="T58" fmla="*/ 357 w 683"/>
                  <a:gd name="T59" fmla="*/ 0 h 777"/>
                  <a:gd name="T60" fmla="*/ 511 w 683"/>
                  <a:gd name="T61" fmla="*/ 23 h 777"/>
                  <a:gd name="T62" fmla="*/ 599 w 683"/>
                  <a:gd name="T63" fmla="*/ 79 h 777"/>
                  <a:gd name="T64" fmla="*/ 638 w 683"/>
                  <a:gd name="T65" fmla="*/ 164 h 777"/>
                  <a:gd name="T66" fmla="*/ 644 w 683"/>
                  <a:gd name="T67" fmla="*/ 280 h 777"/>
                  <a:gd name="T68" fmla="*/ 644 w 683"/>
                  <a:gd name="T69" fmla="*/ 448 h 777"/>
                  <a:gd name="T70" fmla="*/ 652 w 683"/>
                  <a:gd name="T71" fmla="*/ 671 h 777"/>
                  <a:gd name="T72" fmla="*/ 683 w 683"/>
                  <a:gd name="T73" fmla="*/ 760 h 777"/>
                  <a:gd name="T74" fmla="*/ 553 w 683"/>
                  <a:gd name="T75" fmla="*/ 760 h 777"/>
                  <a:gd name="T76" fmla="*/ 527 w 683"/>
                  <a:gd name="T77" fmla="*/ 666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3" h="777">
                    <a:moveTo>
                      <a:pt x="519" y="385"/>
                    </a:moveTo>
                    <a:cubicBezTo>
                      <a:pt x="473" y="404"/>
                      <a:pt x="404" y="420"/>
                      <a:pt x="312" y="433"/>
                    </a:cubicBezTo>
                    <a:cubicBezTo>
                      <a:pt x="260" y="441"/>
                      <a:pt x="223" y="449"/>
                      <a:pt x="201" y="459"/>
                    </a:cubicBezTo>
                    <a:cubicBezTo>
                      <a:pt x="180" y="468"/>
                      <a:pt x="163" y="482"/>
                      <a:pt x="151" y="500"/>
                    </a:cubicBezTo>
                    <a:cubicBezTo>
                      <a:pt x="140" y="518"/>
                      <a:pt x="134" y="538"/>
                      <a:pt x="134" y="560"/>
                    </a:cubicBezTo>
                    <a:cubicBezTo>
                      <a:pt x="134" y="594"/>
                      <a:pt x="147" y="622"/>
                      <a:pt x="172" y="645"/>
                    </a:cubicBezTo>
                    <a:cubicBezTo>
                      <a:pt x="198" y="667"/>
                      <a:pt x="235" y="679"/>
                      <a:pt x="284" y="679"/>
                    </a:cubicBezTo>
                    <a:cubicBezTo>
                      <a:pt x="333" y="679"/>
                      <a:pt x="376" y="668"/>
                      <a:pt x="414" y="647"/>
                    </a:cubicBezTo>
                    <a:cubicBezTo>
                      <a:pt x="452" y="625"/>
                      <a:pt x="480" y="596"/>
                      <a:pt x="498" y="559"/>
                    </a:cubicBezTo>
                    <a:cubicBezTo>
                      <a:pt x="511" y="530"/>
                      <a:pt x="518" y="488"/>
                      <a:pt x="518" y="432"/>
                    </a:cubicBezTo>
                    <a:lnTo>
                      <a:pt x="519" y="385"/>
                    </a:lnTo>
                    <a:close/>
                    <a:moveTo>
                      <a:pt x="527" y="666"/>
                    </a:moveTo>
                    <a:cubicBezTo>
                      <a:pt x="481" y="707"/>
                      <a:pt x="437" y="735"/>
                      <a:pt x="394" y="752"/>
                    </a:cubicBezTo>
                    <a:cubicBezTo>
                      <a:pt x="350" y="768"/>
                      <a:pt x="304" y="777"/>
                      <a:pt x="254" y="777"/>
                    </a:cubicBezTo>
                    <a:cubicBezTo>
                      <a:pt x="172" y="777"/>
                      <a:pt x="109" y="757"/>
                      <a:pt x="66" y="717"/>
                    </a:cubicBezTo>
                    <a:cubicBezTo>
                      <a:pt x="22" y="677"/>
                      <a:pt x="0" y="626"/>
                      <a:pt x="0" y="564"/>
                    </a:cubicBezTo>
                    <a:cubicBezTo>
                      <a:pt x="0" y="527"/>
                      <a:pt x="8" y="494"/>
                      <a:pt x="25" y="464"/>
                    </a:cubicBezTo>
                    <a:cubicBezTo>
                      <a:pt x="41" y="433"/>
                      <a:pt x="63" y="409"/>
                      <a:pt x="90" y="391"/>
                    </a:cubicBezTo>
                    <a:cubicBezTo>
                      <a:pt x="117" y="373"/>
                      <a:pt x="147" y="359"/>
                      <a:pt x="181" y="350"/>
                    </a:cubicBezTo>
                    <a:cubicBezTo>
                      <a:pt x="206" y="343"/>
                      <a:pt x="243" y="337"/>
                      <a:pt x="293" y="331"/>
                    </a:cubicBezTo>
                    <a:cubicBezTo>
                      <a:pt x="395" y="319"/>
                      <a:pt x="470" y="304"/>
                      <a:pt x="518" y="287"/>
                    </a:cubicBezTo>
                    <a:cubicBezTo>
                      <a:pt x="518" y="270"/>
                      <a:pt x="519" y="259"/>
                      <a:pt x="519" y="255"/>
                    </a:cubicBezTo>
                    <a:cubicBezTo>
                      <a:pt x="519" y="204"/>
                      <a:pt x="507" y="168"/>
                      <a:pt x="483" y="147"/>
                    </a:cubicBezTo>
                    <a:cubicBezTo>
                      <a:pt x="451" y="119"/>
                      <a:pt x="403" y="105"/>
                      <a:pt x="340" y="105"/>
                    </a:cubicBezTo>
                    <a:cubicBezTo>
                      <a:pt x="281" y="105"/>
                      <a:pt x="237" y="115"/>
                      <a:pt x="209" y="135"/>
                    </a:cubicBezTo>
                    <a:cubicBezTo>
                      <a:pt x="181" y="156"/>
                      <a:pt x="160" y="192"/>
                      <a:pt x="147" y="245"/>
                    </a:cubicBezTo>
                    <a:lnTo>
                      <a:pt x="21" y="228"/>
                    </a:lnTo>
                    <a:cubicBezTo>
                      <a:pt x="32" y="175"/>
                      <a:pt x="51" y="133"/>
                      <a:pt x="76" y="101"/>
                    </a:cubicBezTo>
                    <a:cubicBezTo>
                      <a:pt x="102" y="69"/>
                      <a:pt x="139" y="44"/>
                      <a:pt x="188" y="26"/>
                    </a:cubicBezTo>
                    <a:cubicBezTo>
                      <a:pt x="236" y="9"/>
                      <a:pt x="293" y="0"/>
                      <a:pt x="357" y="0"/>
                    </a:cubicBezTo>
                    <a:cubicBezTo>
                      <a:pt x="420" y="0"/>
                      <a:pt x="472" y="8"/>
                      <a:pt x="511" y="23"/>
                    </a:cubicBezTo>
                    <a:cubicBezTo>
                      <a:pt x="551" y="37"/>
                      <a:pt x="580" y="56"/>
                      <a:pt x="599" y="79"/>
                    </a:cubicBezTo>
                    <a:cubicBezTo>
                      <a:pt x="617" y="101"/>
                      <a:pt x="630" y="130"/>
                      <a:pt x="638" y="164"/>
                    </a:cubicBezTo>
                    <a:cubicBezTo>
                      <a:pt x="642" y="185"/>
                      <a:pt x="644" y="224"/>
                      <a:pt x="644" y="280"/>
                    </a:cubicBezTo>
                    <a:lnTo>
                      <a:pt x="644" y="448"/>
                    </a:lnTo>
                    <a:cubicBezTo>
                      <a:pt x="644" y="566"/>
                      <a:pt x="647" y="640"/>
                      <a:pt x="652" y="671"/>
                    </a:cubicBezTo>
                    <a:cubicBezTo>
                      <a:pt x="657" y="702"/>
                      <a:pt x="667" y="731"/>
                      <a:pt x="683" y="760"/>
                    </a:cubicBezTo>
                    <a:lnTo>
                      <a:pt x="553" y="760"/>
                    </a:lnTo>
                    <a:cubicBezTo>
                      <a:pt x="540" y="733"/>
                      <a:pt x="531" y="702"/>
                      <a:pt x="527" y="666"/>
                    </a:cubicBezTo>
                    <a:close/>
                  </a:path>
                </a:pathLst>
              </a:custGeom>
              <a:solidFill>
                <a:srgbClr val="505050"/>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76" name="Freeform 30"/>
              <p:cNvSpPr>
                <a:spLocks noEditPoints="1"/>
              </p:cNvSpPr>
              <p:nvPr/>
            </p:nvSpPr>
            <p:spPr bwMode="auto">
              <a:xfrm>
                <a:off x="10217935" y="1105274"/>
                <a:ext cx="29978" cy="48663"/>
              </a:xfrm>
              <a:custGeom>
                <a:avLst/>
                <a:gdLst>
                  <a:gd name="T0" fmla="*/ 130 w 647"/>
                  <a:gd name="T1" fmla="*/ 652 h 1040"/>
                  <a:gd name="T2" fmla="*/ 191 w 647"/>
                  <a:gd name="T3" fmla="*/ 865 h 1040"/>
                  <a:gd name="T4" fmla="*/ 334 w 647"/>
                  <a:gd name="T5" fmla="*/ 935 h 1040"/>
                  <a:gd name="T6" fmla="*/ 475 w 647"/>
                  <a:gd name="T7" fmla="*/ 868 h 1040"/>
                  <a:gd name="T8" fmla="*/ 534 w 647"/>
                  <a:gd name="T9" fmla="*/ 662 h 1040"/>
                  <a:gd name="T10" fmla="*/ 475 w 647"/>
                  <a:gd name="T11" fmla="*/ 439 h 1040"/>
                  <a:gd name="T12" fmla="*/ 328 w 647"/>
                  <a:gd name="T13" fmla="*/ 368 h 1040"/>
                  <a:gd name="T14" fmla="*/ 186 w 647"/>
                  <a:gd name="T15" fmla="*/ 436 h 1040"/>
                  <a:gd name="T16" fmla="*/ 130 w 647"/>
                  <a:gd name="T17" fmla="*/ 652 h 1040"/>
                  <a:gd name="T18" fmla="*/ 530 w 647"/>
                  <a:gd name="T19" fmla="*/ 1023 h 1040"/>
                  <a:gd name="T20" fmla="*/ 530 w 647"/>
                  <a:gd name="T21" fmla="*/ 928 h 1040"/>
                  <a:gd name="T22" fmla="*/ 321 w 647"/>
                  <a:gd name="T23" fmla="*/ 1040 h 1040"/>
                  <a:gd name="T24" fmla="*/ 157 w 647"/>
                  <a:gd name="T25" fmla="*/ 991 h 1040"/>
                  <a:gd name="T26" fmla="*/ 41 w 647"/>
                  <a:gd name="T27" fmla="*/ 854 h 1040"/>
                  <a:gd name="T28" fmla="*/ 0 w 647"/>
                  <a:gd name="T29" fmla="*/ 652 h 1040"/>
                  <a:gd name="T30" fmla="*/ 38 w 647"/>
                  <a:gd name="T31" fmla="*/ 450 h 1040"/>
                  <a:gd name="T32" fmla="*/ 149 w 647"/>
                  <a:gd name="T33" fmla="*/ 311 h 1040"/>
                  <a:gd name="T34" fmla="*/ 315 w 647"/>
                  <a:gd name="T35" fmla="*/ 263 h 1040"/>
                  <a:gd name="T36" fmla="*/ 436 w 647"/>
                  <a:gd name="T37" fmla="*/ 292 h 1040"/>
                  <a:gd name="T38" fmla="*/ 521 w 647"/>
                  <a:gd name="T39" fmla="*/ 365 h 1040"/>
                  <a:gd name="T40" fmla="*/ 521 w 647"/>
                  <a:gd name="T41" fmla="*/ 0 h 1040"/>
                  <a:gd name="T42" fmla="*/ 647 w 647"/>
                  <a:gd name="T43" fmla="*/ 0 h 1040"/>
                  <a:gd name="T44" fmla="*/ 647 w 647"/>
                  <a:gd name="T45" fmla="*/ 1023 h 1040"/>
                  <a:gd name="T46" fmla="*/ 530 w 647"/>
                  <a:gd name="T47" fmla="*/ 1023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7" h="1040">
                    <a:moveTo>
                      <a:pt x="130" y="652"/>
                    </a:moveTo>
                    <a:cubicBezTo>
                      <a:pt x="130" y="747"/>
                      <a:pt x="150" y="818"/>
                      <a:pt x="191" y="865"/>
                    </a:cubicBezTo>
                    <a:cubicBezTo>
                      <a:pt x="231" y="912"/>
                      <a:pt x="279" y="935"/>
                      <a:pt x="334" y="935"/>
                    </a:cubicBezTo>
                    <a:cubicBezTo>
                      <a:pt x="390" y="935"/>
                      <a:pt x="437" y="913"/>
                      <a:pt x="475" y="868"/>
                    </a:cubicBezTo>
                    <a:cubicBezTo>
                      <a:pt x="514" y="823"/>
                      <a:pt x="534" y="754"/>
                      <a:pt x="534" y="662"/>
                    </a:cubicBezTo>
                    <a:cubicBezTo>
                      <a:pt x="534" y="561"/>
                      <a:pt x="514" y="486"/>
                      <a:pt x="475" y="439"/>
                    </a:cubicBezTo>
                    <a:cubicBezTo>
                      <a:pt x="435" y="391"/>
                      <a:pt x="386" y="368"/>
                      <a:pt x="328" y="368"/>
                    </a:cubicBezTo>
                    <a:cubicBezTo>
                      <a:pt x="272" y="368"/>
                      <a:pt x="225" y="390"/>
                      <a:pt x="186" y="436"/>
                    </a:cubicBezTo>
                    <a:cubicBezTo>
                      <a:pt x="149" y="482"/>
                      <a:pt x="130" y="553"/>
                      <a:pt x="130" y="652"/>
                    </a:cubicBezTo>
                    <a:close/>
                    <a:moveTo>
                      <a:pt x="530" y="1023"/>
                    </a:moveTo>
                    <a:lnTo>
                      <a:pt x="530" y="928"/>
                    </a:lnTo>
                    <a:cubicBezTo>
                      <a:pt x="482" y="1002"/>
                      <a:pt x="413" y="1040"/>
                      <a:pt x="321" y="1040"/>
                    </a:cubicBezTo>
                    <a:cubicBezTo>
                      <a:pt x="262" y="1040"/>
                      <a:pt x="207" y="1023"/>
                      <a:pt x="157" y="991"/>
                    </a:cubicBezTo>
                    <a:cubicBezTo>
                      <a:pt x="107" y="958"/>
                      <a:pt x="68" y="912"/>
                      <a:pt x="41" y="854"/>
                    </a:cubicBezTo>
                    <a:cubicBezTo>
                      <a:pt x="14" y="795"/>
                      <a:pt x="0" y="728"/>
                      <a:pt x="0" y="652"/>
                    </a:cubicBezTo>
                    <a:cubicBezTo>
                      <a:pt x="0" y="578"/>
                      <a:pt x="13" y="511"/>
                      <a:pt x="38" y="450"/>
                    </a:cubicBezTo>
                    <a:cubicBezTo>
                      <a:pt x="62" y="390"/>
                      <a:pt x="99" y="344"/>
                      <a:pt x="149" y="311"/>
                    </a:cubicBezTo>
                    <a:cubicBezTo>
                      <a:pt x="199" y="279"/>
                      <a:pt x="254" y="263"/>
                      <a:pt x="315" y="263"/>
                    </a:cubicBezTo>
                    <a:cubicBezTo>
                      <a:pt x="360" y="263"/>
                      <a:pt x="400" y="273"/>
                      <a:pt x="436" y="292"/>
                    </a:cubicBezTo>
                    <a:cubicBezTo>
                      <a:pt x="471" y="310"/>
                      <a:pt x="499" y="335"/>
                      <a:pt x="521" y="365"/>
                    </a:cubicBezTo>
                    <a:lnTo>
                      <a:pt x="521" y="0"/>
                    </a:lnTo>
                    <a:lnTo>
                      <a:pt x="647" y="0"/>
                    </a:lnTo>
                    <a:lnTo>
                      <a:pt x="647" y="1023"/>
                    </a:lnTo>
                    <a:lnTo>
                      <a:pt x="530" y="1023"/>
                    </a:lnTo>
                    <a:close/>
                  </a:path>
                </a:pathLst>
              </a:custGeom>
              <a:solidFill>
                <a:srgbClr val="505050"/>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77" name="Freeform 31"/>
              <p:cNvSpPr>
                <a:spLocks noEditPoints="1"/>
              </p:cNvSpPr>
              <p:nvPr/>
            </p:nvSpPr>
            <p:spPr bwMode="auto">
              <a:xfrm>
                <a:off x="10258385" y="1117593"/>
                <a:ext cx="31826" cy="36343"/>
              </a:xfrm>
              <a:custGeom>
                <a:avLst/>
                <a:gdLst>
                  <a:gd name="T0" fmla="*/ 136 w 683"/>
                  <a:gd name="T1" fmla="*/ 317 h 777"/>
                  <a:gd name="T2" fmla="*/ 551 w 683"/>
                  <a:gd name="T3" fmla="*/ 317 h 777"/>
                  <a:gd name="T4" fmla="*/ 503 w 683"/>
                  <a:gd name="T5" fmla="*/ 177 h 777"/>
                  <a:gd name="T6" fmla="*/ 347 w 683"/>
                  <a:gd name="T7" fmla="*/ 105 h 777"/>
                  <a:gd name="T8" fmla="*/ 201 w 683"/>
                  <a:gd name="T9" fmla="*/ 162 h 777"/>
                  <a:gd name="T10" fmla="*/ 136 w 683"/>
                  <a:gd name="T11" fmla="*/ 317 h 777"/>
                  <a:gd name="T12" fmla="*/ 549 w 683"/>
                  <a:gd name="T13" fmla="*/ 519 h 777"/>
                  <a:gd name="T14" fmla="*/ 678 w 683"/>
                  <a:gd name="T15" fmla="*/ 536 h 777"/>
                  <a:gd name="T16" fmla="*/ 565 w 683"/>
                  <a:gd name="T17" fmla="*/ 714 h 777"/>
                  <a:gd name="T18" fmla="*/ 353 w 683"/>
                  <a:gd name="T19" fmla="*/ 777 h 777"/>
                  <a:gd name="T20" fmla="*/ 95 w 683"/>
                  <a:gd name="T21" fmla="*/ 676 h 777"/>
                  <a:gd name="T22" fmla="*/ 0 w 683"/>
                  <a:gd name="T23" fmla="*/ 395 h 777"/>
                  <a:gd name="T24" fmla="*/ 96 w 683"/>
                  <a:gd name="T25" fmla="*/ 104 h 777"/>
                  <a:gd name="T26" fmla="*/ 346 w 683"/>
                  <a:gd name="T27" fmla="*/ 0 h 777"/>
                  <a:gd name="T28" fmla="*/ 588 w 683"/>
                  <a:gd name="T29" fmla="*/ 102 h 777"/>
                  <a:gd name="T30" fmla="*/ 683 w 683"/>
                  <a:gd name="T31" fmla="*/ 388 h 777"/>
                  <a:gd name="T32" fmla="*/ 682 w 683"/>
                  <a:gd name="T33" fmla="*/ 421 h 777"/>
                  <a:gd name="T34" fmla="*/ 130 w 683"/>
                  <a:gd name="T35" fmla="*/ 421 h 777"/>
                  <a:gd name="T36" fmla="*/ 199 w 683"/>
                  <a:gd name="T37" fmla="*/ 608 h 777"/>
                  <a:gd name="T38" fmla="*/ 353 w 683"/>
                  <a:gd name="T39" fmla="*/ 672 h 777"/>
                  <a:gd name="T40" fmla="*/ 472 w 683"/>
                  <a:gd name="T41" fmla="*/ 636 h 777"/>
                  <a:gd name="T42" fmla="*/ 549 w 683"/>
                  <a:gd name="T43" fmla="*/ 519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3" h="777">
                    <a:moveTo>
                      <a:pt x="136" y="317"/>
                    </a:moveTo>
                    <a:lnTo>
                      <a:pt x="551" y="317"/>
                    </a:lnTo>
                    <a:cubicBezTo>
                      <a:pt x="545" y="255"/>
                      <a:pt x="529" y="208"/>
                      <a:pt x="503" y="177"/>
                    </a:cubicBezTo>
                    <a:cubicBezTo>
                      <a:pt x="463" y="128"/>
                      <a:pt x="411" y="105"/>
                      <a:pt x="347" y="105"/>
                    </a:cubicBezTo>
                    <a:cubicBezTo>
                      <a:pt x="289" y="105"/>
                      <a:pt x="241" y="124"/>
                      <a:pt x="201" y="162"/>
                    </a:cubicBezTo>
                    <a:cubicBezTo>
                      <a:pt x="162" y="201"/>
                      <a:pt x="140" y="253"/>
                      <a:pt x="136" y="317"/>
                    </a:cubicBezTo>
                    <a:close/>
                    <a:moveTo>
                      <a:pt x="549" y="519"/>
                    </a:moveTo>
                    <a:lnTo>
                      <a:pt x="678" y="536"/>
                    </a:lnTo>
                    <a:cubicBezTo>
                      <a:pt x="658" y="612"/>
                      <a:pt x="620" y="671"/>
                      <a:pt x="565" y="714"/>
                    </a:cubicBezTo>
                    <a:cubicBezTo>
                      <a:pt x="509" y="755"/>
                      <a:pt x="439" y="777"/>
                      <a:pt x="353" y="777"/>
                    </a:cubicBezTo>
                    <a:cubicBezTo>
                      <a:pt x="244" y="777"/>
                      <a:pt x="158" y="743"/>
                      <a:pt x="95" y="676"/>
                    </a:cubicBezTo>
                    <a:cubicBezTo>
                      <a:pt x="31" y="609"/>
                      <a:pt x="0" y="516"/>
                      <a:pt x="0" y="395"/>
                    </a:cubicBezTo>
                    <a:cubicBezTo>
                      <a:pt x="0" y="270"/>
                      <a:pt x="32" y="173"/>
                      <a:pt x="96" y="104"/>
                    </a:cubicBezTo>
                    <a:cubicBezTo>
                      <a:pt x="160" y="35"/>
                      <a:pt x="243" y="0"/>
                      <a:pt x="346" y="0"/>
                    </a:cubicBezTo>
                    <a:cubicBezTo>
                      <a:pt x="445" y="0"/>
                      <a:pt x="525" y="34"/>
                      <a:pt x="588" y="102"/>
                    </a:cubicBezTo>
                    <a:cubicBezTo>
                      <a:pt x="651" y="170"/>
                      <a:pt x="683" y="265"/>
                      <a:pt x="683" y="388"/>
                    </a:cubicBezTo>
                    <a:cubicBezTo>
                      <a:pt x="683" y="395"/>
                      <a:pt x="682" y="406"/>
                      <a:pt x="682" y="421"/>
                    </a:cubicBezTo>
                    <a:lnTo>
                      <a:pt x="130" y="421"/>
                    </a:lnTo>
                    <a:cubicBezTo>
                      <a:pt x="134" y="502"/>
                      <a:pt x="157" y="565"/>
                      <a:pt x="199" y="608"/>
                    </a:cubicBezTo>
                    <a:cubicBezTo>
                      <a:pt x="240" y="651"/>
                      <a:pt x="292" y="672"/>
                      <a:pt x="353" y="672"/>
                    </a:cubicBezTo>
                    <a:cubicBezTo>
                      <a:pt x="400" y="672"/>
                      <a:pt x="439" y="660"/>
                      <a:pt x="472" y="636"/>
                    </a:cubicBezTo>
                    <a:cubicBezTo>
                      <a:pt x="504" y="611"/>
                      <a:pt x="530" y="573"/>
                      <a:pt x="549" y="519"/>
                    </a:cubicBezTo>
                    <a:close/>
                  </a:path>
                </a:pathLst>
              </a:custGeom>
              <a:solidFill>
                <a:srgbClr val="505050"/>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78" name="Freeform 32"/>
              <p:cNvSpPr>
                <a:spLocks/>
              </p:cNvSpPr>
              <p:nvPr/>
            </p:nvSpPr>
            <p:spPr bwMode="auto">
              <a:xfrm>
                <a:off x="10320189" y="1117593"/>
                <a:ext cx="28746" cy="36343"/>
              </a:xfrm>
              <a:custGeom>
                <a:avLst/>
                <a:gdLst>
                  <a:gd name="T0" fmla="*/ 0 w 615"/>
                  <a:gd name="T1" fmla="*/ 536 h 777"/>
                  <a:gd name="T2" fmla="*/ 123 w 615"/>
                  <a:gd name="T3" fmla="*/ 519 h 777"/>
                  <a:gd name="T4" fmla="*/ 182 w 615"/>
                  <a:gd name="T5" fmla="*/ 633 h 777"/>
                  <a:gd name="T6" fmla="*/ 315 w 615"/>
                  <a:gd name="T7" fmla="*/ 672 h 777"/>
                  <a:gd name="T8" fmla="*/ 443 w 615"/>
                  <a:gd name="T9" fmla="*/ 637 h 777"/>
                  <a:gd name="T10" fmla="*/ 485 w 615"/>
                  <a:gd name="T11" fmla="*/ 555 h 777"/>
                  <a:gd name="T12" fmla="*/ 449 w 615"/>
                  <a:gd name="T13" fmla="*/ 488 h 777"/>
                  <a:gd name="T14" fmla="*/ 321 w 615"/>
                  <a:gd name="T15" fmla="*/ 445 h 777"/>
                  <a:gd name="T16" fmla="*/ 130 w 615"/>
                  <a:gd name="T17" fmla="*/ 385 h 777"/>
                  <a:gd name="T18" fmla="*/ 49 w 615"/>
                  <a:gd name="T19" fmla="*/ 314 h 777"/>
                  <a:gd name="T20" fmla="*/ 21 w 615"/>
                  <a:gd name="T21" fmla="*/ 214 h 777"/>
                  <a:gd name="T22" fmla="*/ 44 w 615"/>
                  <a:gd name="T23" fmla="*/ 122 h 777"/>
                  <a:gd name="T24" fmla="*/ 106 w 615"/>
                  <a:gd name="T25" fmla="*/ 52 h 777"/>
                  <a:gd name="T26" fmla="*/ 185 w 615"/>
                  <a:gd name="T27" fmla="*/ 15 h 777"/>
                  <a:gd name="T28" fmla="*/ 294 w 615"/>
                  <a:gd name="T29" fmla="*/ 0 h 777"/>
                  <a:gd name="T30" fmla="*/ 447 w 615"/>
                  <a:gd name="T31" fmla="*/ 25 h 777"/>
                  <a:gd name="T32" fmla="*/ 544 w 615"/>
                  <a:gd name="T33" fmla="*/ 94 h 777"/>
                  <a:gd name="T34" fmla="*/ 587 w 615"/>
                  <a:gd name="T35" fmla="*/ 209 h 777"/>
                  <a:gd name="T36" fmla="*/ 464 w 615"/>
                  <a:gd name="T37" fmla="*/ 226 h 777"/>
                  <a:gd name="T38" fmla="*/ 416 w 615"/>
                  <a:gd name="T39" fmla="*/ 137 h 777"/>
                  <a:gd name="T40" fmla="*/ 303 w 615"/>
                  <a:gd name="T41" fmla="*/ 105 h 777"/>
                  <a:gd name="T42" fmla="*/ 180 w 615"/>
                  <a:gd name="T43" fmla="*/ 133 h 777"/>
                  <a:gd name="T44" fmla="*/ 143 w 615"/>
                  <a:gd name="T45" fmla="*/ 200 h 777"/>
                  <a:gd name="T46" fmla="*/ 158 w 615"/>
                  <a:gd name="T47" fmla="*/ 244 h 777"/>
                  <a:gd name="T48" fmla="*/ 206 w 615"/>
                  <a:gd name="T49" fmla="*/ 277 h 777"/>
                  <a:gd name="T50" fmla="*/ 317 w 615"/>
                  <a:gd name="T51" fmla="*/ 309 h 777"/>
                  <a:gd name="T52" fmla="*/ 502 w 615"/>
                  <a:gd name="T53" fmla="*/ 367 h 777"/>
                  <a:gd name="T54" fmla="*/ 585 w 615"/>
                  <a:gd name="T55" fmla="*/ 434 h 777"/>
                  <a:gd name="T56" fmla="*/ 615 w 615"/>
                  <a:gd name="T57" fmla="*/ 541 h 777"/>
                  <a:gd name="T58" fmla="*/ 578 w 615"/>
                  <a:gd name="T59" fmla="*/ 660 h 777"/>
                  <a:gd name="T60" fmla="*/ 473 w 615"/>
                  <a:gd name="T61" fmla="*/ 746 h 777"/>
                  <a:gd name="T62" fmla="*/ 317 w 615"/>
                  <a:gd name="T63" fmla="*/ 777 h 777"/>
                  <a:gd name="T64" fmla="*/ 97 w 615"/>
                  <a:gd name="T65" fmla="*/ 716 h 777"/>
                  <a:gd name="T66" fmla="*/ 0 w 615"/>
                  <a:gd name="T67" fmla="*/ 536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5" h="777">
                    <a:moveTo>
                      <a:pt x="0" y="536"/>
                    </a:moveTo>
                    <a:lnTo>
                      <a:pt x="123" y="519"/>
                    </a:lnTo>
                    <a:cubicBezTo>
                      <a:pt x="130" y="569"/>
                      <a:pt x="150" y="606"/>
                      <a:pt x="182" y="633"/>
                    </a:cubicBezTo>
                    <a:cubicBezTo>
                      <a:pt x="214" y="659"/>
                      <a:pt x="258" y="672"/>
                      <a:pt x="315" y="672"/>
                    </a:cubicBezTo>
                    <a:cubicBezTo>
                      <a:pt x="373" y="672"/>
                      <a:pt x="416" y="661"/>
                      <a:pt x="443" y="637"/>
                    </a:cubicBezTo>
                    <a:cubicBezTo>
                      <a:pt x="471" y="614"/>
                      <a:pt x="485" y="586"/>
                      <a:pt x="485" y="555"/>
                    </a:cubicBezTo>
                    <a:cubicBezTo>
                      <a:pt x="485" y="526"/>
                      <a:pt x="473" y="504"/>
                      <a:pt x="449" y="488"/>
                    </a:cubicBezTo>
                    <a:cubicBezTo>
                      <a:pt x="431" y="477"/>
                      <a:pt x="389" y="462"/>
                      <a:pt x="321" y="445"/>
                    </a:cubicBezTo>
                    <a:cubicBezTo>
                      <a:pt x="229" y="422"/>
                      <a:pt x="165" y="402"/>
                      <a:pt x="130" y="385"/>
                    </a:cubicBezTo>
                    <a:cubicBezTo>
                      <a:pt x="94" y="368"/>
                      <a:pt x="67" y="344"/>
                      <a:pt x="49" y="314"/>
                    </a:cubicBezTo>
                    <a:cubicBezTo>
                      <a:pt x="31" y="284"/>
                      <a:pt x="21" y="251"/>
                      <a:pt x="21" y="214"/>
                    </a:cubicBezTo>
                    <a:cubicBezTo>
                      <a:pt x="21" y="181"/>
                      <a:pt x="29" y="151"/>
                      <a:pt x="44" y="122"/>
                    </a:cubicBezTo>
                    <a:cubicBezTo>
                      <a:pt x="59" y="94"/>
                      <a:pt x="80" y="71"/>
                      <a:pt x="106" y="52"/>
                    </a:cubicBezTo>
                    <a:cubicBezTo>
                      <a:pt x="125" y="38"/>
                      <a:pt x="152" y="25"/>
                      <a:pt x="185" y="15"/>
                    </a:cubicBezTo>
                    <a:cubicBezTo>
                      <a:pt x="219" y="5"/>
                      <a:pt x="255" y="0"/>
                      <a:pt x="294" y="0"/>
                    </a:cubicBezTo>
                    <a:cubicBezTo>
                      <a:pt x="352" y="0"/>
                      <a:pt x="403" y="9"/>
                      <a:pt x="447" y="25"/>
                    </a:cubicBezTo>
                    <a:cubicBezTo>
                      <a:pt x="491" y="42"/>
                      <a:pt x="523" y="65"/>
                      <a:pt x="544" y="94"/>
                    </a:cubicBezTo>
                    <a:cubicBezTo>
                      <a:pt x="565" y="122"/>
                      <a:pt x="579" y="161"/>
                      <a:pt x="587" y="209"/>
                    </a:cubicBezTo>
                    <a:lnTo>
                      <a:pt x="464" y="226"/>
                    </a:lnTo>
                    <a:cubicBezTo>
                      <a:pt x="458" y="188"/>
                      <a:pt x="442" y="158"/>
                      <a:pt x="416" y="137"/>
                    </a:cubicBezTo>
                    <a:cubicBezTo>
                      <a:pt x="389" y="115"/>
                      <a:pt x="351" y="105"/>
                      <a:pt x="303" y="105"/>
                    </a:cubicBezTo>
                    <a:cubicBezTo>
                      <a:pt x="245" y="105"/>
                      <a:pt x="204" y="114"/>
                      <a:pt x="180" y="133"/>
                    </a:cubicBezTo>
                    <a:cubicBezTo>
                      <a:pt x="155" y="152"/>
                      <a:pt x="143" y="174"/>
                      <a:pt x="143" y="200"/>
                    </a:cubicBezTo>
                    <a:cubicBezTo>
                      <a:pt x="143" y="216"/>
                      <a:pt x="148" y="231"/>
                      <a:pt x="158" y="244"/>
                    </a:cubicBezTo>
                    <a:cubicBezTo>
                      <a:pt x="168" y="257"/>
                      <a:pt x="184" y="268"/>
                      <a:pt x="206" y="277"/>
                    </a:cubicBezTo>
                    <a:cubicBezTo>
                      <a:pt x="218" y="282"/>
                      <a:pt x="255" y="292"/>
                      <a:pt x="317" y="309"/>
                    </a:cubicBezTo>
                    <a:cubicBezTo>
                      <a:pt x="405" y="333"/>
                      <a:pt x="467" y="352"/>
                      <a:pt x="502" y="367"/>
                    </a:cubicBezTo>
                    <a:cubicBezTo>
                      <a:pt x="537" y="383"/>
                      <a:pt x="565" y="405"/>
                      <a:pt x="585" y="434"/>
                    </a:cubicBezTo>
                    <a:cubicBezTo>
                      <a:pt x="605" y="462"/>
                      <a:pt x="615" y="498"/>
                      <a:pt x="615" y="541"/>
                    </a:cubicBezTo>
                    <a:cubicBezTo>
                      <a:pt x="615" y="583"/>
                      <a:pt x="603" y="623"/>
                      <a:pt x="578" y="660"/>
                    </a:cubicBezTo>
                    <a:cubicBezTo>
                      <a:pt x="554" y="697"/>
                      <a:pt x="519" y="726"/>
                      <a:pt x="473" y="746"/>
                    </a:cubicBezTo>
                    <a:cubicBezTo>
                      <a:pt x="427" y="766"/>
                      <a:pt x="375" y="777"/>
                      <a:pt x="317" y="777"/>
                    </a:cubicBezTo>
                    <a:cubicBezTo>
                      <a:pt x="220" y="777"/>
                      <a:pt x="147" y="756"/>
                      <a:pt x="97" y="716"/>
                    </a:cubicBezTo>
                    <a:cubicBezTo>
                      <a:pt x="46" y="676"/>
                      <a:pt x="14" y="616"/>
                      <a:pt x="0" y="536"/>
                    </a:cubicBezTo>
                    <a:close/>
                  </a:path>
                </a:pathLst>
              </a:custGeom>
              <a:solidFill>
                <a:srgbClr val="505050"/>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79" name="Freeform 33"/>
              <p:cNvSpPr>
                <a:spLocks/>
              </p:cNvSpPr>
              <p:nvPr/>
            </p:nvSpPr>
            <p:spPr bwMode="auto">
              <a:xfrm>
                <a:off x="10355711" y="1106300"/>
                <a:ext cx="17042" cy="47226"/>
              </a:xfrm>
              <a:custGeom>
                <a:avLst/>
                <a:gdLst>
                  <a:gd name="T0" fmla="*/ 347 w 364"/>
                  <a:gd name="T1" fmla="*/ 889 h 1012"/>
                  <a:gd name="T2" fmla="*/ 364 w 364"/>
                  <a:gd name="T3" fmla="*/ 1000 h 1012"/>
                  <a:gd name="T4" fmla="*/ 269 w 364"/>
                  <a:gd name="T5" fmla="*/ 1012 h 1012"/>
                  <a:gd name="T6" fmla="*/ 162 w 364"/>
                  <a:gd name="T7" fmla="*/ 990 h 1012"/>
                  <a:gd name="T8" fmla="*/ 109 w 364"/>
                  <a:gd name="T9" fmla="*/ 933 h 1012"/>
                  <a:gd name="T10" fmla="*/ 94 w 364"/>
                  <a:gd name="T11" fmla="*/ 784 h 1012"/>
                  <a:gd name="T12" fmla="*/ 94 w 364"/>
                  <a:gd name="T13" fmla="*/ 356 h 1012"/>
                  <a:gd name="T14" fmla="*/ 0 w 364"/>
                  <a:gd name="T15" fmla="*/ 356 h 1012"/>
                  <a:gd name="T16" fmla="*/ 0 w 364"/>
                  <a:gd name="T17" fmla="*/ 259 h 1012"/>
                  <a:gd name="T18" fmla="*/ 94 w 364"/>
                  <a:gd name="T19" fmla="*/ 259 h 1012"/>
                  <a:gd name="T20" fmla="*/ 94 w 364"/>
                  <a:gd name="T21" fmla="*/ 75 h 1012"/>
                  <a:gd name="T22" fmla="*/ 219 w 364"/>
                  <a:gd name="T23" fmla="*/ 0 h 1012"/>
                  <a:gd name="T24" fmla="*/ 219 w 364"/>
                  <a:gd name="T25" fmla="*/ 259 h 1012"/>
                  <a:gd name="T26" fmla="*/ 347 w 364"/>
                  <a:gd name="T27" fmla="*/ 259 h 1012"/>
                  <a:gd name="T28" fmla="*/ 347 w 364"/>
                  <a:gd name="T29" fmla="*/ 356 h 1012"/>
                  <a:gd name="T30" fmla="*/ 219 w 364"/>
                  <a:gd name="T31" fmla="*/ 356 h 1012"/>
                  <a:gd name="T32" fmla="*/ 219 w 364"/>
                  <a:gd name="T33" fmla="*/ 792 h 1012"/>
                  <a:gd name="T34" fmla="*/ 226 w 364"/>
                  <a:gd name="T35" fmla="*/ 861 h 1012"/>
                  <a:gd name="T36" fmla="*/ 247 w 364"/>
                  <a:gd name="T37" fmla="*/ 885 h 1012"/>
                  <a:gd name="T38" fmla="*/ 291 w 364"/>
                  <a:gd name="T39" fmla="*/ 895 h 1012"/>
                  <a:gd name="T40" fmla="*/ 347 w 364"/>
                  <a:gd name="T41" fmla="*/ 889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4" h="1012">
                    <a:moveTo>
                      <a:pt x="347" y="889"/>
                    </a:moveTo>
                    <a:lnTo>
                      <a:pt x="364" y="1000"/>
                    </a:lnTo>
                    <a:cubicBezTo>
                      <a:pt x="328" y="1008"/>
                      <a:pt x="296" y="1012"/>
                      <a:pt x="269" y="1012"/>
                    </a:cubicBezTo>
                    <a:cubicBezTo>
                      <a:pt x="223" y="1012"/>
                      <a:pt x="187" y="1004"/>
                      <a:pt x="162" y="990"/>
                    </a:cubicBezTo>
                    <a:cubicBezTo>
                      <a:pt x="137" y="975"/>
                      <a:pt x="119" y="957"/>
                      <a:pt x="109" y="933"/>
                    </a:cubicBezTo>
                    <a:cubicBezTo>
                      <a:pt x="99" y="909"/>
                      <a:pt x="94" y="860"/>
                      <a:pt x="94" y="784"/>
                    </a:cubicBezTo>
                    <a:lnTo>
                      <a:pt x="94" y="356"/>
                    </a:lnTo>
                    <a:lnTo>
                      <a:pt x="0" y="356"/>
                    </a:lnTo>
                    <a:lnTo>
                      <a:pt x="0" y="259"/>
                    </a:lnTo>
                    <a:lnTo>
                      <a:pt x="94" y="259"/>
                    </a:lnTo>
                    <a:lnTo>
                      <a:pt x="94" y="75"/>
                    </a:lnTo>
                    <a:lnTo>
                      <a:pt x="219" y="0"/>
                    </a:lnTo>
                    <a:lnTo>
                      <a:pt x="219" y="259"/>
                    </a:lnTo>
                    <a:lnTo>
                      <a:pt x="347" y="259"/>
                    </a:lnTo>
                    <a:lnTo>
                      <a:pt x="347" y="356"/>
                    </a:lnTo>
                    <a:lnTo>
                      <a:pt x="219" y="356"/>
                    </a:lnTo>
                    <a:lnTo>
                      <a:pt x="219" y="792"/>
                    </a:lnTo>
                    <a:cubicBezTo>
                      <a:pt x="219" y="828"/>
                      <a:pt x="221" y="851"/>
                      <a:pt x="226" y="861"/>
                    </a:cubicBezTo>
                    <a:cubicBezTo>
                      <a:pt x="230" y="871"/>
                      <a:pt x="237" y="879"/>
                      <a:pt x="247" y="885"/>
                    </a:cubicBezTo>
                    <a:cubicBezTo>
                      <a:pt x="257" y="892"/>
                      <a:pt x="272" y="895"/>
                      <a:pt x="291" y="895"/>
                    </a:cubicBezTo>
                    <a:cubicBezTo>
                      <a:pt x="305" y="895"/>
                      <a:pt x="324" y="893"/>
                      <a:pt x="347" y="889"/>
                    </a:cubicBezTo>
                    <a:close/>
                  </a:path>
                </a:pathLst>
              </a:custGeom>
              <a:solidFill>
                <a:srgbClr val="505050"/>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80" name="Freeform 34"/>
              <p:cNvSpPr>
                <a:spLocks noEditPoints="1"/>
              </p:cNvSpPr>
              <p:nvPr/>
            </p:nvSpPr>
            <p:spPr bwMode="auto">
              <a:xfrm>
                <a:off x="10378913" y="1117593"/>
                <a:ext cx="31826" cy="36343"/>
              </a:xfrm>
              <a:custGeom>
                <a:avLst/>
                <a:gdLst>
                  <a:gd name="T0" fmla="*/ 519 w 683"/>
                  <a:gd name="T1" fmla="*/ 385 h 777"/>
                  <a:gd name="T2" fmla="*/ 312 w 683"/>
                  <a:gd name="T3" fmla="*/ 433 h 777"/>
                  <a:gd name="T4" fmla="*/ 202 w 683"/>
                  <a:gd name="T5" fmla="*/ 459 h 777"/>
                  <a:gd name="T6" fmla="*/ 152 w 683"/>
                  <a:gd name="T7" fmla="*/ 500 h 777"/>
                  <a:gd name="T8" fmla="*/ 134 w 683"/>
                  <a:gd name="T9" fmla="*/ 560 h 777"/>
                  <a:gd name="T10" fmla="*/ 173 w 683"/>
                  <a:gd name="T11" fmla="*/ 645 h 777"/>
                  <a:gd name="T12" fmla="*/ 285 w 683"/>
                  <a:gd name="T13" fmla="*/ 679 h 777"/>
                  <a:gd name="T14" fmla="*/ 415 w 683"/>
                  <a:gd name="T15" fmla="*/ 647 h 777"/>
                  <a:gd name="T16" fmla="*/ 498 w 683"/>
                  <a:gd name="T17" fmla="*/ 559 h 777"/>
                  <a:gd name="T18" fmla="*/ 519 w 683"/>
                  <a:gd name="T19" fmla="*/ 432 h 777"/>
                  <a:gd name="T20" fmla="*/ 519 w 683"/>
                  <a:gd name="T21" fmla="*/ 385 h 777"/>
                  <a:gd name="T22" fmla="*/ 528 w 683"/>
                  <a:gd name="T23" fmla="*/ 666 h 777"/>
                  <a:gd name="T24" fmla="*/ 394 w 683"/>
                  <a:gd name="T25" fmla="*/ 752 h 777"/>
                  <a:gd name="T26" fmla="*/ 255 w 683"/>
                  <a:gd name="T27" fmla="*/ 777 h 777"/>
                  <a:gd name="T28" fmla="*/ 66 w 683"/>
                  <a:gd name="T29" fmla="*/ 717 h 777"/>
                  <a:gd name="T30" fmla="*/ 0 w 683"/>
                  <a:gd name="T31" fmla="*/ 564 h 777"/>
                  <a:gd name="T32" fmla="*/ 25 w 683"/>
                  <a:gd name="T33" fmla="*/ 464 h 777"/>
                  <a:gd name="T34" fmla="*/ 91 w 683"/>
                  <a:gd name="T35" fmla="*/ 391 h 777"/>
                  <a:gd name="T36" fmla="*/ 181 w 683"/>
                  <a:gd name="T37" fmla="*/ 350 h 777"/>
                  <a:gd name="T38" fmla="*/ 294 w 683"/>
                  <a:gd name="T39" fmla="*/ 331 h 777"/>
                  <a:gd name="T40" fmla="*/ 519 w 683"/>
                  <a:gd name="T41" fmla="*/ 287 h 777"/>
                  <a:gd name="T42" fmla="*/ 519 w 683"/>
                  <a:gd name="T43" fmla="*/ 255 h 777"/>
                  <a:gd name="T44" fmla="*/ 484 w 683"/>
                  <a:gd name="T45" fmla="*/ 147 h 777"/>
                  <a:gd name="T46" fmla="*/ 341 w 683"/>
                  <a:gd name="T47" fmla="*/ 105 h 777"/>
                  <a:gd name="T48" fmla="*/ 209 w 683"/>
                  <a:gd name="T49" fmla="*/ 135 h 777"/>
                  <a:gd name="T50" fmla="*/ 147 w 683"/>
                  <a:gd name="T51" fmla="*/ 245 h 777"/>
                  <a:gd name="T52" fmla="*/ 22 w 683"/>
                  <a:gd name="T53" fmla="*/ 228 h 777"/>
                  <a:gd name="T54" fmla="*/ 77 w 683"/>
                  <a:gd name="T55" fmla="*/ 101 h 777"/>
                  <a:gd name="T56" fmla="*/ 188 w 683"/>
                  <a:gd name="T57" fmla="*/ 26 h 777"/>
                  <a:gd name="T58" fmla="*/ 357 w 683"/>
                  <a:gd name="T59" fmla="*/ 0 h 777"/>
                  <a:gd name="T60" fmla="*/ 512 w 683"/>
                  <a:gd name="T61" fmla="*/ 23 h 777"/>
                  <a:gd name="T62" fmla="*/ 599 w 683"/>
                  <a:gd name="T63" fmla="*/ 79 h 777"/>
                  <a:gd name="T64" fmla="*/ 638 w 683"/>
                  <a:gd name="T65" fmla="*/ 164 h 777"/>
                  <a:gd name="T66" fmla="*/ 645 w 683"/>
                  <a:gd name="T67" fmla="*/ 280 h 777"/>
                  <a:gd name="T68" fmla="*/ 645 w 683"/>
                  <a:gd name="T69" fmla="*/ 448 h 777"/>
                  <a:gd name="T70" fmla="*/ 652 w 683"/>
                  <a:gd name="T71" fmla="*/ 671 h 777"/>
                  <a:gd name="T72" fmla="*/ 683 w 683"/>
                  <a:gd name="T73" fmla="*/ 760 h 777"/>
                  <a:gd name="T74" fmla="*/ 553 w 683"/>
                  <a:gd name="T75" fmla="*/ 760 h 777"/>
                  <a:gd name="T76" fmla="*/ 528 w 683"/>
                  <a:gd name="T77" fmla="*/ 666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3" h="777">
                    <a:moveTo>
                      <a:pt x="519" y="385"/>
                    </a:moveTo>
                    <a:cubicBezTo>
                      <a:pt x="473" y="404"/>
                      <a:pt x="404" y="420"/>
                      <a:pt x="312" y="433"/>
                    </a:cubicBezTo>
                    <a:cubicBezTo>
                      <a:pt x="260" y="441"/>
                      <a:pt x="223" y="449"/>
                      <a:pt x="202" y="459"/>
                    </a:cubicBezTo>
                    <a:cubicBezTo>
                      <a:pt x="180" y="468"/>
                      <a:pt x="164" y="482"/>
                      <a:pt x="152" y="500"/>
                    </a:cubicBezTo>
                    <a:cubicBezTo>
                      <a:pt x="140" y="518"/>
                      <a:pt x="134" y="538"/>
                      <a:pt x="134" y="560"/>
                    </a:cubicBezTo>
                    <a:cubicBezTo>
                      <a:pt x="134" y="594"/>
                      <a:pt x="147" y="622"/>
                      <a:pt x="173" y="645"/>
                    </a:cubicBezTo>
                    <a:cubicBezTo>
                      <a:pt x="198" y="667"/>
                      <a:pt x="235" y="679"/>
                      <a:pt x="285" y="679"/>
                    </a:cubicBezTo>
                    <a:cubicBezTo>
                      <a:pt x="333" y="679"/>
                      <a:pt x="377" y="668"/>
                      <a:pt x="415" y="647"/>
                    </a:cubicBezTo>
                    <a:cubicBezTo>
                      <a:pt x="453" y="625"/>
                      <a:pt x="480" y="596"/>
                      <a:pt x="498" y="559"/>
                    </a:cubicBezTo>
                    <a:cubicBezTo>
                      <a:pt x="512" y="530"/>
                      <a:pt x="519" y="488"/>
                      <a:pt x="519" y="432"/>
                    </a:cubicBezTo>
                    <a:lnTo>
                      <a:pt x="519" y="385"/>
                    </a:lnTo>
                    <a:close/>
                    <a:moveTo>
                      <a:pt x="528" y="666"/>
                    </a:moveTo>
                    <a:cubicBezTo>
                      <a:pt x="482" y="707"/>
                      <a:pt x="437" y="735"/>
                      <a:pt x="394" y="752"/>
                    </a:cubicBezTo>
                    <a:cubicBezTo>
                      <a:pt x="351" y="768"/>
                      <a:pt x="304" y="777"/>
                      <a:pt x="255" y="777"/>
                    </a:cubicBezTo>
                    <a:cubicBezTo>
                      <a:pt x="173" y="777"/>
                      <a:pt x="110" y="757"/>
                      <a:pt x="66" y="717"/>
                    </a:cubicBezTo>
                    <a:cubicBezTo>
                      <a:pt x="22" y="677"/>
                      <a:pt x="0" y="626"/>
                      <a:pt x="0" y="564"/>
                    </a:cubicBezTo>
                    <a:cubicBezTo>
                      <a:pt x="0" y="527"/>
                      <a:pt x="9" y="494"/>
                      <a:pt x="25" y="464"/>
                    </a:cubicBezTo>
                    <a:cubicBezTo>
                      <a:pt x="42" y="433"/>
                      <a:pt x="63" y="409"/>
                      <a:pt x="91" y="391"/>
                    </a:cubicBezTo>
                    <a:cubicBezTo>
                      <a:pt x="117" y="373"/>
                      <a:pt x="148" y="359"/>
                      <a:pt x="181" y="350"/>
                    </a:cubicBezTo>
                    <a:cubicBezTo>
                      <a:pt x="206" y="343"/>
                      <a:pt x="243" y="337"/>
                      <a:pt x="294" y="331"/>
                    </a:cubicBezTo>
                    <a:cubicBezTo>
                      <a:pt x="395" y="319"/>
                      <a:pt x="470" y="304"/>
                      <a:pt x="519" y="287"/>
                    </a:cubicBezTo>
                    <a:cubicBezTo>
                      <a:pt x="519" y="270"/>
                      <a:pt x="519" y="259"/>
                      <a:pt x="519" y="255"/>
                    </a:cubicBezTo>
                    <a:cubicBezTo>
                      <a:pt x="519" y="204"/>
                      <a:pt x="508" y="168"/>
                      <a:pt x="484" y="147"/>
                    </a:cubicBezTo>
                    <a:cubicBezTo>
                      <a:pt x="451" y="119"/>
                      <a:pt x="404" y="105"/>
                      <a:pt x="341" y="105"/>
                    </a:cubicBezTo>
                    <a:cubicBezTo>
                      <a:pt x="282" y="105"/>
                      <a:pt x="238" y="115"/>
                      <a:pt x="209" y="135"/>
                    </a:cubicBezTo>
                    <a:cubicBezTo>
                      <a:pt x="181" y="156"/>
                      <a:pt x="160" y="192"/>
                      <a:pt x="147" y="245"/>
                    </a:cubicBezTo>
                    <a:lnTo>
                      <a:pt x="22" y="228"/>
                    </a:lnTo>
                    <a:cubicBezTo>
                      <a:pt x="33" y="175"/>
                      <a:pt x="51" y="133"/>
                      <a:pt x="77" y="101"/>
                    </a:cubicBezTo>
                    <a:cubicBezTo>
                      <a:pt x="102" y="69"/>
                      <a:pt x="140" y="44"/>
                      <a:pt x="188" y="26"/>
                    </a:cubicBezTo>
                    <a:cubicBezTo>
                      <a:pt x="237" y="9"/>
                      <a:pt x="293" y="0"/>
                      <a:pt x="357" y="0"/>
                    </a:cubicBezTo>
                    <a:cubicBezTo>
                      <a:pt x="420" y="0"/>
                      <a:pt x="472" y="8"/>
                      <a:pt x="512" y="23"/>
                    </a:cubicBezTo>
                    <a:cubicBezTo>
                      <a:pt x="551" y="37"/>
                      <a:pt x="581" y="56"/>
                      <a:pt x="599" y="79"/>
                    </a:cubicBezTo>
                    <a:cubicBezTo>
                      <a:pt x="618" y="101"/>
                      <a:pt x="631" y="130"/>
                      <a:pt x="638" y="164"/>
                    </a:cubicBezTo>
                    <a:cubicBezTo>
                      <a:pt x="643" y="185"/>
                      <a:pt x="645" y="224"/>
                      <a:pt x="645" y="280"/>
                    </a:cubicBezTo>
                    <a:lnTo>
                      <a:pt x="645" y="448"/>
                    </a:lnTo>
                    <a:cubicBezTo>
                      <a:pt x="645" y="566"/>
                      <a:pt x="647" y="640"/>
                      <a:pt x="652" y="671"/>
                    </a:cubicBezTo>
                    <a:cubicBezTo>
                      <a:pt x="658" y="702"/>
                      <a:pt x="668" y="731"/>
                      <a:pt x="683" y="760"/>
                    </a:cubicBezTo>
                    <a:lnTo>
                      <a:pt x="553" y="760"/>
                    </a:lnTo>
                    <a:cubicBezTo>
                      <a:pt x="540" y="733"/>
                      <a:pt x="532" y="702"/>
                      <a:pt x="528" y="666"/>
                    </a:cubicBezTo>
                    <a:close/>
                  </a:path>
                </a:pathLst>
              </a:custGeom>
              <a:solidFill>
                <a:srgbClr val="505050"/>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81" name="Freeform 35"/>
              <p:cNvSpPr>
                <a:spLocks/>
              </p:cNvSpPr>
              <p:nvPr/>
            </p:nvSpPr>
            <p:spPr bwMode="auto">
              <a:xfrm>
                <a:off x="10421211" y="1117593"/>
                <a:ext cx="18685" cy="35522"/>
              </a:xfrm>
              <a:custGeom>
                <a:avLst/>
                <a:gdLst>
                  <a:gd name="T0" fmla="*/ 0 w 400"/>
                  <a:gd name="T1" fmla="*/ 760 h 760"/>
                  <a:gd name="T2" fmla="*/ 0 w 400"/>
                  <a:gd name="T3" fmla="*/ 17 h 760"/>
                  <a:gd name="T4" fmla="*/ 113 w 400"/>
                  <a:gd name="T5" fmla="*/ 17 h 760"/>
                  <a:gd name="T6" fmla="*/ 113 w 400"/>
                  <a:gd name="T7" fmla="*/ 129 h 760"/>
                  <a:gd name="T8" fmla="*/ 192 w 400"/>
                  <a:gd name="T9" fmla="*/ 25 h 760"/>
                  <a:gd name="T10" fmla="*/ 272 w 400"/>
                  <a:gd name="T11" fmla="*/ 0 h 760"/>
                  <a:gd name="T12" fmla="*/ 400 w 400"/>
                  <a:gd name="T13" fmla="*/ 41 h 760"/>
                  <a:gd name="T14" fmla="*/ 356 w 400"/>
                  <a:gd name="T15" fmla="*/ 156 h 760"/>
                  <a:gd name="T16" fmla="*/ 266 w 400"/>
                  <a:gd name="T17" fmla="*/ 130 h 760"/>
                  <a:gd name="T18" fmla="*/ 193 w 400"/>
                  <a:gd name="T19" fmla="*/ 155 h 760"/>
                  <a:gd name="T20" fmla="*/ 147 w 400"/>
                  <a:gd name="T21" fmla="*/ 224 h 760"/>
                  <a:gd name="T22" fmla="*/ 126 w 400"/>
                  <a:gd name="T23" fmla="*/ 371 h 760"/>
                  <a:gd name="T24" fmla="*/ 126 w 400"/>
                  <a:gd name="T25" fmla="*/ 760 h 760"/>
                  <a:gd name="T26" fmla="*/ 0 w 400"/>
                  <a:gd name="T27" fmla="*/ 760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0" h="760">
                    <a:moveTo>
                      <a:pt x="0" y="760"/>
                    </a:moveTo>
                    <a:lnTo>
                      <a:pt x="0" y="17"/>
                    </a:lnTo>
                    <a:lnTo>
                      <a:pt x="113" y="17"/>
                    </a:lnTo>
                    <a:lnTo>
                      <a:pt x="113" y="129"/>
                    </a:lnTo>
                    <a:cubicBezTo>
                      <a:pt x="142" y="77"/>
                      <a:pt x="168" y="42"/>
                      <a:pt x="192" y="25"/>
                    </a:cubicBezTo>
                    <a:cubicBezTo>
                      <a:pt x="216" y="9"/>
                      <a:pt x="243" y="0"/>
                      <a:pt x="272" y="0"/>
                    </a:cubicBezTo>
                    <a:cubicBezTo>
                      <a:pt x="314" y="0"/>
                      <a:pt x="357" y="14"/>
                      <a:pt x="400" y="41"/>
                    </a:cubicBezTo>
                    <a:lnTo>
                      <a:pt x="356" y="156"/>
                    </a:lnTo>
                    <a:cubicBezTo>
                      <a:pt x="326" y="139"/>
                      <a:pt x="296" y="130"/>
                      <a:pt x="266" y="130"/>
                    </a:cubicBezTo>
                    <a:cubicBezTo>
                      <a:pt x="239" y="130"/>
                      <a:pt x="214" y="138"/>
                      <a:pt x="193" y="155"/>
                    </a:cubicBezTo>
                    <a:cubicBezTo>
                      <a:pt x="171" y="171"/>
                      <a:pt x="156" y="194"/>
                      <a:pt x="147" y="224"/>
                    </a:cubicBezTo>
                    <a:cubicBezTo>
                      <a:pt x="133" y="268"/>
                      <a:pt x="126" y="317"/>
                      <a:pt x="126" y="371"/>
                    </a:cubicBezTo>
                    <a:lnTo>
                      <a:pt x="126" y="760"/>
                    </a:lnTo>
                    <a:lnTo>
                      <a:pt x="0" y="760"/>
                    </a:lnTo>
                    <a:close/>
                  </a:path>
                </a:pathLst>
              </a:custGeom>
              <a:solidFill>
                <a:srgbClr val="505050"/>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82" name="Freeform 36"/>
              <p:cNvSpPr>
                <a:spLocks/>
              </p:cNvSpPr>
              <p:nvPr/>
            </p:nvSpPr>
            <p:spPr bwMode="auto">
              <a:xfrm>
                <a:off x="10443387" y="1106300"/>
                <a:ext cx="17042" cy="47226"/>
              </a:xfrm>
              <a:custGeom>
                <a:avLst/>
                <a:gdLst>
                  <a:gd name="T0" fmla="*/ 346 w 363"/>
                  <a:gd name="T1" fmla="*/ 889 h 1012"/>
                  <a:gd name="T2" fmla="*/ 363 w 363"/>
                  <a:gd name="T3" fmla="*/ 1000 h 1012"/>
                  <a:gd name="T4" fmla="*/ 268 w 363"/>
                  <a:gd name="T5" fmla="*/ 1012 h 1012"/>
                  <a:gd name="T6" fmla="*/ 162 w 363"/>
                  <a:gd name="T7" fmla="*/ 990 h 1012"/>
                  <a:gd name="T8" fmla="*/ 108 w 363"/>
                  <a:gd name="T9" fmla="*/ 933 h 1012"/>
                  <a:gd name="T10" fmla="*/ 93 w 363"/>
                  <a:gd name="T11" fmla="*/ 784 h 1012"/>
                  <a:gd name="T12" fmla="*/ 93 w 363"/>
                  <a:gd name="T13" fmla="*/ 356 h 1012"/>
                  <a:gd name="T14" fmla="*/ 0 w 363"/>
                  <a:gd name="T15" fmla="*/ 356 h 1012"/>
                  <a:gd name="T16" fmla="*/ 0 w 363"/>
                  <a:gd name="T17" fmla="*/ 259 h 1012"/>
                  <a:gd name="T18" fmla="*/ 93 w 363"/>
                  <a:gd name="T19" fmla="*/ 259 h 1012"/>
                  <a:gd name="T20" fmla="*/ 93 w 363"/>
                  <a:gd name="T21" fmla="*/ 75 h 1012"/>
                  <a:gd name="T22" fmla="*/ 218 w 363"/>
                  <a:gd name="T23" fmla="*/ 0 h 1012"/>
                  <a:gd name="T24" fmla="*/ 218 w 363"/>
                  <a:gd name="T25" fmla="*/ 259 h 1012"/>
                  <a:gd name="T26" fmla="*/ 346 w 363"/>
                  <a:gd name="T27" fmla="*/ 259 h 1012"/>
                  <a:gd name="T28" fmla="*/ 346 w 363"/>
                  <a:gd name="T29" fmla="*/ 356 h 1012"/>
                  <a:gd name="T30" fmla="*/ 218 w 363"/>
                  <a:gd name="T31" fmla="*/ 356 h 1012"/>
                  <a:gd name="T32" fmla="*/ 218 w 363"/>
                  <a:gd name="T33" fmla="*/ 792 h 1012"/>
                  <a:gd name="T34" fmla="*/ 225 w 363"/>
                  <a:gd name="T35" fmla="*/ 861 h 1012"/>
                  <a:gd name="T36" fmla="*/ 247 w 363"/>
                  <a:gd name="T37" fmla="*/ 885 h 1012"/>
                  <a:gd name="T38" fmla="*/ 290 w 363"/>
                  <a:gd name="T39" fmla="*/ 895 h 1012"/>
                  <a:gd name="T40" fmla="*/ 346 w 363"/>
                  <a:gd name="T41" fmla="*/ 889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 h="1012">
                    <a:moveTo>
                      <a:pt x="346" y="889"/>
                    </a:moveTo>
                    <a:lnTo>
                      <a:pt x="363" y="1000"/>
                    </a:lnTo>
                    <a:cubicBezTo>
                      <a:pt x="328" y="1008"/>
                      <a:pt x="296" y="1012"/>
                      <a:pt x="268" y="1012"/>
                    </a:cubicBezTo>
                    <a:cubicBezTo>
                      <a:pt x="222" y="1012"/>
                      <a:pt x="187" y="1004"/>
                      <a:pt x="162" y="990"/>
                    </a:cubicBezTo>
                    <a:cubicBezTo>
                      <a:pt x="136" y="975"/>
                      <a:pt x="119" y="957"/>
                      <a:pt x="108" y="933"/>
                    </a:cubicBezTo>
                    <a:cubicBezTo>
                      <a:pt x="98" y="909"/>
                      <a:pt x="93" y="860"/>
                      <a:pt x="93" y="784"/>
                    </a:cubicBezTo>
                    <a:lnTo>
                      <a:pt x="93" y="356"/>
                    </a:lnTo>
                    <a:lnTo>
                      <a:pt x="0" y="356"/>
                    </a:lnTo>
                    <a:lnTo>
                      <a:pt x="0" y="259"/>
                    </a:lnTo>
                    <a:lnTo>
                      <a:pt x="93" y="259"/>
                    </a:lnTo>
                    <a:lnTo>
                      <a:pt x="93" y="75"/>
                    </a:lnTo>
                    <a:lnTo>
                      <a:pt x="218" y="0"/>
                    </a:lnTo>
                    <a:lnTo>
                      <a:pt x="218" y="259"/>
                    </a:lnTo>
                    <a:lnTo>
                      <a:pt x="346" y="259"/>
                    </a:lnTo>
                    <a:lnTo>
                      <a:pt x="346" y="356"/>
                    </a:lnTo>
                    <a:lnTo>
                      <a:pt x="218" y="356"/>
                    </a:lnTo>
                    <a:lnTo>
                      <a:pt x="218" y="792"/>
                    </a:lnTo>
                    <a:cubicBezTo>
                      <a:pt x="218" y="828"/>
                      <a:pt x="221" y="851"/>
                      <a:pt x="225" y="861"/>
                    </a:cubicBezTo>
                    <a:cubicBezTo>
                      <a:pt x="230" y="871"/>
                      <a:pt x="237" y="879"/>
                      <a:pt x="247" y="885"/>
                    </a:cubicBezTo>
                    <a:cubicBezTo>
                      <a:pt x="257" y="892"/>
                      <a:pt x="271" y="895"/>
                      <a:pt x="290" y="895"/>
                    </a:cubicBezTo>
                    <a:cubicBezTo>
                      <a:pt x="304" y="895"/>
                      <a:pt x="323" y="893"/>
                      <a:pt x="346" y="889"/>
                    </a:cubicBezTo>
                    <a:close/>
                  </a:path>
                </a:pathLst>
              </a:custGeom>
              <a:solidFill>
                <a:srgbClr val="505050"/>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83" name="Freeform 37"/>
              <p:cNvSpPr>
                <a:spLocks/>
              </p:cNvSpPr>
              <p:nvPr/>
            </p:nvSpPr>
            <p:spPr bwMode="auto">
              <a:xfrm>
                <a:off x="10466384" y="1117593"/>
                <a:ext cx="28541" cy="36343"/>
              </a:xfrm>
              <a:custGeom>
                <a:avLst/>
                <a:gdLst>
                  <a:gd name="T0" fmla="*/ 0 w 615"/>
                  <a:gd name="T1" fmla="*/ 536 h 777"/>
                  <a:gd name="T2" fmla="*/ 124 w 615"/>
                  <a:gd name="T3" fmla="*/ 519 h 777"/>
                  <a:gd name="T4" fmla="*/ 182 w 615"/>
                  <a:gd name="T5" fmla="*/ 633 h 777"/>
                  <a:gd name="T6" fmla="*/ 315 w 615"/>
                  <a:gd name="T7" fmla="*/ 672 h 777"/>
                  <a:gd name="T8" fmla="*/ 443 w 615"/>
                  <a:gd name="T9" fmla="*/ 637 h 777"/>
                  <a:gd name="T10" fmla="*/ 486 w 615"/>
                  <a:gd name="T11" fmla="*/ 555 h 777"/>
                  <a:gd name="T12" fmla="*/ 449 w 615"/>
                  <a:gd name="T13" fmla="*/ 488 h 777"/>
                  <a:gd name="T14" fmla="*/ 321 w 615"/>
                  <a:gd name="T15" fmla="*/ 445 h 777"/>
                  <a:gd name="T16" fmla="*/ 130 w 615"/>
                  <a:gd name="T17" fmla="*/ 385 h 777"/>
                  <a:gd name="T18" fmla="*/ 49 w 615"/>
                  <a:gd name="T19" fmla="*/ 314 h 777"/>
                  <a:gd name="T20" fmla="*/ 22 w 615"/>
                  <a:gd name="T21" fmla="*/ 214 h 777"/>
                  <a:gd name="T22" fmla="*/ 44 w 615"/>
                  <a:gd name="T23" fmla="*/ 122 h 777"/>
                  <a:gd name="T24" fmla="*/ 106 w 615"/>
                  <a:gd name="T25" fmla="*/ 52 h 777"/>
                  <a:gd name="T26" fmla="*/ 186 w 615"/>
                  <a:gd name="T27" fmla="*/ 15 h 777"/>
                  <a:gd name="T28" fmla="*/ 294 w 615"/>
                  <a:gd name="T29" fmla="*/ 0 h 777"/>
                  <a:gd name="T30" fmla="*/ 447 w 615"/>
                  <a:gd name="T31" fmla="*/ 25 h 777"/>
                  <a:gd name="T32" fmla="*/ 544 w 615"/>
                  <a:gd name="T33" fmla="*/ 94 h 777"/>
                  <a:gd name="T34" fmla="*/ 587 w 615"/>
                  <a:gd name="T35" fmla="*/ 209 h 777"/>
                  <a:gd name="T36" fmla="*/ 464 w 615"/>
                  <a:gd name="T37" fmla="*/ 226 h 777"/>
                  <a:gd name="T38" fmla="*/ 416 w 615"/>
                  <a:gd name="T39" fmla="*/ 137 h 777"/>
                  <a:gd name="T40" fmla="*/ 303 w 615"/>
                  <a:gd name="T41" fmla="*/ 105 h 777"/>
                  <a:gd name="T42" fmla="*/ 180 w 615"/>
                  <a:gd name="T43" fmla="*/ 133 h 777"/>
                  <a:gd name="T44" fmla="*/ 143 w 615"/>
                  <a:gd name="T45" fmla="*/ 200 h 777"/>
                  <a:gd name="T46" fmla="*/ 158 w 615"/>
                  <a:gd name="T47" fmla="*/ 244 h 777"/>
                  <a:gd name="T48" fmla="*/ 206 w 615"/>
                  <a:gd name="T49" fmla="*/ 277 h 777"/>
                  <a:gd name="T50" fmla="*/ 317 w 615"/>
                  <a:gd name="T51" fmla="*/ 309 h 777"/>
                  <a:gd name="T52" fmla="*/ 502 w 615"/>
                  <a:gd name="T53" fmla="*/ 367 h 777"/>
                  <a:gd name="T54" fmla="*/ 585 w 615"/>
                  <a:gd name="T55" fmla="*/ 434 h 777"/>
                  <a:gd name="T56" fmla="*/ 615 w 615"/>
                  <a:gd name="T57" fmla="*/ 541 h 777"/>
                  <a:gd name="T58" fmla="*/ 578 w 615"/>
                  <a:gd name="T59" fmla="*/ 660 h 777"/>
                  <a:gd name="T60" fmla="*/ 473 w 615"/>
                  <a:gd name="T61" fmla="*/ 746 h 777"/>
                  <a:gd name="T62" fmla="*/ 317 w 615"/>
                  <a:gd name="T63" fmla="*/ 777 h 777"/>
                  <a:gd name="T64" fmla="*/ 97 w 615"/>
                  <a:gd name="T65" fmla="*/ 716 h 777"/>
                  <a:gd name="T66" fmla="*/ 0 w 615"/>
                  <a:gd name="T67" fmla="*/ 536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5" h="777">
                    <a:moveTo>
                      <a:pt x="0" y="536"/>
                    </a:moveTo>
                    <a:lnTo>
                      <a:pt x="124" y="519"/>
                    </a:lnTo>
                    <a:cubicBezTo>
                      <a:pt x="131" y="569"/>
                      <a:pt x="150" y="606"/>
                      <a:pt x="182" y="633"/>
                    </a:cubicBezTo>
                    <a:cubicBezTo>
                      <a:pt x="214" y="659"/>
                      <a:pt x="258" y="672"/>
                      <a:pt x="315" y="672"/>
                    </a:cubicBezTo>
                    <a:cubicBezTo>
                      <a:pt x="373" y="672"/>
                      <a:pt x="416" y="661"/>
                      <a:pt x="443" y="637"/>
                    </a:cubicBezTo>
                    <a:cubicBezTo>
                      <a:pt x="472" y="614"/>
                      <a:pt x="486" y="586"/>
                      <a:pt x="486" y="555"/>
                    </a:cubicBezTo>
                    <a:cubicBezTo>
                      <a:pt x="486" y="526"/>
                      <a:pt x="473" y="504"/>
                      <a:pt x="449" y="488"/>
                    </a:cubicBezTo>
                    <a:cubicBezTo>
                      <a:pt x="431" y="477"/>
                      <a:pt x="389" y="462"/>
                      <a:pt x="321" y="445"/>
                    </a:cubicBezTo>
                    <a:cubicBezTo>
                      <a:pt x="229" y="422"/>
                      <a:pt x="165" y="402"/>
                      <a:pt x="130" y="385"/>
                    </a:cubicBezTo>
                    <a:cubicBezTo>
                      <a:pt x="94" y="368"/>
                      <a:pt x="67" y="344"/>
                      <a:pt x="49" y="314"/>
                    </a:cubicBezTo>
                    <a:cubicBezTo>
                      <a:pt x="31" y="284"/>
                      <a:pt x="22" y="251"/>
                      <a:pt x="22" y="214"/>
                    </a:cubicBezTo>
                    <a:cubicBezTo>
                      <a:pt x="22" y="181"/>
                      <a:pt x="29" y="151"/>
                      <a:pt x="44" y="122"/>
                    </a:cubicBezTo>
                    <a:cubicBezTo>
                      <a:pt x="59" y="94"/>
                      <a:pt x="80" y="71"/>
                      <a:pt x="106" y="52"/>
                    </a:cubicBezTo>
                    <a:cubicBezTo>
                      <a:pt x="125" y="38"/>
                      <a:pt x="152" y="25"/>
                      <a:pt x="186" y="15"/>
                    </a:cubicBezTo>
                    <a:cubicBezTo>
                      <a:pt x="220" y="5"/>
                      <a:pt x="256" y="0"/>
                      <a:pt x="294" y="0"/>
                    </a:cubicBezTo>
                    <a:cubicBezTo>
                      <a:pt x="352" y="0"/>
                      <a:pt x="403" y="9"/>
                      <a:pt x="447" y="25"/>
                    </a:cubicBezTo>
                    <a:cubicBezTo>
                      <a:pt x="491" y="42"/>
                      <a:pt x="523" y="65"/>
                      <a:pt x="544" y="94"/>
                    </a:cubicBezTo>
                    <a:cubicBezTo>
                      <a:pt x="565" y="122"/>
                      <a:pt x="579" y="161"/>
                      <a:pt x="587" y="209"/>
                    </a:cubicBezTo>
                    <a:lnTo>
                      <a:pt x="464" y="226"/>
                    </a:lnTo>
                    <a:cubicBezTo>
                      <a:pt x="459" y="188"/>
                      <a:pt x="442" y="158"/>
                      <a:pt x="416" y="137"/>
                    </a:cubicBezTo>
                    <a:cubicBezTo>
                      <a:pt x="389" y="115"/>
                      <a:pt x="351" y="105"/>
                      <a:pt x="303" y="105"/>
                    </a:cubicBezTo>
                    <a:cubicBezTo>
                      <a:pt x="245" y="105"/>
                      <a:pt x="204" y="114"/>
                      <a:pt x="180" y="133"/>
                    </a:cubicBezTo>
                    <a:cubicBezTo>
                      <a:pt x="155" y="152"/>
                      <a:pt x="143" y="174"/>
                      <a:pt x="143" y="200"/>
                    </a:cubicBezTo>
                    <a:cubicBezTo>
                      <a:pt x="143" y="216"/>
                      <a:pt x="148" y="231"/>
                      <a:pt x="158" y="244"/>
                    </a:cubicBezTo>
                    <a:cubicBezTo>
                      <a:pt x="168" y="257"/>
                      <a:pt x="185" y="268"/>
                      <a:pt x="206" y="277"/>
                    </a:cubicBezTo>
                    <a:cubicBezTo>
                      <a:pt x="219" y="282"/>
                      <a:pt x="256" y="292"/>
                      <a:pt x="317" y="309"/>
                    </a:cubicBezTo>
                    <a:cubicBezTo>
                      <a:pt x="405" y="333"/>
                      <a:pt x="467" y="352"/>
                      <a:pt x="502" y="367"/>
                    </a:cubicBezTo>
                    <a:cubicBezTo>
                      <a:pt x="537" y="383"/>
                      <a:pt x="565" y="405"/>
                      <a:pt x="585" y="434"/>
                    </a:cubicBezTo>
                    <a:cubicBezTo>
                      <a:pt x="605" y="462"/>
                      <a:pt x="615" y="498"/>
                      <a:pt x="615" y="541"/>
                    </a:cubicBezTo>
                    <a:cubicBezTo>
                      <a:pt x="615" y="583"/>
                      <a:pt x="603" y="623"/>
                      <a:pt x="578" y="660"/>
                    </a:cubicBezTo>
                    <a:cubicBezTo>
                      <a:pt x="554" y="697"/>
                      <a:pt x="519" y="726"/>
                      <a:pt x="473" y="746"/>
                    </a:cubicBezTo>
                    <a:cubicBezTo>
                      <a:pt x="427" y="766"/>
                      <a:pt x="375" y="777"/>
                      <a:pt x="317" y="777"/>
                    </a:cubicBezTo>
                    <a:cubicBezTo>
                      <a:pt x="221" y="777"/>
                      <a:pt x="147" y="756"/>
                      <a:pt x="97" y="716"/>
                    </a:cubicBezTo>
                    <a:cubicBezTo>
                      <a:pt x="46" y="676"/>
                      <a:pt x="14" y="616"/>
                      <a:pt x="0" y="536"/>
                    </a:cubicBezTo>
                    <a:close/>
                  </a:path>
                </a:pathLst>
              </a:custGeom>
              <a:solidFill>
                <a:srgbClr val="505050"/>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84" name="Freeform 38"/>
              <p:cNvSpPr>
                <a:spLocks/>
              </p:cNvSpPr>
              <p:nvPr/>
            </p:nvSpPr>
            <p:spPr bwMode="auto">
              <a:xfrm>
                <a:off x="10527161" y="1105274"/>
                <a:ext cx="28130" cy="47842"/>
              </a:xfrm>
              <a:custGeom>
                <a:avLst/>
                <a:gdLst>
                  <a:gd name="T0" fmla="*/ 0 w 604"/>
                  <a:gd name="T1" fmla="*/ 1023 h 1023"/>
                  <a:gd name="T2" fmla="*/ 0 w 604"/>
                  <a:gd name="T3" fmla="*/ 0 h 1023"/>
                  <a:gd name="T4" fmla="*/ 125 w 604"/>
                  <a:gd name="T5" fmla="*/ 0 h 1023"/>
                  <a:gd name="T6" fmla="*/ 125 w 604"/>
                  <a:gd name="T7" fmla="*/ 365 h 1023"/>
                  <a:gd name="T8" fmla="*/ 348 w 604"/>
                  <a:gd name="T9" fmla="*/ 263 h 1023"/>
                  <a:gd name="T10" fmla="*/ 491 w 604"/>
                  <a:gd name="T11" fmla="*/ 296 h 1023"/>
                  <a:gd name="T12" fmla="*/ 578 w 604"/>
                  <a:gd name="T13" fmla="*/ 386 h 1023"/>
                  <a:gd name="T14" fmla="*/ 604 w 604"/>
                  <a:gd name="T15" fmla="*/ 552 h 1023"/>
                  <a:gd name="T16" fmla="*/ 604 w 604"/>
                  <a:gd name="T17" fmla="*/ 1023 h 1023"/>
                  <a:gd name="T18" fmla="*/ 479 w 604"/>
                  <a:gd name="T19" fmla="*/ 1023 h 1023"/>
                  <a:gd name="T20" fmla="*/ 479 w 604"/>
                  <a:gd name="T21" fmla="*/ 552 h 1023"/>
                  <a:gd name="T22" fmla="*/ 438 w 604"/>
                  <a:gd name="T23" fmla="*/ 415 h 1023"/>
                  <a:gd name="T24" fmla="*/ 322 w 604"/>
                  <a:gd name="T25" fmla="*/ 372 h 1023"/>
                  <a:gd name="T26" fmla="*/ 217 w 604"/>
                  <a:gd name="T27" fmla="*/ 401 h 1023"/>
                  <a:gd name="T28" fmla="*/ 146 w 604"/>
                  <a:gd name="T29" fmla="*/ 479 h 1023"/>
                  <a:gd name="T30" fmla="*/ 125 w 604"/>
                  <a:gd name="T31" fmla="*/ 616 h 1023"/>
                  <a:gd name="T32" fmla="*/ 125 w 604"/>
                  <a:gd name="T33" fmla="*/ 1023 h 1023"/>
                  <a:gd name="T34" fmla="*/ 0 w 604"/>
                  <a:gd name="T35" fmla="*/ 1023 h 1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4" h="1023">
                    <a:moveTo>
                      <a:pt x="0" y="1023"/>
                    </a:moveTo>
                    <a:lnTo>
                      <a:pt x="0" y="0"/>
                    </a:lnTo>
                    <a:lnTo>
                      <a:pt x="125" y="0"/>
                    </a:lnTo>
                    <a:lnTo>
                      <a:pt x="125" y="365"/>
                    </a:lnTo>
                    <a:cubicBezTo>
                      <a:pt x="184" y="297"/>
                      <a:pt x="258" y="263"/>
                      <a:pt x="348" y="263"/>
                    </a:cubicBezTo>
                    <a:cubicBezTo>
                      <a:pt x="403" y="263"/>
                      <a:pt x="450" y="274"/>
                      <a:pt x="491" y="296"/>
                    </a:cubicBezTo>
                    <a:cubicBezTo>
                      <a:pt x="531" y="317"/>
                      <a:pt x="560" y="347"/>
                      <a:pt x="578" y="386"/>
                    </a:cubicBezTo>
                    <a:cubicBezTo>
                      <a:pt x="595" y="424"/>
                      <a:pt x="604" y="479"/>
                      <a:pt x="604" y="552"/>
                    </a:cubicBezTo>
                    <a:lnTo>
                      <a:pt x="604" y="1023"/>
                    </a:lnTo>
                    <a:lnTo>
                      <a:pt x="479" y="1023"/>
                    </a:lnTo>
                    <a:lnTo>
                      <a:pt x="479" y="552"/>
                    </a:lnTo>
                    <a:cubicBezTo>
                      <a:pt x="479" y="489"/>
                      <a:pt x="465" y="443"/>
                      <a:pt x="438" y="415"/>
                    </a:cubicBezTo>
                    <a:cubicBezTo>
                      <a:pt x="410" y="386"/>
                      <a:pt x="372" y="372"/>
                      <a:pt x="322" y="372"/>
                    </a:cubicBezTo>
                    <a:cubicBezTo>
                      <a:pt x="285" y="372"/>
                      <a:pt x="250" y="381"/>
                      <a:pt x="217" y="401"/>
                    </a:cubicBezTo>
                    <a:cubicBezTo>
                      <a:pt x="184" y="420"/>
                      <a:pt x="161" y="446"/>
                      <a:pt x="146" y="479"/>
                    </a:cubicBezTo>
                    <a:cubicBezTo>
                      <a:pt x="132" y="513"/>
                      <a:pt x="125" y="558"/>
                      <a:pt x="125" y="616"/>
                    </a:cubicBezTo>
                    <a:lnTo>
                      <a:pt x="125" y="1023"/>
                    </a:lnTo>
                    <a:lnTo>
                      <a:pt x="0" y="1023"/>
                    </a:lnTo>
                    <a:close/>
                  </a:path>
                </a:pathLst>
              </a:custGeom>
              <a:solidFill>
                <a:srgbClr val="505050"/>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85" name="Freeform 39"/>
              <p:cNvSpPr>
                <a:spLocks noEditPoints="1"/>
              </p:cNvSpPr>
              <p:nvPr/>
            </p:nvSpPr>
            <p:spPr bwMode="auto">
              <a:xfrm>
                <a:off x="10565558" y="1117593"/>
                <a:ext cx="31826" cy="36343"/>
              </a:xfrm>
              <a:custGeom>
                <a:avLst/>
                <a:gdLst>
                  <a:gd name="T0" fmla="*/ 136 w 683"/>
                  <a:gd name="T1" fmla="*/ 317 h 777"/>
                  <a:gd name="T2" fmla="*/ 551 w 683"/>
                  <a:gd name="T3" fmla="*/ 317 h 777"/>
                  <a:gd name="T4" fmla="*/ 503 w 683"/>
                  <a:gd name="T5" fmla="*/ 177 h 777"/>
                  <a:gd name="T6" fmla="*/ 347 w 683"/>
                  <a:gd name="T7" fmla="*/ 105 h 777"/>
                  <a:gd name="T8" fmla="*/ 201 w 683"/>
                  <a:gd name="T9" fmla="*/ 162 h 777"/>
                  <a:gd name="T10" fmla="*/ 136 w 683"/>
                  <a:gd name="T11" fmla="*/ 317 h 777"/>
                  <a:gd name="T12" fmla="*/ 550 w 683"/>
                  <a:gd name="T13" fmla="*/ 519 h 777"/>
                  <a:gd name="T14" fmla="*/ 679 w 683"/>
                  <a:gd name="T15" fmla="*/ 536 h 777"/>
                  <a:gd name="T16" fmla="*/ 565 w 683"/>
                  <a:gd name="T17" fmla="*/ 714 h 777"/>
                  <a:gd name="T18" fmla="*/ 353 w 683"/>
                  <a:gd name="T19" fmla="*/ 777 h 777"/>
                  <a:gd name="T20" fmla="*/ 95 w 683"/>
                  <a:gd name="T21" fmla="*/ 676 h 777"/>
                  <a:gd name="T22" fmla="*/ 0 w 683"/>
                  <a:gd name="T23" fmla="*/ 395 h 777"/>
                  <a:gd name="T24" fmla="*/ 96 w 683"/>
                  <a:gd name="T25" fmla="*/ 104 h 777"/>
                  <a:gd name="T26" fmla="*/ 346 w 683"/>
                  <a:gd name="T27" fmla="*/ 0 h 777"/>
                  <a:gd name="T28" fmla="*/ 589 w 683"/>
                  <a:gd name="T29" fmla="*/ 102 h 777"/>
                  <a:gd name="T30" fmla="*/ 683 w 683"/>
                  <a:gd name="T31" fmla="*/ 388 h 777"/>
                  <a:gd name="T32" fmla="*/ 682 w 683"/>
                  <a:gd name="T33" fmla="*/ 421 h 777"/>
                  <a:gd name="T34" fmla="*/ 130 w 683"/>
                  <a:gd name="T35" fmla="*/ 421 h 777"/>
                  <a:gd name="T36" fmla="*/ 199 w 683"/>
                  <a:gd name="T37" fmla="*/ 608 h 777"/>
                  <a:gd name="T38" fmla="*/ 354 w 683"/>
                  <a:gd name="T39" fmla="*/ 672 h 777"/>
                  <a:gd name="T40" fmla="*/ 472 w 683"/>
                  <a:gd name="T41" fmla="*/ 636 h 777"/>
                  <a:gd name="T42" fmla="*/ 550 w 683"/>
                  <a:gd name="T43" fmla="*/ 519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3" h="777">
                    <a:moveTo>
                      <a:pt x="136" y="317"/>
                    </a:moveTo>
                    <a:lnTo>
                      <a:pt x="551" y="317"/>
                    </a:lnTo>
                    <a:cubicBezTo>
                      <a:pt x="545" y="255"/>
                      <a:pt x="530" y="208"/>
                      <a:pt x="503" y="177"/>
                    </a:cubicBezTo>
                    <a:cubicBezTo>
                      <a:pt x="463" y="128"/>
                      <a:pt x="411" y="105"/>
                      <a:pt x="347" y="105"/>
                    </a:cubicBezTo>
                    <a:cubicBezTo>
                      <a:pt x="290" y="105"/>
                      <a:pt x="241" y="124"/>
                      <a:pt x="201" y="162"/>
                    </a:cubicBezTo>
                    <a:cubicBezTo>
                      <a:pt x="162" y="201"/>
                      <a:pt x="140" y="253"/>
                      <a:pt x="136" y="317"/>
                    </a:cubicBezTo>
                    <a:close/>
                    <a:moveTo>
                      <a:pt x="550" y="519"/>
                    </a:moveTo>
                    <a:lnTo>
                      <a:pt x="679" y="536"/>
                    </a:lnTo>
                    <a:cubicBezTo>
                      <a:pt x="658" y="612"/>
                      <a:pt x="620" y="671"/>
                      <a:pt x="565" y="714"/>
                    </a:cubicBezTo>
                    <a:cubicBezTo>
                      <a:pt x="510" y="755"/>
                      <a:pt x="439" y="777"/>
                      <a:pt x="353" y="777"/>
                    </a:cubicBezTo>
                    <a:cubicBezTo>
                      <a:pt x="244" y="777"/>
                      <a:pt x="159" y="743"/>
                      <a:pt x="95" y="676"/>
                    </a:cubicBezTo>
                    <a:cubicBezTo>
                      <a:pt x="32" y="609"/>
                      <a:pt x="0" y="516"/>
                      <a:pt x="0" y="395"/>
                    </a:cubicBezTo>
                    <a:cubicBezTo>
                      <a:pt x="0" y="270"/>
                      <a:pt x="32" y="173"/>
                      <a:pt x="96" y="104"/>
                    </a:cubicBezTo>
                    <a:cubicBezTo>
                      <a:pt x="160" y="35"/>
                      <a:pt x="244" y="0"/>
                      <a:pt x="346" y="0"/>
                    </a:cubicBezTo>
                    <a:cubicBezTo>
                      <a:pt x="445" y="0"/>
                      <a:pt x="526" y="34"/>
                      <a:pt x="589" y="102"/>
                    </a:cubicBezTo>
                    <a:cubicBezTo>
                      <a:pt x="651" y="170"/>
                      <a:pt x="683" y="265"/>
                      <a:pt x="683" y="388"/>
                    </a:cubicBezTo>
                    <a:cubicBezTo>
                      <a:pt x="683" y="395"/>
                      <a:pt x="683" y="406"/>
                      <a:pt x="682" y="421"/>
                    </a:cubicBezTo>
                    <a:lnTo>
                      <a:pt x="130" y="421"/>
                    </a:lnTo>
                    <a:cubicBezTo>
                      <a:pt x="134" y="502"/>
                      <a:pt x="157" y="565"/>
                      <a:pt x="199" y="608"/>
                    </a:cubicBezTo>
                    <a:cubicBezTo>
                      <a:pt x="240" y="651"/>
                      <a:pt x="292" y="672"/>
                      <a:pt x="354" y="672"/>
                    </a:cubicBezTo>
                    <a:cubicBezTo>
                      <a:pt x="400" y="672"/>
                      <a:pt x="439" y="660"/>
                      <a:pt x="472" y="636"/>
                    </a:cubicBezTo>
                    <a:cubicBezTo>
                      <a:pt x="505" y="611"/>
                      <a:pt x="530" y="573"/>
                      <a:pt x="550" y="519"/>
                    </a:cubicBezTo>
                    <a:close/>
                  </a:path>
                </a:pathLst>
              </a:custGeom>
              <a:solidFill>
                <a:srgbClr val="505050"/>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86" name="Freeform 40"/>
              <p:cNvSpPr>
                <a:spLocks/>
              </p:cNvSpPr>
              <p:nvPr/>
            </p:nvSpPr>
            <p:spPr bwMode="auto">
              <a:xfrm>
                <a:off x="10607856" y="1117593"/>
                <a:ext cx="18685" cy="35522"/>
              </a:xfrm>
              <a:custGeom>
                <a:avLst/>
                <a:gdLst>
                  <a:gd name="T0" fmla="*/ 0 w 400"/>
                  <a:gd name="T1" fmla="*/ 760 h 760"/>
                  <a:gd name="T2" fmla="*/ 0 w 400"/>
                  <a:gd name="T3" fmla="*/ 17 h 760"/>
                  <a:gd name="T4" fmla="*/ 113 w 400"/>
                  <a:gd name="T5" fmla="*/ 17 h 760"/>
                  <a:gd name="T6" fmla="*/ 113 w 400"/>
                  <a:gd name="T7" fmla="*/ 129 h 760"/>
                  <a:gd name="T8" fmla="*/ 192 w 400"/>
                  <a:gd name="T9" fmla="*/ 25 h 760"/>
                  <a:gd name="T10" fmla="*/ 272 w 400"/>
                  <a:gd name="T11" fmla="*/ 0 h 760"/>
                  <a:gd name="T12" fmla="*/ 400 w 400"/>
                  <a:gd name="T13" fmla="*/ 41 h 760"/>
                  <a:gd name="T14" fmla="*/ 356 w 400"/>
                  <a:gd name="T15" fmla="*/ 156 h 760"/>
                  <a:gd name="T16" fmla="*/ 265 w 400"/>
                  <a:gd name="T17" fmla="*/ 130 h 760"/>
                  <a:gd name="T18" fmla="*/ 193 w 400"/>
                  <a:gd name="T19" fmla="*/ 155 h 760"/>
                  <a:gd name="T20" fmla="*/ 146 w 400"/>
                  <a:gd name="T21" fmla="*/ 224 h 760"/>
                  <a:gd name="T22" fmla="*/ 125 w 400"/>
                  <a:gd name="T23" fmla="*/ 371 h 760"/>
                  <a:gd name="T24" fmla="*/ 125 w 400"/>
                  <a:gd name="T25" fmla="*/ 760 h 760"/>
                  <a:gd name="T26" fmla="*/ 0 w 400"/>
                  <a:gd name="T27" fmla="*/ 760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0" h="760">
                    <a:moveTo>
                      <a:pt x="0" y="760"/>
                    </a:moveTo>
                    <a:lnTo>
                      <a:pt x="0" y="17"/>
                    </a:lnTo>
                    <a:lnTo>
                      <a:pt x="113" y="17"/>
                    </a:lnTo>
                    <a:lnTo>
                      <a:pt x="113" y="129"/>
                    </a:lnTo>
                    <a:cubicBezTo>
                      <a:pt x="141" y="77"/>
                      <a:pt x="168" y="42"/>
                      <a:pt x="192" y="25"/>
                    </a:cubicBezTo>
                    <a:cubicBezTo>
                      <a:pt x="216" y="9"/>
                      <a:pt x="243" y="0"/>
                      <a:pt x="272" y="0"/>
                    </a:cubicBezTo>
                    <a:cubicBezTo>
                      <a:pt x="314" y="0"/>
                      <a:pt x="356" y="14"/>
                      <a:pt x="400" y="41"/>
                    </a:cubicBezTo>
                    <a:lnTo>
                      <a:pt x="356" y="156"/>
                    </a:lnTo>
                    <a:cubicBezTo>
                      <a:pt x="325" y="139"/>
                      <a:pt x="295" y="130"/>
                      <a:pt x="265" y="130"/>
                    </a:cubicBezTo>
                    <a:cubicBezTo>
                      <a:pt x="238" y="130"/>
                      <a:pt x="214" y="138"/>
                      <a:pt x="193" y="155"/>
                    </a:cubicBezTo>
                    <a:cubicBezTo>
                      <a:pt x="171" y="171"/>
                      <a:pt x="156" y="194"/>
                      <a:pt x="146" y="224"/>
                    </a:cubicBezTo>
                    <a:cubicBezTo>
                      <a:pt x="132" y="268"/>
                      <a:pt x="125" y="317"/>
                      <a:pt x="125" y="371"/>
                    </a:cubicBezTo>
                    <a:lnTo>
                      <a:pt x="125" y="760"/>
                    </a:lnTo>
                    <a:lnTo>
                      <a:pt x="0" y="760"/>
                    </a:lnTo>
                    <a:close/>
                  </a:path>
                </a:pathLst>
              </a:custGeom>
              <a:solidFill>
                <a:srgbClr val="505050"/>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87" name="Freeform 41"/>
              <p:cNvSpPr>
                <a:spLocks noEditPoints="1"/>
              </p:cNvSpPr>
              <p:nvPr/>
            </p:nvSpPr>
            <p:spPr bwMode="auto">
              <a:xfrm>
                <a:off x="10631469" y="1117593"/>
                <a:ext cx="31826" cy="36343"/>
              </a:xfrm>
              <a:custGeom>
                <a:avLst/>
                <a:gdLst>
                  <a:gd name="T0" fmla="*/ 136 w 683"/>
                  <a:gd name="T1" fmla="*/ 317 h 777"/>
                  <a:gd name="T2" fmla="*/ 551 w 683"/>
                  <a:gd name="T3" fmla="*/ 317 h 777"/>
                  <a:gd name="T4" fmla="*/ 503 w 683"/>
                  <a:gd name="T5" fmla="*/ 177 h 777"/>
                  <a:gd name="T6" fmla="*/ 347 w 683"/>
                  <a:gd name="T7" fmla="*/ 105 h 777"/>
                  <a:gd name="T8" fmla="*/ 201 w 683"/>
                  <a:gd name="T9" fmla="*/ 162 h 777"/>
                  <a:gd name="T10" fmla="*/ 136 w 683"/>
                  <a:gd name="T11" fmla="*/ 317 h 777"/>
                  <a:gd name="T12" fmla="*/ 549 w 683"/>
                  <a:gd name="T13" fmla="*/ 519 h 777"/>
                  <a:gd name="T14" fmla="*/ 678 w 683"/>
                  <a:gd name="T15" fmla="*/ 536 h 777"/>
                  <a:gd name="T16" fmla="*/ 565 w 683"/>
                  <a:gd name="T17" fmla="*/ 714 h 777"/>
                  <a:gd name="T18" fmla="*/ 353 w 683"/>
                  <a:gd name="T19" fmla="*/ 777 h 777"/>
                  <a:gd name="T20" fmla="*/ 95 w 683"/>
                  <a:gd name="T21" fmla="*/ 676 h 777"/>
                  <a:gd name="T22" fmla="*/ 0 w 683"/>
                  <a:gd name="T23" fmla="*/ 395 h 777"/>
                  <a:gd name="T24" fmla="*/ 96 w 683"/>
                  <a:gd name="T25" fmla="*/ 104 h 777"/>
                  <a:gd name="T26" fmla="*/ 346 w 683"/>
                  <a:gd name="T27" fmla="*/ 0 h 777"/>
                  <a:gd name="T28" fmla="*/ 588 w 683"/>
                  <a:gd name="T29" fmla="*/ 102 h 777"/>
                  <a:gd name="T30" fmla="*/ 683 w 683"/>
                  <a:gd name="T31" fmla="*/ 388 h 777"/>
                  <a:gd name="T32" fmla="*/ 682 w 683"/>
                  <a:gd name="T33" fmla="*/ 421 h 777"/>
                  <a:gd name="T34" fmla="*/ 129 w 683"/>
                  <a:gd name="T35" fmla="*/ 421 h 777"/>
                  <a:gd name="T36" fmla="*/ 199 w 683"/>
                  <a:gd name="T37" fmla="*/ 608 h 777"/>
                  <a:gd name="T38" fmla="*/ 354 w 683"/>
                  <a:gd name="T39" fmla="*/ 672 h 777"/>
                  <a:gd name="T40" fmla="*/ 472 w 683"/>
                  <a:gd name="T41" fmla="*/ 636 h 777"/>
                  <a:gd name="T42" fmla="*/ 549 w 683"/>
                  <a:gd name="T43" fmla="*/ 519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3" h="777">
                    <a:moveTo>
                      <a:pt x="136" y="317"/>
                    </a:moveTo>
                    <a:lnTo>
                      <a:pt x="551" y="317"/>
                    </a:lnTo>
                    <a:cubicBezTo>
                      <a:pt x="545" y="255"/>
                      <a:pt x="529" y="208"/>
                      <a:pt x="503" y="177"/>
                    </a:cubicBezTo>
                    <a:cubicBezTo>
                      <a:pt x="463" y="128"/>
                      <a:pt x="411" y="105"/>
                      <a:pt x="347" y="105"/>
                    </a:cubicBezTo>
                    <a:cubicBezTo>
                      <a:pt x="289" y="105"/>
                      <a:pt x="241" y="124"/>
                      <a:pt x="201" y="162"/>
                    </a:cubicBezTo>
                    <a:cubicBezTo>
                      <a:pt x="162" y="201"/>
                      <a:pt x="140" y="253"/>
                      <a:pt x="136" y="317"/>
                    </a:cubicBezTo>
                    <a:close/>
                    <a:moveTo>
                      <a:pt x="549" y="519"/>
                    </a:moveTo>
                    <a:lnTo>
                      <a:pt x="678" y="536"/>
                    </a:lnTo>
                    <a:cubicBezTo>
                      <a:pt x="658" y="612"/>
                      <a:pt x="620" y="671"/>
                      <a:pt x="565" y="714"/>
                    </a:cubicBezTo>
                    <a:cubicBezTo>
                      <a:pt x="509" y="755"/>
                      <a:pt x="439" y="777"/>
                      <a:pt x="353" y="777"/>
                    </a:cubicBezTo>
                    <a:cubicBezTo>
                      <a:pt x="244" y="777"/>
                      <a:pt x="159" y="743"/>
                      <a:pt x="95" y="676"/>
                    </a:cubicBezTo>
                    <a:cubicBezTo>
                      <a:pt x="32" y="609"/>
                      <a:pt x="0" y="516"/>
                      <a:pt x="0" y="395"/>
                    </a:cubicBezTo>
                    <a:cubicBezTo>
                      <a:pt x="0" y="270"/>
                      <a:pt x="32" y="173"/>
                      <a:pt x="96" y="104"/>
                    </a:cubicBezTo>
                    <a:cubicBezTo>
                      <a:pt x="160" y="35"/>
                      <a:pt x="244" y="0"/>
                      <a:pt x="346" y="0"/>
                    </a:cubicBezTo>
                    <a:cubicBezTo>
                      <a:pt x="445" y="0"/>
                      <a:pt x="526" y="34"/>
                      <a:pt x="588" y="102"/>
                    </a:cubicBezTo>
                    <a:cubicBezTo>
                      <a:pt x="651" y="170"/>
                      <a:pt x="683" y="265"/>
                      <a:pt x="683" y="388"/>
                    </a:cubicBezTo>
                    <a:cubicBezTo>
                      <a:pt x="683" y="395"/>
                      <a:pt x="682" y="406"/>
                      <a:pt x="682" y="421"/>
                    </a:cubicBezTo>
                    <a:lnTo>
                      <a:pt x="129" y="421"/>
                    </a:lnTo>
                    <a:cubicBezTo>
                      <a:pt x="134" y="502"/>
                      <a:pt x="157" y="565"/>
                      <a:pt x="199" y="608"/>
                    </a:cubicBezTo>
                    <a:cubicBezTo>
                      <a:pt x="240" y="651"/>
                      <a:pt x="292" y="672"/>
                      <a:pt x="354" y="672"/>
                    </a:cubicBezTo>
                    <a:cubicBezTo>
                      <a:pt x="400" y="672"/>
                      <a:pt x="439" y="660"/>
                      <a:pt x="472" y="636"/>
                    </a:cubicBezTo>
                    <a:cubicBezTo>
                      <a:pt x="504" y="611"/>
                      <a:pt x="530" y="573"/>
                      <a:pt x="549" y="519"/>
                    </a:cubicBezTo>
                    <a:close/>
                  </a:path>
                </a:pathLst>
              </a:custGeom>
              <a:solidFill>
                <a:srgbClr val="505050"/>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88" name="Rectangle 42"/>
              <p:cNvSpPr>
                <a:spLocks noChangeArrowheads="1"/>
              </p:cNvSpPr>
              <p:nvPr/>
            </p:nvSpPr>
            <p:spPr bwMode="auto">
              <a:xfrm>
                <a:off x="10675204" y="1146545"/>
                <a:ext cx="6776" cy="6571"/>
              </a:xfrm>
              <a:prstGeom prst="rect">
                <a:avLst/>
              </a:prstGeom>
              <a:solidFill>
                <a:srgbClr val="505050"/>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89" name="Freeform 43"/>
              <p:cNvSpPr>
                <a:spLocks/>
              </p:cNvSpPr>
              <p:nvPr/>
            </p:nvSpPr>
            <p:spPr bwMode="auto">
              <a:xfrm>
                <a:off x="10690193" y="1106300"/>
                <a:ext cx="14373" cy="18274"/>
              </a:xfrm>
              <a:custGeom>
                <a:avLst/>
                <a:gdLst>
                  <a:gd name="T0" fmla="*/ 128 w 309"/>
                  <a:gd name="T1" fmla="*/ 390 h 390"/>
                  <a:gd name="T2" fmla="*/ 128 w 309"/>
                  <a:gd name="T3" fmla="*/ 45 h 390"/>
                  <a:gd name="T4" fmla="*/ 0 w 309"/>
                  <a:gd name="T5" fmla="*/ 45 h 390"/>
                  <a:gd name="T6" fmla="*/ 0 w 309"/>
                  <a:gd name="T7" fmla="*/ 0 h 390"/>
                  <a:gd name="T8" fmla="*/ 309 w 309"/>
                  <a:gd name="T9" fmla="*/ 0 h 390"/>
                  <a:gd name="T10" fmla="*/ 309 w 309"/>
                  <a:gd name="T11" fmla="*/ 45 h 390"/>
                  <a:gd name="T12" fmla="*/ 180 w 309"/>
                  <a:gd name="T13" fmla="*/ 45 h 390"/>
                  <a:gd name="T14" fmla="*/ 180 w 309"/>
                  <a:gd name="T15" fmla="*/ 390 h 390"/>
                  <a:gd name="T16" fmla="*/ 128 w 309"/>
                  <a:gd name="T17"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9" h="390">
                    <a:moveTo>
                      <a:pt x="128" y="390"/>
                    </a:moveTo>
                    <a:lnTo>
                      <a:pt x="128" y="45"/>
                    </a:lnTo>
                    <a:lnTo>
                      <a:pt x="0" y="45"/>
                    </a:lnTo>
                    <a:lnTo>
                      <a:pt x="0" y="0"/>
                    </a:lnTo>
                    <a:lnTo>
                      <a:pt x="309" y="0"/>
                    </a:lnTo>
                    <a:lnTo>
                      <a:pt x="309" y="45"/>
                    </a:lnTo>
                    <a:lnTo>
                      <a:pt x="180" y="45"/>
                    </a:lnTo>
                    <a:lnTo>
                      <a:pt x="180" y="390"/>
                    </a:lnTo>
                    <a:lnTo>
                      <a:pt x="128" y="390"/>
                    </a:lnTo>
                    <a:close/>
                  </a:path>
                </a:pathLst>
              </a:custGeom>
              <a:solidFill>
                <a:srgbClr val="505050"/>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90" name="Freeform 44"/>
              <p:cNvSpPr>
                <a:spLocks/>
              </p:cNvSpPr>
              <p:nvPr/>
            </p:nvSpPr>
            <p:spPr bwMode="auto">
              <a:xfrm>
                <a:off x="10708056" y="1106300"/>
                <a:ext cx="17453" cy="18274"/>
              </a:xfrm>
              <a:custGeom>
                <a:avLst/>
                <a:gdLst>
                  <a:gd name="T0" fmla="*/ 0 w 373"/>
                  <a:gd name="T1" fmla="*/ 390 h 390"/>
                  <a:gd name="T2" fmla="*/ 0 w 373"/>
                  <a:gd name="T3" fmla="*/ 0 h 390"/>
                  <a:gd name="T4" fmla="*/ 77 w 373"/>
                  <a:gd name="T5" fmla="*/ 0 h 390"/>
                  <a:gd name="T6" fmla="*/ 170 w 373"/>
                  <a:gd name="T7" fmla="*/ 276 h 390"/>
                  <a:gd name="T8" fmla="*/ 189 w 373"/>
                  <a:gd name="T9" fmla="*/ 333 h 390"/>
                  <a:gd name="T10" fmla="*/ 210 w 373"/>
                  <a:gd name="T11" fmla="*/ 271 h 390"/>
                  <a:gd name="T12" fmla="*/ 304 w 373"/>
                  <a:gd name="T13" fmla="*/ 0 h 390"/>
                  <a:gd name="T14" fmla="*/ 373 w 373"/>
                  <a:gd name="T15" fmla="*/ 0 h 390"/>
                  <a:gd name="T16" fmla="*/ 373 w 373"/>
                  <a:gd name="T17" fmla="*/ 390 h 390"/>
                  <a:gd name="T18" fmla="*/ 323 w 373"/>
                  <a:gd name="T19" fmla="*/ 390 h 390"/>
                  <a:gd name="T20" fmla="*/ 323 w 373"/>
                  <a:gd name="T21" fmla="*/ 63 h 390"/>
                  <a:gd name="T22" fmla="*/ 209 w 373"/>
                  <a:gd name="T23" fmla="*/ 390 h 390"/>
                  <a:gd name="T24" fmla="*/ 163 w 373"/>
                  <a:gd name="T25" fmla="*/ 390 h 390"/>
                  <a:gd name="T26" fmla="*/ 50 w 373"/>
                  <a:gd name="T27" fmla="*/ 59 h 390"/>
                  <a:gd name="T28" fmla="*/ 50 w 373"/>
                  <a:gd name="T29" fmla="*/ 390 h 390"/>
                  <a:gd name="T30" fmla="*/ 0 w 373"/>
                  <a:gd name="T31"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3" h="390">
                    <a:moveTo>
                      <a:pt x="0" y="390"/>
                    </a:moveTo>
                    <a:lnTo>
                      <a:pt x="0" y="0"/>
                    </a:lnTo>
                    <a:lnTo>
                      <a:pt x="77" y="0"/>
                    </a:lnTo>
                    <a:lnTo>
                      <a:pt x="170" y="276"/>
                    </a:lnTo>
                    <a:cubicBezTo>
                      <a:pt x="179" y="301"/>
                      <a:pt x="185" y="321"/>
                      <a:pt x="189" y="333"/>
                    </a:cubicBezTo>
                    <a:cubicBezTo>
                      <a:pt x="193" y="319"/>
                      <a:pt x="200" y="298"/>
                      <a:pt x="210" y="271"/>
                    </a:cubicBezTo>
                    <a:lnTo>
                      <a:pt x="304" y="0"/>
                    </a:lnTo>
                    <a:lnTo>
                      <a:pt x="373" y="0"/>
                    </a:lnTo>
                    <a:lnTo>
                      <a:pt x="373" y="390"/>
                    </a:lnTo>
                    <a:lnTo>
                      <a:pt x="323" y="390"/>
                    </a:lnTo>
                    <a:lnTo>
                      <a:pt x="323" y="63"/>
                    </a:lnTo>
                    <a:lnTo>
                      <a:pt x="209" y="390"/>
                    </a:lnTo>
                    <a:lnTo>
                      <a:pt x="163" y="390"/>
                    </a:lnTo>
                    <a:lnTo>
                      <a:pt x="50" y="59"/>
                    </a:lnTo>
                    <a:lnTo>
                      <a:pt x="50" y="390"/>
                    </a:lnTo>
                    <a:lnTo>
                      <a:pt x="0" y="390"/>
                    </a:lnTo>
                    <a:close/>
                  </a:path>
                </a:pathLst>
              </a:custGeom>
              <a:solidFill>
                <a:srgbClr val="505050"/>
              </a:solidFill>
              <a:ln>
                <a:noFill/>
              </a:ln>
            </p:spPr>
            <p:txBody>
              <a:bodyPr vert="horz" wrap="square" lIns="91440" tIns="45720" rIns="91440" bIns="45720" numCol="1" anchor="t" anchorCtr="0" compatLnSpc="1">
                <a:prstTxWarp prst="textNoShape">
                  <a:avLst/>
                </a:prstTxWarp>
              </a:bodyPr>
              <a:lstStyle/>
              <a:p>
                <a:endParaRPr lang="en-US" sz="2000"/>
              </a:p>
            </p:txBody>
          </p:sp>
        </p:grpSp>
      </p:grpSp>
      <p:sp>
        <p:nvSpPr>
          <p:cNvPr id="91" name="Rectangle 90"/>
          <p:cNvSpPr/>
          <p:nvPr/>
        </p:nvSpPr>
        <p:spPr>
          <a:xfrm>
            <a:off x="504565" y="1671876"/>
            <a:ext cx="4694704" cy="4093428"/>
          </a:xfrm>
          <a:prstGeom prst="rect">
            <a:avLst/>
          </a:prstGeom>
        </p:spPr>
        <p:txBody>
          <a:bodyPr wrap="square">
            <a:spAutoFit/>
          </a:bodyPr>
          <a:lstStyle/>
          <a:p>
            <a:pPr marL="285750" indent="-285750">
              <a:buFont typeface="Wingdings" panose="05000000000000000000" pitchFamily="2" charset="2"/>
              <a:buChar char="v"/>
            </a:pPr>
            <a:r>
              <a:rPr lang="vi-VN" sz="1600">
                <a:solidFill>
                  <a:schemeClr val="bg1"/>
                </a:solidFill>
              </a:rPr>
              <a:t>Established </a:t>
            </a:r>
            <a:r>
              <a:rPr lang="vi-VN" sz="1600" smtClean="0">
                <a:solidFill>
                  <a:schemeClr val="bg1"/>
                </a:solidFill>
              </a:rPr>
              <a:t>since</a:t>
            </a:r>
            <a:r>
              <a:rPr lang="en-US" sz="1600" smtClean="0">
                <a:solidFill>
                  <a:schemeClr val="bg1"/>
                </a:solidFill>
              </a:rPr>
              <a:t> </a:t>
            </a:r>
            <a:r>
              <a:rPr lang="vi-VN" sz="2000" b="1" smtClean="0">
                <a:solidFill>
                  <a:schemeClr val="bg1"/>
                </a:solidFill>
              </a:rPr>
              <a:t>1999</a:t>
            </a:r>
            <a:r>
              <a:rPr lang="vi-VN" sz="1600" smtClean="0">
                <a:solidFill>
                  <a:schemeClr val="bg1"/>
                </a:solidFill>
              </a:rPr>
              <a:t> </a:t>
            </a:r>
            <a:endParaRPr lang="en-US" sz="1600" smtClean="0">
              <a:solidFill>
                <a:schemeClr val="bg1"/>
              </a:solidFill>
            </a:endParaRPr>
          </a:p>
          <a:p>
            <a:pPr marL="285750" indent="-285750">
              <a:buFont typeface="Wingdings" panose="05000000000000000000" pitchFamily="2" charset="2"/>
              <a:buChar char="v"/>
            </a:pPr>
            <a:endParaRPr lang="en-US" sz="1600" smtClean="0">
              <a:solidFill>
                <a:schemeClr val="bg1"/>
              </a:solidFill>
            </a:endParaRPr>
          </a:p>
          <a:p>
            <a:pPr marL="285750" indent="-285750">
              <a:buFont typeface="Wingdings" panose="05000000000000000000" pitchFamily="2" charset="2"/>
              <a:buChar char="v"/>
            </a:pPr>
            <a:r>
              <a:rPr lang="en-US" sz="1600" smtClean="0">
                <a:solidFill>
                  <a:schemeClr val="bg1"/>
                </a:solidFill>
              </a:rPr>
              <a:t>By 12/2013</a:t>
            </a:r>
            <a:r>
              <a:rPr lang="vi-VN" sz="1600" smtClean="0">
                <a:solidFill>
                  <a:schemeClr val="bg1"/>
                </a:solidFill>
              </a:rPr>
              <a:t> Alibaba</a:t>
            </a:r>
            <a:r>
              <a:rPr lang="en-US" sz="1600" smtClean="0">
                <a:solidFill>
                  <a:schemeClr val="bg1"/>
                </a:solidFill>
              </a:rPr>
              <a:t>.com has </a:t>
            </a:r>
            <a:r>
              <a:rPr lang="en-US" sz="2000" b="1" smtClean="0">
                <a:solidFill>
                  <a:schemeClr val="bg1"/>
                </a:solidFill>
              </a:rPr>
              <a:t>43.8</a:t>
            </a:r>
            <a:r>
              <a:rPr lang="vi-VN" sz="2000" b="1" smtClean="0">
                <a:solidFill>
                  <a:schemeClr val="bg1"/>
                </a:solidFill>
              </a:rPr>
              <a:t> </a:t>
            </a:r>
            <a:r>
              <a:rPr lang="en-US" sz="2000" b="1" smtClean="0">
                <a:solidFill>
                  <a:schemeClr val="bg1"/>
                </a:solidFill>
              </a:rPr>
              <a:t>million Members </a:t>
            </a:r>
            <a:r>
              <a:rPr lang="en-US" sz="1600" smtClean="0">
                <a:solidFill>
                  <a:schemeClr val="bg1"/>
                </a:solidFill>
              </a:rPr>
              <a:t>from </a:t>
            </a:r>
            <a:r>
              <a:rPr lang="vi-VN" sz="2000" b="1" smtClean="0">
                <a:solidFill>
                  <a:schemeClr val="bg1"/>
                </a:solidFill>
              </a:rPr>
              <a:t>240 </a:t>
            </a:r>
            <a:r>
              <a:rPr lang="en-US" sz="2000" b="1" smtClean="0">
                <a:solidFill>
                  <a:schemeClr val="bg1"/>
                </a:solidFill>
              </a:rPr>
              <a:t>countries</a:t>
            </a:r>
            <a:endParaRPr lang="vi-VN" sz="1600" smtClean="0">
              <a:solidFill>
                <a:schemeClr val="bg1"/>
              </a:solidFill>
            </a:endParaRPr>
          </a:p>
          <a:p>
            <a:pPr marL="285750" indent="-285750">
              <a:buFont typeface="Wingdings" panose="05000000000000000000" pitchFamily="2" charset="2"/>
              <a:buChar char="v"/>
            </a:pPr>
            <a:endParaRPr lang="en-US" sz="1600" smtClean="0">
              <a:solidFill>
                <a:schemeClr val="bg1"/>
              </a:solidFill>
            </a:endParaRPr>
          </a:p>
          <a:p>
            <a:pPr marL="285750" indent="-285750">
              <a:buFont typeface="Wingdings" panose="05000000000000000000" pitchFamily="2" charset="2"/>
              <a:buChar char="v"/>
            </a:pPr>
            <a:r>
              <a:rPr lang="vi-VN" sz="2000" b="1" smtClean="0">
                <a:solidFill>
                  <a:schemeClr val="bg1"/>
                </a:solidFill>
              </a:rPr>
              <a:t>90</a:t>
            </a:r>
            <a:r>
              <a:rPr lang="vi-VN" sz="2000" b="1">
                <a:solidFill>
                  <a:schemeClr val="bg1"/>
                </a:solidFill>
              </a:rPr>
              <a:t>%</a:t>
            </a:r>
            <a:r>
              <a:rPr lang="vi-VN" sz="1400">
                <a:solidFill>
                  <a:schemeClr val="bg1"/>
                </a:solidFill>
              </a:rPr>
              <a:t> </a:t>
            </a:r>
            <a:r>
              <a:rPr lang="en-US" sz="1600" smtClean="0">
                <a:solidFill>
                  <a:schemeClr val="bg1"/>
                </a:solidFill>
              </a:rPr>
              <a:t>members wishing to buy, that mean Alibaba has nearly</a:t>
            </a:r>
            <a:r>
              <a:rPr lang="en-US" sz="1400" smtClean="0">
                <a:solidFill>
                  <a:schemeClr val="bg1"/>
                </a:solidFill>
              </a:rPr>
              <a:t> </a:t>
            </a:r>
            <a:r>
              <a:rPr lang="en-US" sz="2000" b="1" smtClean="0">
                <a:solidFill>
                  <a:schemeClr val="bg1"/>
                </a:solidFill>
              </a:rPr>
              <a:t>40 million Buyers</a:t>
            </a:r>
            <a:endParaRPr lang="vi-VN" sz="1600" b="1" smtClean="0">
              <a:solidFill>
                <a:schemeClr val="bg1"/>
              </a:solidFill>
            </a:endParaRPr>
          </a:p>
          <a:p>
            <a:pPr marL="285750" indent="-285750">
              <a:buFont typeface="Wingdings" panose="05000000000000000000" pitchFamily="2" charset="2"/>
              <a:buChar char="v"/>
            </a:pPr>
            <a:endParaRPr lang="en-US" sz="1600" smtClean="0">
              <a:solidFill>
                <a:schemeClr val="bg1"/>
              </a:solidFill>
            </a:endParaRPr>
          </a:p>
          <a:p>
            <a:pPr marL="285750" indent="-285750">
              <a:buFont typeface="Wingdings" panose="05000000000000000000" pitchFamily="2" charset="2"/>
              <a:buChar char="v"/>
            </a:pPr>
            <a:r>
              <a:rPr lang="en-US" sz="1600" smtClean="0">
                <a:solidFill>
                  <a:schemeClr val="bg1"/>
                </a:solidFill>
              </a:rPr>
              <a:t>Average member growth </a:t>
            </a:r>
            <a:r>
              <a:rPr lang="vi-VN" sz="2000" b="1" smtClean="0">
                <a:solidFill>
                  <a:schemeClr val="bg1"/>
                </a:solidFill>
              </a:rPr>
              <a:t>80</a:t>
            </a:r>
            <a:r>
              <a:rPr lang="vi-VN" sz="2000" b="1">
                <a:solidFill>
                  <a:schemeClr val="bg1"/>
                </a:solidFill>
              </a:rPr>
              <a:t>%</a:t>
            </a:r>
            <a:r>
              <a:rPr lang="vi-VN" sz="1600">
                <a:solidFill>
                  <a:schemeClr val="bg1"/>
                </a:solidFill>
              </a:rPr>
              <a:t> </a:t>
            </a:r>
            <a:r>
              <a:rPr lang="en-US" sz="1600" smtClean="0">
                <a:solidFill>
                  <a:schemeClr val="bg1"/>
                </a:solidFill>
              </a:rPr>
              <a:t>per years</a:t>
            </a:r>
          </a:p>
          <a:p>
            <a:pPr marL="285750" indent="-285750">
              <a:buFont typeface="Wingdings" panose="05000000000000000000" pitchFamily="2" charset="2"/>
              <a:buChar char="v"/>
            </a:pPr>
            <a:endParaRPr lang="vi-VN" sz="1600">
              <a:solidFill>
                <a:schemeClr val="bg1"/>
              </a:solidFill>
            </a:endParaRPr>
          </a:p>
          <a:p>
            <a:pPr marL="285750" indent="-285750">
              <a:buFont typeface="Wingdings" panose="05000000000000000000" pitchFamily="2" charset="2"/>
              <a:buChar char="v"/>
            </a:pPr>
            <a:r>
              <a:rPr lang="en-US" sz="1600" smtClean="0">
                <a:solidFill>
                  <a:schemeClr val="bg1"/>
                </a:solidFill>
              </a:rPr>
              <a:t>Alibaba has </a:t>
            </a:r>
            <a:r>
              <a:rPr lang="vi-VN" sz="2000" b="1" smtClean="0">
                <a:solidFill>
                  <a:schemeClr val="bg1"/>
                </a:solidFill>
              </a:rPr>
              <a:t>4</a:t>
            </a:r>
            <a:r>
              <a:rPr lang="en-US" sz="2000" b="1" smtClean="0">
                <a:solidFill>
                  <a:schemeClr val="bg1"/>
                </a:solidFill>
              </a:rPr>
              <a:t>0+</a:t>
            </a:r>
            <a:r>
              <a:rPr lang="vi-VN" sz="1600" smtClean="0">
                <a:solidFill>
                  <a:schemeClr val="bg1"/>
                </a:solidFill>
              </a:rPr>
              <a:t> </a:t>
            </a:r>
            <a:r>
              <a:rPr lang="en-US" sz="2000" b="1" smtClean="0">
                <a:solidFill>
                  <a:schemeClr val="bg1"/>
                </a:solidFill>
              </a:rPr>
              <a:t>Industries</a:t>
            </a:r>
            <a:r>
              <a:rPr lang="en-US" sz="1600" b="1" smtClean="0">
                <a:solidFill>
                  <a:schemeClr val="bg1"/>
                </a:solidFill>
              </a:rPr>
              <a:t> </a:t>
            </a:r>
            <a:r>
              <a:rPr lang="en-US" sz="1600" smtClean="0">
                <a:solidFill>
                  <a:schemeClr val="bg1"/>
                </a:solidFill>
              </a:rPr>
              <a:t>and</a:t>
            </a:r>
            <a:r>
              <a:rPr lang="vi-VN" sz="1600" smtClean="0">
                <a:solidFill>
                  <a:schemeClr val="bg1"/>
                </a:solidFill>
              </a:rPr>
              <a:t> </a:t>
            </a:r>
            <a:r>
              <a:rPr lang="en-US" sz="2000" b="1" smtClean="0">
                <a:solidFill>
                  <a:schemeClr val="bg1"/>
                </a:solidFill>
              </a:rPr>
              <a:t>5,9</a:t>
            </a:r>
            <a:r>
              <a:rPr lang="vi-VN" sz="2000" b="1" smtClean="0">
                <a:solidFill>
                  <a:schemeClr val="bg1"/>
                </a:solidFill>
              </a:rPr>
              <a:t>00</a:t>
            </a:r>
            <a:r>
              <a:rPr lang="en-US" sz="2000" b="1" smtClean="0">
                <a:solidFill>
                  <a:schemeClr val="bg1"/>
                </a:solidFill>
              </a:rPr>
              <a:t>+ Product Categories</a:t>
            </a:r>
            <a:endParaRPr lang="vi-VN" sz="1600">
              <a:solidFill>
                <a:schemeClr val="bg1"/>
              </a:solidFill>
            </a:endParaRPr>
          </a:p>
          <a:p>
            <a:pPr marL="285750" indent="-285750">
              <a:buFont typeface="Wingdings" panose="05000000000000000000" pitchFamily="2" charset="2"/>
              <a:buChar char="v"/>
            </a:pPr>
            <a:endParaRPr lang="en-US" sz="1600" smtClean="0">
              <a:solidFill>
                <a:schemeClr val="bg1"/>
              </a:solidFill>
            </a:endParaRPr>
          </a:p>
          <a:p>
            <a:pPr marL="285750" indent="-285750">
              <a:buFont typeface="Wingdings" panose="05000000000000000000" pitchFamily="2" charset="2"/>
              <a:buChar char="v"/>
            </a:pPr>
            <a:r>
              <a:rPr lang="en-US" sz="1600">
                <a:solidFill>
                  <a:schemeClr val="bg1"/>
                </a:solidFill>
              </a:rPr>
              <a:t>Alibaba has</a:t>
            </a:r>
            <a:r>
              <a:rPr lang="vi-VN" sz="1600" smtClean="0">
                <a:solidFill>
                  <a:schemeClr val="bg1"/>
                </a:solidFill>
              </a:rPr>
              <a:t> </a:t>
            </a:r>
            <a:r>
              <a:rPr lang="vi-VN" sz="2000" b="1" smtClean="0">
                <a:solidFill>
                  <a:schemeClr val="bg1"/>
                </a:solidFill>
              </a:rPr>
              <a:t>5</a:t>
            </a:r>
            <a:r>
              <a:rPr lang="en-US" sz="2000" b="1" smtClean="0">
                <a:solidFill>
                  <a:schemeClr val="bg1"/>
                </a:solidFill>
              </a:rPr>
              <a:t>.5</a:t>
            </a:r>
            <a:r>
              <a:rPr lang="vi-VN" sz="2000" b="1" smtClean="0">
                <a:solidFill>
                  <a:schemeClr val="bg1"/>
                </a:solidFill>
              </a:rPr>
              <a:t> </a:t>
            </a:r>
            <a:r>
              <a:rPr lang="en-US" sz="2000" b="1" smtClean="0">
                <a:solidFill>
                  <a:schemeClr val="bg1"/>
                </a:solidFill>
              </a:rPr>
              <a:t>million online stores</a:t>
            </a:r>
            <a:endParaRPr lang="vi-VN" sz="1600" b="1">
              <a:solidFill>
                <a:schemeClr val="bg1"/>
              </a:solidFill>
            </a:endParaRPr>
          </a:p>
        </p:txBody>
      </p:sp>
      <p:sp>
        <p:nvSpPr>
          <p:cNvPr id="47" name="Rectangle 46"/>
          <p:cNvSpPr/>
          <p:nvPr/>
        </p:nvSpPr>
        <p:spPr>
          <a:xfrm>
            <a:off x="0" y="0"/>
            <a:ext cx="9144000"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91"/>
          <p:cNvGrpSpPr/>
          <p:nvPr/>
        </p:nvGrpSpPr>
        <p:grpSpPr>
          <a:xfrm>
            <a:off x="6818313" y="25208"/>
            <a:ext cx="2194560" cy="274320"/>
            <a:chOff x="8515350" y="-151766"/>
            <a:chExt cx="2194560" cy="274320"/>
          </a:xfrm>
          <a:solidFill>
            <a:schemeClr val="bg1"/>
          </a:solidFill>
        </p:grpSpPr>
        <p:sp>
          <p:nvSpPr>
            <p:cNvPr id="93" name="Rounded Rectangle 92"/>
            <p:cNvSpPr/>
            <p:nvPr userDrawn="1"/>
          </p:nvSpPr>
          <p:spPr>
            <a:xfrm>
              <a:off x="8652510" y="-151766"/>
              <a:ext cx="1920240" cy="27432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none"/>
            </a:p>
          </p:txBody>
        </p:sp>
        <p:sp>
          <p:nvSpPr>
            <p:cNvPr id="94" name="Freeform 93"/>
            <p:cNvSpPr/>
            <p:nvPr userDrawn="1"/>
          </p:nvSpPr>
          <p:spPr>
            <a:xfrm>
              <a:off x="10572750" y="-151766"/>
              <a:ext cx="137160" cy="137160"/>
            </a:xfrm>
            <a:custGeom>
              <a:avLst/>
              <a:gdLst>
                <a:gd name="connsiteX0" fmla="*/ 0 w 137160"/>
                <a:gd name="connsiteY0" fmla="*/ 0 h 137160"/>
                <a:gd name="connsiteX1" fmla="*/ 137160 w 137160"/>
                <a:gd name="connsiteY1" fmla="*/ 0 h 137160"/>
                <a:gd name="connsiteX2" fmla="*/ 0 w 137160"/>
                <a:gd name="connsiteY2" fmla="*/ 137160 h 137160"/>
                <a:gd name="connsiteX3" fmla="*/ 0 w 137160"/>
                <a:gd name="connsiteY3" fmla="*/ 0 h 137160"/>
              </a:gdLst>
              <a:ahLst/>
              <a:cxnLst>
                <a:cxn ang="0">
                  <a:pos x="connsiteX0" y="connsiteY0"/>
                </a:cxn>
                <a:cxn ang="0">
                  <a:pos x="connsiteX1" y="connsiteY1"/>
                </a:cxn>
                <a:cxn ang="0">
                  <a:pos x="connsiteX2" y="connsiteY2"/>
                </a:cxn>
                <a:cxn ang="0">
                  <a:pos x="connsiteX3" y="connsiteY3"/>
                </a:cxn>
              </a:cxnLst>
              <a:rect l="l" t="t" r="r" b="b"/>
              <a:pathLst>
                <a:path w="137160" h="137160">
                  <a:moveTo>
                    <a:pt x="0" y="0"/>
                  </a:moveTo>
                  <a:lnTo>
                    <a:pt x="137160" y="0"/>
                  </a:lnTo>
                  <a:cubicBezTo>
                    <a:pt x="61409" y="0"/>
                    <a:pt x="0" y="61409"/>
                    <a:pt x="0" y="137160"/>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none"/>
            </a:p>
          </p:txBody>
        </p:sp>
        <p:sp>
          <p:nvSpPr>
            <p:cNvPr id="95" name="Freeform 94"/>
            <p:cNvSpPr/>
            <p:nvPr userDrawn="1"/>
          </p:nvSpPr>
          <p:spPr>
            <a:xfrm>
              <a:off x="8515350" y="-151766"/>
              <a:ext cx="137160" cy="137160"/>
            </a:xfrm>
            <a:custGeom>
              <a:avLst/>
              <a:gdLst>
                <a:gd name="connsiteX0" fmla="*/ 0 w 137160"/>
                <a:gd name="connsiteY0" fmla="*/ 0 h 137160"/>
                <a:gd name="connsiteX1" fmla="*/ 137160 w 137160"/>
                <a:gd name="connsiteY1" fmla="*/ 0 h 137160"/>
                <a:gd name="connsiteX2" fmla="*/ 137160 w 137160"/>
                <a:gd name="connsiteY2" fmla="*/ 137160 h 137160"/>
                <a:gd name="connsiteX3" fmla="*/ 0 w 137160"/>
                <a:gd name="connsiteY3" fmla="*/ 0 h 137160"/>
              </a:gdLst>
              <a:ahLst/>
              <a:cxnLst>
                <a:cxn ang="0">
                  <a:pos x="connsiteX0" y="connsiteY0"/>
                </a:cxn>
                <a:cxn ang="0">
                  <a:pos x="connsiteX1" y="connsiteY1"/>
                </a:cxn>
                <a:cxn ang="0">
                  <a:pos x="connsiteX2" y="connsiteY2"/>
                </a:cxn>
                <a:cxn ang="0">
                  <a:pos x="connsiteX3" y="connsiteY3"/>
                </a:cxn>
              </a:cxnLst>
              <a:rect l="l" t="t" r="r" b="b"/>
              <a:pathLst>
                <a:path w="137160" h="137160">
                  <a:moveTo>
                    <a:pt x="0" y="0"/>
                  </a:moveTo>
                  <a:lnTo>
                    <a:pt x="137160" y="0"/>
                  </a:lnTo>
                  <a:lnTo>
                    <a:pt x="137160" y="137160"/>
                  </a:lnTo>
                  <a:cubicBezTo>
                    <a:pt x="137160" y="61409"/>
                    <a:pt x="75751" y="0"/>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none"/>
            </a:p>
          </p:txBody>
        </p:sp>
        <p:sp>
          <p:nvSpPr>
            <p:cNvPr id="96" name="Rectangle 95"/>
            <p:cNvSpPr/>
            <p:nvPr userDrawn="1"/>
          </p:nvSpPr>
          <p:spPr>
            <a:xfrm>
              <a:off x="8652510" y="-151766"/>
              <a:ext cx="192024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none"/>
            </a:p>
          </p:txBody>
        </p:sp>
      </p:grpSp>
      <p:grpSp>
        <p:nvGrpSpPr>
          <p:cNvPr id="97" name="Group 96"/>
          <p:cNvGrpSpPr/>
          <p:nvPr/>
        </p:nvGrpSpPr>
        <p:grpSpPr>
          <a:xfrm>
            <a:off x="7017592" y="18858"/>
            <a:ext cx="1876060" cy="246221"/>
            <a:chOff x="6272497" y="928626"/>
            <a:chExt cx="1876060" cy="246221"/>
          </a:xfrm>
          <a:solidFill>
            <a:schemeClr val="accent3">
              <a:lumMod val="20000"/>
              <a:lumOff val="80000"/>
            </a:schemeClr>
          </a:solidFill>
        </p:grpSpPr>
        <p:grpSp>
          <p:nvGrpSpPr>
            <p:cNvPr id="98" name="Group 97"/>
            <p:cNvGrpSpPr/>
            <p:nvPr userDrawn="1"/>
          </p:nvGrpSpPr>
          <p:grpSpPr>
            <a:xfrm>
              <a:off x="6272497" y="928626"/>
              <a:ext cx="1876060" cy="246221"/>
              <a:chOff x="6259797" y="1066009"/>
              <a:chExt cx="1876060" cy="246221"/>
            </a:xfrm>
            <a:grpFill/>
          </p:grpSpPr>
          <p:pic>
            <p:nvPicPr>
              <p:cNvPr id="100" name="Picture 39" descr="D:\Current\Slide Maker\New folder\OSB - notext - mau.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259797" y="1107204"/>
                <a:ext cx="424645" cy="182880"/>
              </a:xfrm>
              <a:prstGeom prst="rect">
                <a:avLst/>
              </a:prstGeom>
              <a:extLst>
                <a:ext uri="{909E8E84-426E-40DD-AFC4-6F175D3DCCD1}">
                  <a14:hiddenFill xmlns:a14="http://schemas.microsoft.com/office/drawing/2010/main">
                    <a:solidFill>
                      <a:srgbClr val="FFFFFF"/>
                    </a:solidFill>
                  </a14:hiddenFill>
                </a:ext>
              </a:extLst>
            </p:spPr>
          </p:pic>
          <p:sp>
            <p:nvSpPr>
              <p:cNvPr id="101" name="TextBox 100"/>
              <p:cNvSpPr txBox="1"/>
              <p:nvPr userDrawn="1"/>
            </p:nvSpPr>
            <p:spPr>
              <a:xfrm>
                <a:off x="6691231" y="1066009"/>
                <a:ext cx="1444626" cy="246221"/>
              </a:xfrm>
              <a:prstGeom prst="rect">
                <a:avLst/>
              </a:prstGeom>
              <a:noFill/>
            </p:spPr>
            <p:txBody>
              <a:bodyPr wrap="none" rtlCol="0">
                <a:spAutoFit/>
              </a:bodyPr>
              <a:lstStyle/>
              <a:p>
                <a:pPr>
                  <a:tabLst/>
                </a:pPr>
                <a:r>
                  <a:rPr lang="en-US" sz="1000" b="0" smtClean="0"/>
                  <a:t>www.</a:t>
                </a:r>
                <a:r>
                  <a:rPr lang="en-US" sz="1000" b="1" smtClean="0">
                    <a:solidFill>
                      <a:srgbClr val="235C9C"/>
                    </a:solidFill>
                  </a:rPr>
                  <a:t>osbholding</a:t>
                </a:r>
                <a:r>
                  <a:rPr lang="en-US" sz="1000" b="0" smtClean="0"/>
                  <a:t>.com</a:t>
                </a:r>
                <a:endParaRPr lang="en-US" sz="1000" b="0"/>
              </a:p>
            </p:txBody>
          </p:sp>
        </p:grpSp>
        <p:cxnSp>
          <p:nvCxnSpPr>
            <p:cNvPr id="99" name="Straight Connector 98"/>
            <p:cNvCxnSpPr/>
            <p:nvPr userDrawn="1"/>
          </p:nvCxnSpPr>
          <p:spPr>
            <a:xfrm>
              <a:off x="6741666" y="969821"/>
              <a:ext cx="0" cy="182880"/>
            </a:xfrm>
            <a:prstGeom prst="line">
              <a:avLst/>
            </a:prstGeom>
            <a:grpFill/>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05553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6" y="-297"/>
            <a:ext cx="9144793" cy="6858594"/>
          </a:xfrm>
          <a:prstGeom prst="rect">
            <a:avLst/>
          </a:prstGeom>
        </p:spPr>
      </p:pic>
      <p:sp>
        <p:nvSpPr>
          <p:cNvPr id="17" name="Rectangle 16"/>
          <p:cNvSpPr/>
          <p:nvPr/>
        </p:nvSpPr>
        <p:spPr>
          <a:xfrm>
            <a:off x="0" y="0"/>
            <a:ext cx="9144000" cy="578644"/>
          </a:xfrm>
          <a:prstGeom prst="rect">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Alibaba Global </a:t>
            </a:r>
            <a:r>
              <a:rPr lang="en-US" sz="2400"/>
              <a:t>User Base</a:t>
            </a:r>
          </a:p>
        </p:txBody>
      </p:sp>
      <p:sp>
        <p:nvSpPr>
          <p:cNvPr id="21" name="Rectangle 20"/>
          <p:cNvSpPr/>
          <p:nvPr/>
        </p:nvSpPr>
        <p:spPr>
          <a:xfrm>
            <a:off x="0" y="0"/>
            <a:ext cx="9144000"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6818313" y="25208"/>
            <a:ext cx="2194560" cy="274320"/>
            <a:chOff x="8515350" y="-151766"/>
            <a:chExt cx="2194560" cy="274320"/>
          </a:xfrm>
          <a:solidFill>
            <a:schemeClr val="bg1"/>
          </a:solidFill>
        </p:grpSpPr>
        <p:sp>
          <p:nvSpPr>
            <p:cNvPr id="31" name="Rounded Rectangle 30"/>
            <p:cNvSpPr/>
            <p:nvPr userDrawn="1"/>
          </p:nvSpPr>
          <p:spPr>
            <a:xfrm>
              <a:off x="8652510" y="-151766"/>
              <a:ext cx="1920240" cy="27432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none"/>
            </a:p>
          </p:txBody>
        </p:sp>
        <p:sp>
          <p:nvSpPr>
            <p:cNvPr id="32" name="Freeform 31"/>
            <p:cNvSpPr/>
            <p:nvPr userDrawn="1"/>
          </p:nvSpPr>
          <p:spPr>
            <a:xfrm>
              <a:off x="10572750" y="-151766"/>
              <a:ext cx="137160" cy="137160"/>
            </a:xfrm>
            <a:custGeom>
              <a:avLst/>
              <a:gdLst>
                <a:gd name="connsiteX0" fmla="*/ 0 w 137160"/>
                <a:gd name="connsiteY0" fmla="*/ 0 h 137160"/>
                <a:gd name="connsiteX1" fmla="*/ 137160 w 137160"/>
                <a:gd name="connsiteY1" fmla="*/ 0 h 137160"/>
                <a:gd name="connsiteX2" fmla="*/ 0 w 137160"/>
                <a:gd name="connsiteY2" fmla="*/ 137160 h 137160"/>
                <a:gd name="connsiteX3" fmla="*/ 0 w 137160"/>
                <a:gd name="connsiteY3" fmla="*/ 0 h 137160"/>
              </a:gdLst>
              <a:ahLst/>
              <a:cxnLst>
                <a:cxn ang="0">
                  <a:pos x="connsiteX0" y="connsiteY0"/>
                </a:cxn>
                <a:cxn ang="0">
                  <a:pos x="connsiteX1" y="connsiteY1"/>
                </a:cxn>
                <a:cxn ang="0">
                  <a:pos x="connsiteX2" y="connsiteY2"/>
                </a:cxn>
                <a:cxn ang="0">
                  <a:pos x="connsiteX3" y="connsiteY3"/>
                </a:cxn>
              </a:cxnLst>
              <a:rect l="l" t="t" r="r" b="b"/>
              <a:pathLst>
                <a:path w="137160" h="137160">
                  <a:moveTo>
                    <a:pt x="0" y="0"/>
                  </a:moveTo>
                  <a:lnTo>
                    <a:pt x="137160" y="0"/>
                  </a:lnTo>
                  <a:cubicBezTo>
                    <a:pt x="61409" y="0"/>
                    <a:pt x="0" y="61409"/>
                    <a:pt x="0" y="137160"/>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none"/>
            </a:p>
          </p:txBody>
        </p:sp>
        <p:sp>
          <p:nvSpPr>
            <p:cNvPr id="33" name="Freeform 32"/>
            <p:cNvSpPr/>
            <p:nvPr userDrawn="1"/>
          </p:nvSpPr>
          <p:spPr>
            <a:xfrm>
              <a:off x="8515350" y="-151766"/>
              <a:ext cx="137160" cy="137160"/>
            </a:xfrm>
            <a:custGeom>
              <a:avLst/>
              <a:gdLst>
                <a:gd name="connsiteX0" fmla="*/ 0 w 137160"/>
                <a:gd name="connsiteY0" fmla="*/ 0 h 137160"/>
                <a:gd name="connsiteX1" fmla="*/ 137160 w 137160"/>
                <a:gd name="connsiteY1" fmla="*/ 0 h 137160"/>
                <a:gd name="connsiteX2" fmla="*/ 137160 w 137160"/>
                <a:gd name="connsiteY2" fmla="*/ 137160 h 137160"/>
                <a:gd name="connsiteX3" fmla="*/ 0 w 137160"/>
                <a:gd name="connsiteY3" fmla="*/ 0 h 137160"/>
              </a:gdLst>
              <a:ahLst/>
              <a:cxnLst>
                <a:cxn ang="0">
                  <a:pos x="connsiteX0" y="connsiteY0"/>
                </a:cxn>
                <a:cxn ang="0">
                  <a:pos x="connsiteX1" y="connsiteY1"/>
                </a:cxn>
                <a:cxn ang="0">
                  <a:pos x="connsiteX2" y="connsiteY2"/>
                </a:cxn>
                <a:cxn ang="0">
                  <a:pos x="connsiteX3" y="connsiteY3"/>
                </a:cxn>
              </a:cxnLst>
              <a:rect l="l" t="t" r="r" b="b"/>
              <a:pathLst>
                <a:path w="137160" h="137160">
                  <a:moveTo>
                    <a:pt x="0" y="0"/>
                  </a:moveTo>
                  <a:lnTo>
                    <a:pt x="137160" y="0"/>
                  </a:lnTo>
                  <a:lnTo>
                    <a:pt x="137160" y="137160"/>
                  </a:lnTo>
                  <a:cubicBezTo>
                    <a:pt x="137160" y="61409"/>
                    <a:pt x="75751" y="0"/>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none"/>
            </a:p>
          </p:txBody>
        </p:sp>
        <p:sp>
          <p:nvSpPr>
            <p:cNvPr id="34" name="Rectangle 33"/>
            <p:cNvSpPr/>
            <p:nvPr userDrawn="1"/>
          </p:nvSpPr>
          <p:spPr>
            <a:xfrm>
              <a:off x="8652510" y="-151766"/>
              <a:ext cx="192024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none"/>
            </a:p>
          </p:txBody>
        </p:sp>
      </p:grpSp>
      <p:grpSp>
        <p:nvGrpSpPr>
          <p:cNvPr id="35" name="Group 34"/>
          <p:cNvGrpSpPr/>
          <p:nvPr/>
        </p:nvGrpSpPr>
        <p:grpSpPr>
          <a:xfrm>
            <a:off x="7017592" y="18858"/>
            <a:ext cx="1876060" cy="246221"/>
            <a:chOff x="6272497" y="928626"/>
            <a:chExt cx="1876060" cy="246221"/>
          </a:xfrm>
          <a:solidFill>
            <a:schemeClr val="accent3">
              <a:lumMod val="20000"/>
              <a:lumOff val="80000"/>
            </a:schemeClr>
          </a:solidFill>
        </p:grpSpPr>
        <p:grpSp>
          <p:nvGrpSpPr>
            <p:cNvPr id="36" name="Group 35"/>
            <p:cNvGrpSpPr/>
            <p:nvPr userDrawn="1"/>
          </p:nvGrpSpPr>
          <p:grpSpPr>
            <a:xfrm>
              <a:off x="6272497" y="928626"/>
              <a:ext cx="1876060" cy="246221"/>
              <a:chOff x="6259797" y="1066009"/>
              <a:chExt cx="1876060" cy="246221"/>
            </a:xfrm>
            <a:grpFill/>
          </p:grpSpPr>
          <p:pic>
            <p:nvPicPr>
              <p:cNvPr id="38" name="Picture 39" descr="D:\Current\Slide Maker\New folder\OSB - notext - mau.wm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259797" y="1107204"/>
                <a:ext cx="424645" cy="182880"/>
              </a:xfrm>
              <a:prstGeom prst="rect">
                <a:avLst/>
              </a:prstGeom>
              <a:extLst>
                <a:ext uri="{909E8E84-426E-40DD-AFC4-6F175D3DCCD1}">
                  <a14:hiddenFill xmlns:a14="http://schemas.microsoft.com/office/drawing/2010/main">
                    <a:solidFill>
                      <a:srgbClr val="FFFFFF"/>
                    </a:solidFill>
                  </a14:hiddenFill>
                </a:ext>
              </a:extLst>
            </p:spPr>
          </p:pic>
          <p:sp>
            <p:nvSpPr>
              <p:cNvPr id="39" name="TextBox 38"/>
              <p:cNvSpPr txBox="1"/>
              <p:nvPr userDrawn="1"/>
            </p:nvSpPr>
            <p:spPr>
              <a:xfrm>
                <a:off x="6691231" y="1066009"/>
                <a:ext cx="1444626" cy="246221"/>
              </a:xfrm>
              <a:prstGeom prst="rect">
                <a:avLst/>
              </a:prstGeom>
              <a:noFill/>
            </p:spPr>
            <p:txBody>
              <a:bodyPr wrap="none" rtlCol="0">
                <a:spAutoFit/>
              </a:bodyPr>
              <a:lstStyle/>
              <a:p>
                <a:pPr>
                  <a:tabLst/>
                </a:pPr>
                <a:r>
                  <a:rPr lang="en-US" sz="1000" b="0" smtClean="0"/>
                  <a:t>www.</a:t>
                </a:r>
                <a:r>
                  <a:rPr lang="en-US" sz="1000" b="1" smtClean="0">
                    <a:solidFill>
                      <a:srgbClr val="235C9C"/>
                    </a:solidFill>
                  </a:rPr>
                  <a:t>osbholding</a:t>
                </a:r>
                <a:r>
                  <a:rPr lang="en-US" sz="1000" b="0" smtClean="0"/>
                  <a:t>.com</a:t>
                </a:r>
                <a:endParaRPr lang="en-US" sz="1000" b="0"/>
              </a:p>
            </p:txBody>
          </p:sp>
        </p:grpSp>
        <p:cxnSp>
          <p:nvCxnSpPr>
            <p:cNvPr id="37" name="Straight Connector 36"/>
            <p:cNvCxnSpPr/>
            <p:nvPr userDrawn="1"/>
          </p:nvCxnSpPr>
          <p:spPr>
            <a:xfrm>
              <a:off x="6741666" y="969821"/>
              <a:ext cx="0" cy="182880"/>
            </a:xfrm>
            <a:prstGeom prst="line">
              <a:avLst/>
            </a:prstGeom>
            <a:grpFill/>
          </p:spPr>
          <p:style>
            <a:lnRef idx="1">
              <a:schemeClr val="accent1"/>
            </a:lnRef>
            <a:fillRef idx="0">
              <a:schemeClr val="accent1"/>
            </a:fillRef>
            <a:effectRef idx="0">
              <a:schemeClr val="accent1"/>
            </a:effectRef>
            <a:fontRef idx="minor">
              <a:schemeClr val="tx1"/>
            </a:fontRef>
          </p:style>
        </p:cxnSp>
      </p:grpSp>
      <p:sp>
        <p:nvSpPr>
          <p:cNvPr id="5" name="Oval Callout 4"/>
          <p:cNvSpPr/>
          <p:nvPr/>
        </p:nvSpPr>
        <p:spPr>
          <a:xfrm>
            <a:off x="7053491" y="794287"/>
            <a:ext cx="1463040" cy="146304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smtClean="0"/>
              <a:t>Russia</a:t>
            </a:r>
          </a:p>
          <a:p>
            <a:pPr algn="ctr"/>
            <a:r>
              <a:rPr lang="en-US" sz="1400" smtClean="0"/>
              <a:t>2.3+</a:t>
            </a:r>
          </a:p>
          <a:p>
            <a:pPr algn="ctr"/>
            <a:r>
              <a:rPr lang="en-US" sz="1400" smtClean="0"/>
              <a:t>million</a:t>
            </a:r>
            <a:endParaRPr lang="en-US" sz="1400"/>
          </a:p>
        </p:txBody>
      </p:sp>
      <p:sp>
        <p:nvSpPr>
          <p:cNvPr id="53" name="Oval Callout 52"/>
          <p:cNvSpPr/>
          <p:nvPr/>
        </p:nvSpPr>
        <p:spPr>
          <a:xfrm>
            <a:off x="3188234" y="901291"/>
            <a:ext cx="1463040" cy="1463040"/>
          </a:xfrm>
          <a:prstGeom prst="wedgeEllipseCallout">
            <a:avLst>
              <a:gd name="adj1" fmla="val 33730"/>
              <a:gd name="adj2" fmla="val 843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smtClean="0"/>
              <a:t>U.K.</a:t>
            </a:r>
          </a:p>
          <a:p>
            <a:pPr algn="ctr"/>
            <a:r>
              <a:rPr lang="en-US" sz="1400" smtClean="0"/>
              <a:t>1.9+</a:t>
            </a:r>
          </a:p>
          <a:p>
            <a:pPr algn="ctr"/>
            <a:r>
              <a:rPr lang="en-US" sz="1400" smtClean="0"/>
              <a:t>million</a:t>
            </a:r>
            <a:endParaRPr lang="en-US" sz="1400"/>
          </a:p>
        </p:txBody>
      </p:sp>
      <p:sp>
        <p:nvSpPr>
          <p:cNvPr id="54" name="Oval Callout 53"/>
          <p:cNvSpPr/>
          <p:nvPr/>
        </p:nvSpPr>
        <p:spPr>
          <a:xfrm>
            <a:off x="1000710" y="758121"/>
            <a:ext cx="1463040" cy="1463040"/>
          </a:xfrm>
          <a:prstGeom prst="wedgeEllipseCallout">
            <a:avLst>
              <a:gd name="adj1" fmla="val -1984"/>
              <a:gd name="adj2" fmla="val 793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smtClean="0"/>
              <a:t>Canada</a:t>
            </a:r>
          </a:p>
          <a:p>
            <a:pPr algn="ctr"/>
            <a:r>
              <a:rPr lang="en-US" sz="1400" smtClean="0"/>
              <a:t>2.0+</a:t>
            </a:r>
          </a:p>
          <a:p>
            <a:pPr algn="ctr"/>
            <a:r>
              <a:rPr lang="en-US" sz="1400" smtClean="0"/>
              <a:t>million</a:t>
            </a:r>
            <a:endParaRPr lang="en-US" sz="1400"/>
          </a:p>
        </p:txBody>
      </p:sp>
      <p:sp>
        <p:nvSpPr>
          <p:cNvPr id="55" name="Oval Callout 54"/>
          <p:cNvSpPr/>
          <p:nvPr/>
        </p:nvSpPr>
        <p:spPr>
          <a:xfrm>
            <a:off x="192316" y="3388319"/>
            <a:ext cx="1463040" cy="1463040"/>
          </a:xfrm>
          <a:prstGeom prst="wedgeEllipseCallout">
            <a:avLst>
              <a:gd name="adj1" fmla="val 51588"/>
              <a:gd name="adj2" fmla="val -337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smtClean="0"/>
              <a:t>U.S.</a:t>
            </a:r>
          </a:p>
          <a:p>
            <a:pPr algn="ctr"/>
            <a:r>
              <a:rPr lang="en-US" sz="1400" smtClean="0"/>
              <a:t>9.6+</a:t>
            </a:r>
          </a:p>
          <a:p>
            <a:pPr algn="ctr"/>
            <a:r>
              <a:rPr lang="en-US" sz="1400" smtClean="0"/>
              <a:t>million</a:t>
            </a:r>
            <a:endParaRPr lang="en-US" sz="1400"/>
          </a:p>
        </p:txBody>
      </p:sp>
      <p:sp>
        <p:nvSpPr>
          <p:cNvPr id="56" name="Oval Callout 55"/>
          <p:cNvSpPr/>
          <p:nvPr/>
        </p:nvSpPr>
        <p:spPr>
          <a:xfrm>
            <a:off x="928289" y="4993698"/>
            <a:ext cx="1463040" cy="1463040"/>
          </a:xfrm>
          <a:prstGeom prst="wedgeEllipseCallout">
            <a:avLst>
              <a:gd name="adj1" fmla="val 95238"/>
              <a:gd name="adj2" fmla="val -446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smtClean="0"/>
              <a:t>Brazil</a:t>
            </a:r>
          </a:p>
          <a:p>
            <a:pPr algn="ctr"/>
            <a:r>
              <a:rPr lang="en-US" sz="1400" smtClean="0"/>
              <a:t>2.1+</a:t>
            </a:r>
          </a:p>
          <a:p>
            <a:pPr algn="ctr"/>
            <a:r>
              <a:rPr lang="en-US" sz="1400" smtClean="0"/>
              <a:t>million</a:t>
            </a:r>
            <a:endParaRPr lang="en-US" sz="1400"/>
          </a:p>
        </p:txBody>
      </p:sp>
      <p:sp>
        <p:nvSpPr>
          <p:cNvPr id="57" name="Oval Callout 56"/>
          <p:cNvSpPr/>
          <p:nvPr/>
        </p:nvSpPr>
        <p:spPr>
          <a:xfrm>
            <a:off x="3936638" y="4458690"/>
            <a:ext cx="1463040" cy="1463040"/>
          </a:xfrm>
          <a:prstGeom prst="wedgeEllipseCallout">
            <a:avLst>
              <a:gd name="adj1" fmla="val 53571"/>
              <a:gd name="adj2" fmla="val -1021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smtClean="0"/>
              <a:t>Turkey</a:t>
            </a:r>
          </a:p>
          <a:p>
            <a:pPr algn="ctr"/>
            <a:r>
              <a:rPr lang="en-US" sz="1400" smtClean="0"/>
              <a:t>647+</a:t>
            </a:r>
          </a:p>
          <a:p>
            <a:pPr algn="ctr"/>
            <a:r>
              <a:rPr lang="en-US" sz="1400" smtClean="0"/>
              <a:t>thousand</a:t>
            </a:r>
            <a:endParaRPr lang="en-US" sz="1400"/>
          </a:p>
        </p:txBody>
      </p:sp>
      <p:sp>
        <p:nvSpPr>
          <p:cNvPr id="59" name="Oval Callout 58"/>
          <p:cNvSpPr/>
          <p:nvPr/>
        </p:nvSpPr>
        <p:spPr>
          <a:xfrm>
            <a:off x="7549833" y="3241150"/>
            <a:ext cx="1463040" cy="1463040"/>
          </a:xfrm>
          <a:prstGeom prst="wedgeEllipseCallout">
            <a:avLst>
              <a:gd name="adj1" fmla="val 4961"/>
              <a:gd name="adj2" fmla="val 992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smtClean="0"/>
              <a:t>Australia</a:t>
            </a:r>
          </a:p>
          <a:p>
            <a:pPr algn="ctr"/>
            <a:r>
              <a:rPr lang="en-US" sz="1400" smtClean="0"/>
              <a:t>1.3+</a:t>
            </a:r>
          </a:p>
          <a:p>
            <a:pPr algn="ctr"/>
            <a:r>
              <a:rPr lang="en-US" sz="1400" smtClean="0"/>
              <a:t>million</a:t>
            </a:r>
            <a:endParaRPr lang="en-US" sz="1400"/>
          </a:p>
        </p:txBody>
      </p:sp>
      <p:sp>
        <p:nvSpPr>
          <p:cNvPr id="60" name="Oval Callout 59"/>
          <p:cNvSpPr/>
          <p:nvPr/>
        </p:nvSpPr>
        <p:spPr>
          <a:xfrm>
            <a:off x="5033918" y="1239619"/>
            <a:ext cx="1463040" cy="1463040"/>
          </a:xfrm>
          <a:prstGeom prst="wedgeEllipseCallout">
            <a:avLst>
              <a:gd name="adj1" fmla="val -62500"/>
              <a:gd name="adj2" fmla="val 734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smtClean="0"/>
              <a:t>Germany</a:t>
            </a:r>
          </a:p>
          <a:p>
            <a:pPr algn="ctr"/>
            <a:r>
              <a:rPr lang="en-US" sz="1400" smtClean="0"/>
              <a:t>609+</a:t>
            </a:r>
          </a:p>
          <a:p>
            <a:pPr algn="ctr"/>
            <a:r>
              <a:rPr lang="en-US" sz="1400" smtClean="0"/>
              <a:t>thousand</a:t>
            </a:r>
            <a:endParaRPr lang="en-US" sz="1400"/>
          </a:p>
        </p:txBody>
      </p:sp>
      <p:sp>
        <p:nvSpPr>
          <p:cNvPr id="61" name="Oval Callout 60"/>
          <p:cNvSpPr/>
          <p:nvPr/>
        </p:nvSpPr>
        <p:spPr>
          <a:xfrm>
            <a:off x="5765438" y="4889019"/>
            <a:ext cx="1463040" cy="1463040"/>
          </a:xfrm>
          <a:prstGeom prst="wedgeEllipseCallout">
            <a:avLst>
              <a:gd name="adj1" fmla="val 66469"/>
              <a:gd name="adj2" fmla="val -605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smtClean="0"/>
              <a:t>Malaysia</a:t>
            </a:r>
          </a:p>
          <a:p>
            <a:pPr algn="ctr"/>
            <a:r>
              <a:rPr lang="en-US" sz="1400" smtClean="0"/>
              <a:t>909+</a:t>
            </a:r>
          </a:p>
          <a:p>
            <a:pPr algn="ctr"/>
            <a:r>
              <a:rPr lang="en-US" sz="1400" smtClean="0"/>
              <a:t>thousand</a:t>
            </a:r>
            <a:endParaRPr lang="en-US" sz="1400"/>
          </a:p>
        </p:txBody>
      </p:sp>
      <p:sp>
        <p:nvSpPr>
          <p:cNvPr id="6" name="Rectangle 5"/>
          <p:cNvSpPr/>
          <p:nvPr/>
        </p:nvSpPr>
        <p:spPr>
          <a:xfrm>
            <a:off x="6009245" y="6446366"/>
            <a:ext cx="3062185" cy="338554"/>
          </a:xfrm>
          <a:prstGeom prst="rect">
            <a:avLst/>
          </a:prstGeom>
        </p:spPr>
        <p:txBody>
          <a:bodyPr wrap="none">
            <a:spAutoFit/>
          </a:bodyPr>
          <a:lstStyle/>
          <a:p>
            <a:pPr algn="r"/>
            <a:r>
              <a:rPr lang="en-US" sz="1600" b="1" smtClean="0"/>
              <a:t>Data </a:t>
            </a:r>
            <a:r>
              <a:rPr lang="en-US" sz="1600" b="1"/>
              <a:t>as of December 31, 2013</a:t>
            </a:r>
          </a:p>
        </p:txBody>
      </p:sp>
    </p:spTree>
    <p:extLst>
      <p:ext uri="{BB962C8B-B14F-4D97-AF65-F5344CB8AC3E}">
        <p14:creationId xmlns:p14="http://schemas.microsoft.com/office/powerpoint/2010/main" val="400455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6225" y="435095"/>
            <a:ext cx="8591550" cy="701731"/>
          </a:xfrm>
        </p:spPr>
        <p:txBody>
          <a:bodyPr anchor="t"/>
          <a:lstStyle/>
          <a:p>
            <a:r>
              <a:rPr lang="en-US" sz="4400" smtClean="0"/>
              <a:t>CONTENT</a:t>
            </a:r>
            <a:endParaRPr lang="en-US" sz="4400"/>
          </a:p>
        </p:txBody>
      </p:sp>
      <p:grpSp>
        <p:nvGrpSpPr>
          <p:cNvPr id="17" name="Group 16"/>
          <p:cNvGrpSpPr/>
          <p:nvPr/>
        </p:nvGrpSpPr>
        <p:grpSpPr>
          <a:xfrm>
            <a:off x="823512" y="2815113"/>
            <a:ext cx="7496978" cy="914400"/>
            <a:chOff x="-2768726" y="2719651"/>
            <a:chExt cx="7508254" cy="1920240"/>
          </a:xfrm>
        </p:grpSpPr>
        <p:sp>
          <p:nvSpPr>
            <p:cNvPr id="18" name="Rectangle 17"/>
            <p:cNvSpPr/>
            <p:nvPr/>
          </p:nvSpPr>
          <p:spPr>
            <a:xfrm>
              <a:off x="-2037209" y="2719651"/>
              <a:ext cx="6776737" cy="1920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3200" b="1">
                  <a:solidFill>
                    <a:srgbClr val="235C9C"/>
                  </a:solidFill>
                </a:rPr>
                <a:t>Vietnam </a:t>
              </a:r>
              <a:r>
                <a:rPr lang="en-US" sz="3200" b="1" smtClean="0">
                  <a:solidFill>
                    <a:srgbClr val="235C9C"/>
                  </a:solidFill>
                </a:rPr>
                <a:t>Export </a:t>
              </a:r>
              <a:r>
                <a:rPr lang="en-US" sz="3200" smtClean="0">
                  <a:solidFill>
                    <a:srgbClr val="235C9C"/>
                  </a:solidFill>
                </a:rPr>
                <a:t>Outlook</a:t>
              </a:r>
              <a:endParaRPr lang="en-US" sz="3200">
                <a:solidFill>
                  <a:srgbClr val="235C9C"/>
                </a:solidFill>
              </a:endParaRPr>
            </a:p>
          </p:txBody>
        </p:sp>
        <p:sp>
          <p:nvSpPr>
            <p:cNvPr id="19" name="Rectangle 18"/>
            <p:cNvSpPr/>
            <p:nvPr/>
          </p:nvSpPr>
          <p:spPr>
            <a:xfrm>
              <a:off x="-2768726" y="2719653"/>
              <a:ext cx="731520" cy="1920238"/>
            </a:xfrm>
            <a:prstGeom prst="rect">
              <a:avLst/>
            </a:prstGeom>
            <a:solidFill>
              <a:srgbClr val="1F7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bg1"/>
                  </a:solidFill>
                </a:rPr>
                <a:t>2</a:t>
              </a:r>
              <a:endParaRPr lang="en-US" sz="4000">
                <a:solidFill>
                  <a:schemeClr val="bg1"/>
                </a:solidFill>
              </a:endParaRPr>
            </a:p>
          </p:txBody>
        </p:sp>
      </p:grpSp>
      <p:grpSp>
        <p:nvGrpSpPr>
          <p:cNvPr id="20" name="Group 19"/>
          <p:cNvGrpSpPr/>
          <p:nvPr/>
        </p:nvGrpSpPr>
        <p:grpSpPr>
          <a:xfrm>
            <a:off x="823512" y="3934963"/>
            <a:ext cx="7496981" cy="914400"/>
            <a:chOff x="929215" y="1431638"/>
            <a:chExt cx="7508257" cy="1463040"/>
          </a:xfrm>
        </p:grpSpPr>
        <p:sp>
          <p:nvSpPr>
            <p:cNvPr id="21" name="Rectangle 20"/>
            <p:cNvSpPr/>
            <p:nvPr/>
          </p:nvSpPr>
          <p:spPr>
            <a:xfrm>
              <a:off x="1660734" y="1431638"/>
              <a:ext cx="6776738" cy="1463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3200" b="1" smtClean="0">
                  <a:solidFill>
                    <a:srgbClr val="235C9C"/>
                  </a:solidFill>
                </a:rPr>
                <a:t>E-commerce</a:t>
              </a:r>
              <a:r>
                <a:rPr lang="en-US" sz="3200" smtClean="0">
                  <a:solidFill>
                    <a:srgbClr val="235C9C"/>
                  </a:solidFill>
                </a:rPr>
                <a:t> Roles</a:t>
              </a:r>
              <a:endParaRPr lang="en-US" sz="3200">
                <a:solidFill>
                  <a:srgbClr val="235C9C"/>
                </a:solidFill>
              </a:endParaRPr>
            </a:p>
          </p:txBody>
        </p:sp>
        <p:sp>
          <p:nvSpPr>
            <p:cNvPr id="22" name="Rectangle 21"/>
            <p:cNvSpPr/>
            <p:nvPr/>
          </p:nvSpPr>
          <p:spPr>
            <a:xfrm>
              <a:off x="929215" y="1431638"/>
              <a:ext cx="731520" cy="1463040"/>
            </a:xfrm>
            <a:prstGeom prst="rect">
              <a:avLst/>
            </a:prstGeom>
            <a:solidFill>
              <a:srgbClr val="1F7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bg1"/>
                  </a:solidFill>
                </a:rPr>
                <a:t>3</a:t>
              </a:r>
              <a:endParaRPr lang="en-US" sz="4000">
                <a:solidFill>
                  <a:schemeClr val="bg1"/>
                </a:solidFill>
              </a:endParaRPr>
            </a:p>
          </p:txBody>
        </p:sp>
      </p:grpSp>
      <p:grpSp>
        <p:nvGrpSpPr>
          <p:cNvPr id="23" name="Group 22"/>
          <p:cNvGrpSpPr/>
          <p:nvPr/>
        </p:nvGrpSpPr>
        <p:grpSpPr>
          <a:xfrm>
            <a:off x="823512" y="1695263"/>
            <a:ext cx="7496977" cy="914400"/>
            <a:chOff x="-2768726" y="2719651"/>
            <a:chExt cx="7508253" cy="1920240"/>
          </a:xfrm>
        </p:grpSpPr>
        <p:sp>
          <p:nvSpPr>
            <p:cNvPr id="24" name="Rectangle 23"/>
            <p:cNvSpPr/>
            <p:nvPr/>
          </p:nvSpPr>
          <p:spPr>
            <a:xfrm>
              <a:off x="-2037210" y="2719651"/>
              <a:ext cx="6776737" cy="1920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3200" b="1">
                  <a:solidFill>
                    <a:srgbClr val="235C9C"/>
                  </a:solidFill>
                </a:rPr>
                <a:t>OSB </a:t>
              </a:r>
              <a:r>
                <a:rPr lang="en-US" sz="3200" smtClean="0">
                  <a:solidFill>
                    <a:srgbClr val="235C9C"/>
                  </a:solidFill>
                </a:rPr>
                <a:t>Overview</a:t>
              </a:r>
              <a:endParaRPr lang="en-US" sz="3200">
                <a:solidFill>
                  <a:srgbClr val="235C9C"/>
                </a:solidFill>
              </a:endParaRPr>
            </a:p>
          </p:txBody>
        </p:sp>
        <p:sp>
          <p:nvSpPr>
            <p:cNvPr id="25" name="Rectangle 24"/>
            <p:cNvSpPr/>
            <p:nvPr/>
          </p:nvSpPr>
          <p:spPr>
            <a:xfrm>
              <a:off x="-2768726" y="2719653"/>
              <a:ext cx="731520" cy="1920238"/>
            </a:xfrm>
            <a:prstGeom prst="rect">
              <a:avLst/>
            </a:prstGeom>
            <a:solidFill>
              <a:srgbClr val="1F7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bg1"/>
                  </a:solidFill>
                </a:rPr>
                <a:t>1</a:t>
              </a:r>
              <a:endParaRPr lang="en-US" sz="4000">
                <a:solidFill>
                  <a:schemeClr val="bg1"/>
                </a:solidFill>
              </a:endParaRPr>
            </a:p>
          </p:txBody>
        </p:sp>
      </p:grpSp>
      <p:grpSp>
        <p:nvGrpSpPr>
          <p:cNvPr id="26" name="Group 25"/>
          <p:cNvGrpSpPr/>
          <p:nvPr/>
        </p:nvGrpSpPr>
        <p:grpSpPr>
          <a:xfrm>
            <a:off x="823512" y="5054813"/>
            <a:ext cx="7496981" cy="914400"/>
            <a:chOff x="929215" y="1431638"/>
            <a:chExt cx="7508257" cy="1463040"/>
          </a:xfrm>
        </p:grpSpPr>
        <p:sp>
          <p:nvSpPr>
            <p:cNvPr id="27" name="Rectangle 26"/>
            <p:cNvSpPr/>
            <p:nvPr/>
          </p:nvSpPr>
          <p:spPr>
            <a:xfrm>
              <a:off x="1660734" y="1431638"/>
              <a:ext cx="6776738" cy="1463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3200" b="1" dirty="0" err="1" smtClean="0">
                  <a:solidFill>
                    <a:srgbClr val="235C9C"/>
                  </a:solidFill>
                </a:rPr>
                <a:t>Alibaba.com</a:t>
              </a:r>
              <a:r>
                <a:rPr lang="en-US" sz="3200" b="1" dirty="0" smtClean="0">
                  <a:solidFill>
                    <a:srgbClr val="235C9C"/>
                  </a:solidFill>
                </a:rPr>
                <a:t> </a:t>
              </a:r>
              <a:r>
                <a:rPr lang="en-US" sz="3200" dirty="0" smtClean="0">
                  <a:solidFill>
                    <a:srgbClr val="235C9C"/>
                  </a:solidFill>
                </a:rPr>
                <a:t>model </a:t>
              </a:r>
              <a:endParaRPr lang="en-US" sz="3200" dirty="0">
                <a:solidFill>
                  <a:srgbClr val="235C9C"/>
                </a:solidFill>
              </a:endParaRPr>
            </a:p>
          </p:txBody>
        </p:sp>
        <p:sp>
          <p:nvSpPr>
            <p:cNvPr id="28" name="Rectangle 27"/>
            <p:cNvSpPr/>
            <p:nvPr/>
          </p:nvSpPr>
          <p:spPr>
            <a:xfrm>
              <a:off x="929215" y="1431638"/>
              <a:ext cx="731520" cy="1463040"/>
            </a:xfrm>
            <a:prstGeom prst="rect">
              <a:avLst/>
            </a:prstGeom>
            <a:solidFill>
              <a:srgbClr val="1F7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bg1"/>
                  </a:solidFill>
                </a:rPr>
                <a:t>4</a:t>
              </a:r>
              <a:endParaRPr lang="en-US" sz="4000">
                <a:solidFill>
                  <a:schemeClr val="bg1"/>
                </a:solidFill>
              </a:endParaRPr>
            </a:p>
          </p:txBody>
        </p:sp>
      </p:grpSp>
    </p:spTree>
    <p:extLst>
      <p:ext uri="{BB962C8B-B14F-4D97-AF65-F5344CB8AC3E}">
        <p14:creationId xmlns:p14="http://schemas.microsoft.com/office/powerpoint/2010/main" val="4028116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TextBox 18"/>
          <p:cNvSpPr txBox="1">
            <a:spLocks noChangeArrowheads="1"/>
          </p:cNvSpPr>
          <p:nvPr/>
        </p:nvSpPr>
        <p:spPr bwMode="auto">
          <a:xfrm>
            <a:off x="414894" y="2185731"/>
            <a:ext cx="4825845" cy="2050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076" tIns="40039" rIns="80076" bIns="4003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50244" indent="-250244" algn="just" eaLnBrk="1" hangingPunct="1">
              <a:buFont typeface="Wingdings" panose="05000000000000000000" pitchFamily="2" charset="2"/>
              <a:buChar char="v"/>
              <a:tabLst>
                <a:tab pos="255805" algn="l"/>
              </a:tabLst>
            </a:pPr>
            <a:r>
              <a:rPr lang="en-US" altLang="zh-CN" sz="1600" dirty="0">
                <a:latin typeface="+mj-lt"/>
                <a:ea typeface="SimSun" panose="02010600030101010101" pitchFamily="2" charset="-122"/>
                <a:cs typeface="Arial" panose="020B0604020202020204" pitchFamily="34" charset="0"/>
              </a:rPr>
              <a:t>Global buyer share their experiences via Alibaba training videos. It is aimed at providing global buyer the guide to source products on Alibaba.com effectively.</a:t>
            </a:r>
          </a:p>
          <a:p>
            <a:pPr marL="250244" indent="-250244" algn="just" eaLnBrk="1" hangingPunct="1">
              <a:buFont typeface="Wingdings" panose="05000000000000000000" pitchFamily="2" charset="2"/>
              <a:buChar char="v"/>
              <a:tabLst>
                <a:tab pos="255805" algn="l"/>
              </a:tabLst>
            </a:pPr>
            <a:endParaRPr lang="en-US" altLang="zh-CN" sz="1600" dirty="0">
              <a:latin typeface="+mj-lt"/>
              <a:ea typeface="SimSun" panose="02010600030101010101" pitchFamily="2" charset="-122"/>
              <a:cs typeface="Arial" panose="020B0604020202020204" pitchFamily="34" charset="0"/>
            </a:endParaRPr>
          </a:p>
          <a:p>
            <a:pPr marL="250244" indent="-250244" algn="just" eaLnBrk="1" hangingPunct="1">
              <a:buFont typeface="Wingdings" panose="05000000000000000000" pitchFamily="2" charset="2"/>
              <a:buChar char="v"/>
              <a:tabLst>
                <a:tab pos="255805" algn="l"/>
              </a:tabLst>
            </a:pPr>
            <a:r>
              <a:rPr lang="en-US" altLang="zh-CN" sz="1600" dirty="0">
                <a:latin typeface="+mj-lt"/>
                <a:ea typeface="SimSun" panose="02010600030101010101" pitchFamily="2" charset="-122"/>
                <a:cs typeface="Arial" panose="020B0604020202020204" pitchFamily="34" charset="0"/>
              </a:rPr>
              <a:t>More than 2 million buyer all around the world have been trained so far and highly appreciate such training</a:t>
            </a:r>
            <a:r>
              <a:rPr lang="en-US" altLang="zh-CN" sz="1600">
                <a:latin typeface="+mj-lt"/>
                <a:ea typeface="SimSun" panose="02010600030101010101" pitchFamily="2" charset="-122"/>
                <a:cs typeface="Arial" panose="020B0604020202020204" pitchFamily="34" charset="0"/>
              </a:rPr>
              <a:t>. </a:t>
            </a:r>
            <a:endParaRPr lang="zh-CN" altLang="en-US" sz="1600" dirty="0">
              <a:latin typeface="+mj-lt"/>
              <a:ea typeface="SimSun" panose="02010600030101010101" pitchFamily="2" charset="-122"/>
            </a:endParaRPr>
          </a:p>
        </p:txBody>
      </p:sp>
      <p:pic>
        <p:nvPicPr>
          <p:cNvPr id="5" name="Picture 2">
            <a:hlinkClick r:id="rId2"/>
          </p:cNvPr>
          <p:cNvPicPr>
            <a:picLocks noChangeAspect="1" noChangeArrowheads="1"/>
          </p:cNvPicPr>
          <p:nvPr/>
        </p:nvPicPr>
        <p:blipFill>
          <a:blip r:embed="rId3" cstate="print"/>
          <a:srcRect/>
          <a:stretch>
            <a:fillRect/>
          </a:stretch>
        </p:blipFill>
        <p:spPr bwMode="auto">
          <a:xfrm>
            <a:off x="5657354" y="2150753"/>
            <a:ext cx="3033599" cy="2085608"/>
          </a:xfrm>
          <a:prstGeom prst="rect">
            <a:avLst/>
          </a:prstGeom>
          <a:noFill/>
          <a:ln w="9525">
            <a:solidFill>
              <a:schemeClr val="accent4"/>
            </a:solidFill>
            <a:miter lim="800000"/>
            <a:headEnd/>
            <a:tailEnd/>
          </a:ln>
        </p:spPr>
      </p:pic>
      <p:pic>
        <p:nvPicPr>
          <p:cNvPr id="7" name="Picture 3">
            <a:hlinkClick r:id="rId4"/>
          </p:cNvPr>
          <p:cNvPicPr>
            <a:picLocks noChangeAspect="1" noChangeArrowheads="1"/>
          </p:cNvPicPr>
          <p:nvPr/>
        </p:nvPicPr>
        <p:blipFill>
          <a:blip r:embed="rId5" cstate="print"/>
          <a:srcRect/>
          <a:stretch>
            <a:fillRect/>
          </a:stretch>
        </p:blipFill>
        <p:spPr bwMode="auto">
          <a:xfrm>
            <a:off x="512414" y="4672787"/>
            <a:ext cx="3672409" cy="1038256"/>
          </a:xfrm>
          <a:prstGeom prst="rect">
            <a:avLst/>
          </a:prstGeom>
          <a:noFill/>
          <a:ln w="9525">
            <a:solidFill>
              <a:schemeClr val="accent4"/>
            </a:solidFill>
            <a:miter lim="800000"/>
            <a:headEnd/>
            <a:tailEnd/>
          </a:ln>
        </p:spPr>
      </p:pic>
      <p:pic>
        <p:nvPicPr>
          <p:cNvPr id="8" name="Picture 5">
            <a:hlinkClick r:id="rId6"/>
          </p:cNvPr>
          <p:cNvPicPr>
            <a:picLocks noChangeAspect="1" noChangeArrowheads="1"/>
          </p:cNvPicPr>
          <p:nvPr/>
        </p:nvPicPr>
        <p:blipFill>
          <a:blip r:embed="rId7" cstate="print"/>
          <a:srcRect/>
          <a:stretch>
            <a:fillRect/>
          </a:stretch>
        </p:blipFill>
        <p:spPr bwMode="auto">
          <a:xfrm>
            <a:off x="3041628" y="5191726"/>
            <a:ext cx="3672409" cy="1038635"/>
          </a:xfrm>
          <a:prstGeom prst="rect">
            <a:avLst/>
          </a:prstGeom>
          <a:noFill/>
          <a:ln w="9525">
            <a:solidFill>
              <a:schemeClr val="accent4"/>
            </a:solidFill>
            <a:miter lim="800000"/>
            <a:headEnd/>
            <a:tailEnd/>
          </a:ln>
        </p:spPr>
      </p:pic>
      <p:pic>
        <p:nvPicPr>
          <p:cNvPr id="9" name="图片 24">
            <a:hlinkClick r:id="rId8"/>
          </p:cNvPr>
          <p:cNvPicPr/>
          <p:nvPr/>
        </p:nvPicPr>
        <p:blipFill>
          <a:blip r:embed="rId9" cstate="email"/>
          <a:srcRect/>
          <a:stretch>
            <a:fillRect/>
          </a:stretch>
        </p:blipFill>
        <p:spPr bwMode="auto">
          <a:xfrm>
            <a:off x="5630211" y="5711043"/>
            <a:ext cx="3060742" cy="834243"/>
          </a:xfrm>
          <a:prstGeom prst="rect">
            <a:avLst/>
          </a:prstGeom>
          <a:ln w="3175" cap="sq">
            <a:solidFill>
              <a:schemeClr val="accent4"/>
            </a:solidFill>
            <a:miter lim="800000"/>
          </a:ln>
          <a:effectLst/>
        </p:spPr>
      </p:pic>
      <p:sp>
        <p:nvSpPr>
          <p:cNvPr id="3" name="Chevron 2"/>
          <p:cNvSpPr/>
          <p:nvPr/>
        </p:nvSpPr>
        <p:spPr>
          <a:xfrm>
            <a:off x="2348619" y="1172123"/>
            <a:ext cx="2286000" cy="605355"/>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0076" tIns="40039" rIns="80076" bIns="40039" rtlCol="0" anchor="ctr"/>
          <a:lstStyle/>
          <a:p>
            <a:pPr algn="ctr"/>
            <a:r>
              <a:rPr lang="en-US" sz="1401" b="1" dirty="0">
                <a:solidFill>
                  <a:schemeClr val="bg1"/>
                </a:solidFill>
              </a:rPr>
              <a:t>Step 2</a:t>
            </a:r>
          </a:p>
          <a:p>
            <a:pPr algn="ctr"/>
            <a:r>
              <a:rPr lang="en-US" sz="1051" smtClean="0">
                <a:solidFill>
                  <a:schemeClr val="bg1"/>
                </a:solidFill>
              </a:rPr>
              <a:t>Buyer </a:t>
            </a:r>
            <a:r>
              <a:rPr lang="en-US" sz="1051" dirty="0">
                <a:solidFill>
                  <a:schemeClr val="bg1"/>
                </a:solidFill>
              </a:rPr>
              <a:t>Sourcing Event</a:t>
            </a:r>
          </a:p>
        </p:txBody>
      </p:sp>
      <p:sp>
        <p:nvSpPr>
          <p:cNvPr id="12" name="Chevron 11"/>
          <p:cNvSpPr/>
          <p:nvPr/>
        </p:nvSpPr>
        <p:spPr>
          <a:xfrm>
            <a:off x="4514354" y="1172123"/>
            <a:ext cx="2286000" cy="605355"/>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0076" tIns="40039" rIns="80076" bIns="40039" rtlCol="0" anchor="ctr"/>
          <a:lstStyle/>
          <a:p>
            <a:pPr algn="ctr"/>
            <a:r>
              <a:rPr lang="en-US" sz="1401" b="1" dirty="0">
                <a:solidFill>
                  <a:schemeClr val="bg1"/>
                </a:solidFill>
              </a:rPr>
              <a:t>Step 3</a:t>
            </a:r>
          </a:p>
          <a:p>
            <a:pPr algn="ctr"/>
            <a:r>
              <a:rPr lang="en-US" sz="1051" smtClean="0">
                <a:solidFill>
                  <a:schemeClr val="bg1"/>
                </a:solidFill>
              </a:rPr>
              <a:t>RFQs</a:t>
            </a:r>
            <a:endParaRPr lang="en-US" sz="1051" dirty="0">
              <a:solidFill>
                <a:schemeClr val="bg1"/>
              </a:solidFill>
            </a:endParaRPr>
          </a:p>
        </p:txBody>
      </p:sp>
      <p:sp>
        <p:nvSpPr>
          <p:cNvPr id="14" name="Chevron 13"/>
          <p:cNvSpPr/>
          <p:nvPr/>
        </p:nvSpPr>
        <p:spPr>
          <a:xfrm>
            <a:off x="6680092" y="1172123"/>
            <a:ext cx="2286000" cy="605355"/>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0076" tIns="40039" rIns="80076" bIns="40039" rtlCol="0" anchor="ctr"/>
          <a:lstStyle/>
          <a:p>
            <a:pPr algn="ctr"/>
            <a:r>
              <a:rPr lang="en-US" sz="1401" b="1" dirty="0">
                <a:solidFill>
                  <a:schemeClr val="bg1"/>
                </a:solidFill>
              </a:rPr>
              <a:t>Step 4</a:t>
            </a:r>
          </a:p>
          <a:p>
            <a:pPr algn="ctr"/>
            <a:r>
              <a:rPr lang="en-US" sz="1051" smtClean="0">
                <a:solidFill>
                  <a:schemeClr val="bg1"/>
                </a:solidFill>
              </a:rPr>
              <a:t>Global </a:t>
            </a:r>
            <a:r>
              <a:rPr lang="en-US" sz="1051" dirty="0">
                <a:solidFill>
                  <a:schemeClr val="bg1"/>
                </a:solidFill>
              </a:rPr>
              <a:t>Tradeshow </a:t>
            </a:r>
            <a:endParaRPr lang="en-US" sz="1401" dirty="0">
              <a:solidFill>
                <a:schemeClr val="bg1"/>
              </a:solidFill>
            </a:endParaRPr>
          </a:p>
        </p:txBody>
      </p:sp>
      <p:sp>
        <p:nvSpPr>
          <p:cNvPr id="16" name="Chevron 15"/>
          <p:cNvSpPr/>
          <p:nvPr/>
        </p:nvSpPr>
        <p:spPr>
          <a:xfrm>
            <a:off x="182880" y="1172123"/>
            <a:ext cx="2286000" cy="605355"/>
          </a:xfrm>
          <a:prstGeom prst="chevron">
            <a:avLst/>
          </a:prstGeom>
          <a:solidFill>
            <a:srgbClr val="F36F21"/>
          </a:solidFill>
          <a:ln>
            <a:noFill/>
          </a:ln>
        </p:spPr>
        <p:style>
          <a:lnRef idx="2">
            <a:schemeClr val="accent1">
              <a:shade val="50000"/>
            </a:schemeClr>
          </a:lnRef>
          <a:fillRef idx="1">
            <a:schemeClr val="accent1"/>
          </a:fillRef>
          <a:effectRef idx="0">
            <a:schemeClr val="accent1"/>
          </a:effectRef>
          <a:fontRef idx="minor">
            <a:schemeClr val="lt1"/>
          </a:fontRef>
        </p:style>
        <p:txBody>
          <a:bodyPr lIns="80076" tIns="40039" rIns="80076" bIns="40039" rtlCol="0" anchor="ctr"/>
          <a:lstStyle/>
          <a:p>
            <a:pPr algn="ctr"/>
            <a:r>
              <a:rPr lang="en-US" sz="1401" b="1" dirty="0">
                <a:solidFill>
                  <a:schemeClr val="bg1"/>
                </a:solidFill>
              </a:rPr>
              <a:t>Step 1</a:t>
            </a:r>
          </a:p>
          <a:p>
            <a:pPr algn="ctr"/>
            <a:r>
              <a:rPr lang="en-US" sz="1051" smtClean="0">
                <a:solidFill>
                  <a:schemeClr val="bg1"/>
                </a:solidFill>
              </a:rPr>
              <a:t>Buyer </a:t>
            </a:r>
            <a:r>
              <a:rPr lang="en-US" sz="1051" dirty="0">
                <a:solidFill>
                  <a:schemeClr val="bg1"/>
                </a:solidFill>
              </a:rPr>
              <a:t>training</a:t>
            </a:r>
          </a:p>
        </p:txBody>
      </p:sp>
      <p:sp>
        <p:nvSpPr>
          <p:cNvPr id="2" name="Title 1"/>
          <p:cNvSpPr>
            <a:spLocks noGrp="1"/>
          </p:cNvSpPr>
          <p:nvPr>
            <p:ph type="title"/>
          </p:nvPr>
        </p:nvSpPr>
        <p:spPr/>
        <p:txBody>
          <a:bodyPr/>
          <a:lstStyle/>
          <a:p>
            <a:r>
              <a:rPr lang="en-US"/>
              <a:t>How Alibaba attract buyer to the platform?</a:t>
            </a:r>
          </a:p>
        </p:txBody>
      </p:sp>
    </p:spTree>
    <p:extLst>
      <p:ext uri="{BB962C8B-B14F-4D97-AF65-F5344CB8AC3E}">
        <p14:creationId xmlns:p14="http://schemas.microsoft.com/office/powerpoint/2010/main" val="303453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557">
                                            <p:txEl>
                                              <p:pRg st="0" end="0"/>
                                            </p:txEl>
                                          </p:spTgt>
                                        </p:tgtEl>
                                        <p:attrNameLst>
                                          <p:attrName>style.visibility</p:attrName>
                                        </p:attrNameLst>
                                      </p:cBhvr>
                                      <p:to>
                                        <p:strVal val="visible"/>
                                      </p:to>
                                    </p:set>
                                    <p:animEffect transition="in" filter="fade">
                                      <p:cBhvr>
                                        <p:cTn id="7" dur="2000"/>
                                        <p:tgtEl>
                                          <p:spTgt spid="235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557">
                                            <p:txEl>
                                              <p:pRg st="2" end="2"/>
                                            </p:txEl>
                                          </p:spTgt>
                                        </p:tgtEl>
                                        <p:attrNameLst>
                                          <p:attrName>style.visibility</p:attrName>
                                        </p:attrNameLst>
                                      </p:cBhvr>
                                      <p:to>
                                        <p:strVal val="visible"/>
                                      </p:to>
                                    </p:set>
                                    <p:animEffect transition="in" filter="fade">
                                      <p:cBhvr>
                                        <p:cTn id="17" dur="2000"/>
                                        <p:tgtEl>
                                          <p:spTgt spid="2355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500"/>
                                        <p:tgtEl>
                                          <p:spTgt spid="7"/>
                                        </p:tgtEl>
                                      </p:cBhvr>
                                    </p:animEffect>
                                  </p:childTnLst>
                                </p:cTn>
                              </p:par>
                              <p:par>
                                <p:cTn id="23" presetID="4" presetClass="entr" presetSubtype="16"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ox(in)">
                                      <p:cBhvr>
                                        <p:cTn id="25" dur="500"/>
                                        <p:tgtEl>
                                          <p:spTgt spid="8"/>
                                        </p:tgtEl>
                                      </p:cBhvr>
                                    </p:animEffect>
                                  </p:childTnLst>
                                </p:cTn>
                              </p:par>
                              <p:par>
                                <p:cTn id="26" presetID="4" presetClass="entr" presetSubtype="16"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ox(in)">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p:cNvSpPr>
          <p:nvPr/>
        </p:nvSpPr>
        <p:spPr bwMode="auto">
          <a:xfrm>
            <a:off x="179529" y="2032563"/>
            <a:ext cx="8781591" cy="131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80076" tIns="40039" rIns="80076" bIns="40039">
            <a:spAutoFit/>
          </a:bodyPr>
          <a:lstStyle>
            <a:lvl1pPr eaLnBrk="0" hangingPunct="0">
              <a:tabLst>
                <a:tab pos="838200" algn="l"/>
              </a:tabLst>
              <a:defRPr>
                <a:solidFill>
                  <a:schemeClr val="tx1"/>
                </a:solidFill>
                <a:latin typeface="Arial" panose="020B0604020202020204" pitchFamily="34" charset="0"/>
              </a:defRPr>
            </a:lvl1pPr>
            <a:lvl2pPr marL="742950" indent="-285750" eaLnBrk="0" hangingPunct="0">
              <a:tabLst>
                <a:tab pos="838200" algn="l"/>
              </a:tabLst>
              <a:defRPr>
                <a:solidFill>
                  <a:schemeClr val="tx1"/>
                </a:solidFill>
                <a:latin typeface="Arial" panose="020B0604020202020204" pitchFamily="34" charset="0"/>
              </a:defRPr>
            </a:lvl2pPr>
            <a:lvl3pPr marL="1143000" indent="-228600" eaLnBrk="0" hangingPunct="0">
              <a:tabLst>
                <a:tab pos="838200" algn="l"/>
              </a:tabLst>
              <a:defRPr>
                <a:solidFill>
                  <a:schemeClr val="tx1"/>
                </a:solidFill>
                <a:latin typeface="Arial" panose="020B0604020202020204" pitchFamily="34" charset="0"/>
              </a:defRPr>
            </a:lvl3pPr>
            <a:lvl4pPr marL="1600200" indent="-228600" eaLnBrk="0" hangingPunct="0">
              <a:tabLst>
                <a:tab pos="838200" algn="l"/>
              </a:tabLst>
              <a:defRPr>
                <a:solidFill>
                  <a:schemeClr val="tx1"/>
                </a:solidFill>
                <a:latin typeface="Arial" panose="020B0604020202020204" pitchFamily="34" charset="0"/>
              </a:defRPr>
            </a:lvl4pPr>
            <a:lvl5pPr marL="2057400" indent="-228600" eaLnBrk="0" hangingPunct="0">
              <a:tabLst>
                <a:tab pos="8382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8382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8382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8382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838200" algn="l"/>
              </a:tabLst>
              <a:defRPr>
                <a:solidFill>
                  <a:schemeClr val="tx1"/>
                </a:solidFill>
                <a:latin typeface="Arial" panose="020B0604020202020204" pitchFamily="34" charset="0"/>
              </a:defRPr>
            </a:lvl9pPr>
          </a:lstStyle>
          <a:p>
            <a:pPr marL="305854" indent="-305854" eaLnBrk="1" hangingPunct="1">
              <a:buFont typeface="Wingdings" panose="05000000000000000000" pitchFamily="2" charset="2"/>
              <a:buChar char="v"/>
              <a:tabLst/>
            </a:pPr>
            <a:r>
              <a:rPr lang="en-US" altLang="zh-CN" sz="1600" dirty="0">
                <a:latin typeface="+mj-lt"/>
                <a:ea typeface="SimSun" panose="02010600030101010101" pitchFamily="2" charset="-122"/>
                <a:cs typeface="Arial" panose="020B0604020202020204" pitchFamily="34" charset="0"/>
              </a:rPr>
              <a:t>The </a:t>
            </a:r>
            <a:r>
              <a:rPr lang="en-US" altLang="zh-CN" sz="1600" b="1" dirty="0">
                <a:latin typeface="+mj-lt"/>
                <a:ea typeface="SimSun" panose="02010600030101010101" pitchFamily="2" charset="-122"/>
                <a:cs typeface="Arial" panose="020B0604020202020204" pitchFamily="34" charset="0"/>
              </a:rPr>
              <a:t>Buyer Sourcing</a:t>
            </a:r>
            <a:r>
              <a:rPr lang="en-US" altLang="zh-CN" sz="1600" dirty="0">
                <a:latin typeface="+mj-lt"/>
                <a:ea typeface="SimSun" panose="02010600030101010101" pitchFamily="2" charset="-122"/>
                <a:cs typeface="Arial" panose="020B0604020202020204" pitchFamily="34" charset="0"/>
              </a:rPr>
              <a:t> online or offline will bring the attractive business opportunity for </a:t>
            </a:r>
            <a:r>
              <a:rPr lang="en-US" altLang="zh-CN" sz="1600" b="1" dirty="0">
                <a:latin typeface="+mj-lt"/>
                <a:ea typeface="SimSun" panose="02010600030101010101" pitchFamily="2" charset="-122"/>
                <a:cs typeface="Arial" panose="020B0604020202020204" pitchFamily="34" charset="0"/>
              </a:rPr>
              <a:t>Gold Supplier </a:t>
            </a:r>
            <a:r>
              <a:rPr lang="en-US" altLang="zh-CN" sz="1600" dirty="0">
                <a:latin typeface="+mj-lt"/>
                <a:ea typeface="SimSun" panose="02010600030101010101" pitchFamily="2" charset="-122"/>
                <a:cs typeface="Arial" panose="020B0604020202020204" pitchFamily="34" charset="0"/>
              </a:rPr>
              <a:t>where</a:t>
            </a:r>
            <a:r>
              <a:rPr lang="en-US" altLang="zh-CN" sz="1600" b="1" dirty="0">
                <a:latin typeface="+mj-lt"/>
                <a:ea typeface="SimSun" panose="02010600030101010101" pitchFamily="2" charset="-122"/>
                <a:cs typeface="Arial" panose="020B0604020202020204" pitchFamily="34" charset="0"/>
              </a:rPr>
              <a:t> </a:t>
            </a:r>
            <a:r>
              <a:rPr lang="en-US" altLang="zh-CN" sz="1600" dirty="0">
                <a:latin typeface="+mj-lt"/>
                <a:ea typeface="SimSun" panose="02010600030101010101" pitchFamily="2" charset="-122"/>
                <a:cs typeface="Arial" panose="020B0604020202020204" pitchFamily="34" charset="0"/>
              </a:rPr>
              <a:t>they can meet</a:t>
            </a:r>
            <a:r>
              <a:rPr lang="en-US" altLang="zh-CN" sz="1600" b="1" dirty="0">
                <a:latin typeface="+mj-lt"/>
                <a:ea typeface="SimSun" panose="02010600030101010101" pitchFamily="2" charset="-122"/>
                <a:cs typeface="Arial" panose="020B0604020202020204" pitchFamily="34" charset="0"/>
              </a:rPr>
              <a:t> global big buyers</a:t>
            </a:r>
            <a:endParaRPr lang="en-US" altLang="zh-CN" sz="1600" dirty="0">
              <a:latin typeface="+mj-lt"/>
              <a:ea typeface="SimSun" panose="02010600030101010101" pitchFamily="2" charset="-122"/>
              <a:cs typeface="Arial" panose="020B0604020202020204" pitchFamily="34" charset="0"/>
            </a:endParaRPr>
          </a:p>
          <a:p>
            <a:pPr marL="305854" indent="-305854" eaLnBrk="1" hangingPunct="1">
              <a:buFont typeface="Wingdings" panose="05000000000000000000" pitchFamily="2" charset="2"/>
              <a:buChar char="v"/>
              <a:tabLst/>
            </a:pPr>
            <a:endParaRPr lang="en-US" altLang="zh-CN" sz="1600" dirty="0">
              <a:latin typeface="+mj-lt"/>
              <a:ea typeface="SimSun" panose="02010600030101010101" pitchFamily="2" charset="-122"/>
              <a:cs typeface="Arial" panose="020B0604020202020204" pitchFamily="34" charset="0"/>
            </a:endParaRPr>
          </a:p>
          <a:p>
            <a:pPr marL="305854" indent="-305854" eaLnBrk="1" hangingPunct="1">
              <a:buFont typeface="Wingdings" panose="05000000000000000000" pitchFamily="2" charset="2"/>
              <a:buChar char="v"/>
              <a:tabLst/>
            </a:pPr>
            <a:r>
              <a:rPr lang="en-US" altLang="zh-CN" sz="1600" b="1" dirty="0">
                <a:latin typeface="+mj-lt"/>
                <a:ea typeface="SimSun" panose="02010600030101010101" pitchFamily="2" charset="-122"/>
                <a:cs typeface="Arial" panose="020B0604020202020204" pitchFamily="34" charset="0"/>
              </a:rPr>
              <a:t>Buyer Sourcing</a:t>
            </a:r>
            <a:r>
              <a:rPr lang="en-US" altLang="zh-CN" sz="1600" dirty="0">
                <a:latin typeface="+mj-lt"/>
                <a:ea typeface="SimSun" panose="02010600030101010101" pitchFamily="2" charset="-122"/>
                <a:cs typeface="Arial" panose="020B0604020202020204" pitchFamily="34" charset="0"/>
              </a:rPr>
              <a:t> will reduce risk of global product sourcing for big buyer and give more choices with quality suppliers in a short time.</a:t>
            </a:r>
          </a:p>
        </p:txBody>
      </p:sp>
      <p:pic>
        <p:nvPicPr>
          <p:cNvPr id="24584" name="图片 11" descr="C:\Documents and Settings\yuxia.shiyx\桌面\品牌运营部\西安\IMG_9873.jpg"/>
          <p:cNvPicPr>
            <a:picLocks noChangeAspect="1" noChangeArrowheads="1"/>
          </p:cNvPicPr>
          <p:nvPr/>
        </p:nvPicPr>
        <p:blipFill>
          <a:blip r:embed="rId2" cstate="print">
            <a:extLst>
              <a:ext uri="{28A0092B-C50C-407E-A947-70E740481C1C}">
                <a14:useLocalDpi xmlns:a14="http://schemas.microsoft.com/office/drawing/2010/main" val="0"/>
              </a:ext>
            </a:extLst>
          </a:blip>
          <a:srcRect r="35"/>
          <a:stretch>
            <a:fillRect/>
          </a:stretch>
        </p:blipFill>
        <p:spPr bwMode="auto">
          <a:xfrm>
            <a:off x="379712" y="4808630"/>
            <a:ext cx="2447925" cy="15685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4585" name="图片 14" descr="C:\Documents and Settings\yuxia.shiyx\桌面\大买家采购洽谈会\banner_124376008316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951" y="4806004"/>
            <a:ext cx="2432050" cy="15738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4587" name="Picture 5" descr="IMG_145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2315" y="4850562"/>
            <a:ext cx="2667000" cy="15370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grpSp>
        <p:nvGrpSpPr>
          <p:cNvPr id="3" name="Group 22"/>
          <p:cNvGrpSpPr/>
          <p:nvPr/>
        </p:nvGrpSpPr>
        <p:grpSpPr>
          <a:xfrm>
            <a:off x="179529" y="3890142"/>
            <a:ext cx="8781591" cy="454016"/>
            <a:chOff x="179530" y="3781498"/>
            <a:chExt cx="8781590" cy="548640"/>
          </a:xfrm>
        </p:grpSpPr>
        <p:grpSp>
          <p:nvGrpSpPr>
            <p:cNvPr id="5" name="Group 2"/>
            <p:cNvGrpSpPr/>
            <p:nvPr/>
          </p:nvGrpSpPr>
          <p:grpSpPr>
            <a:xfrm>
              <a:off x="7227773" y="3809064"/>
              <a:ext cx="814647" cy="514039"/>
              <a:chOff x="6112192" y="3164264"/>
              <a:chExt cx="814647" cy="514039"/>
            </a:xfrm>
          </p:grpSpPr>
          <p:sp>
            <p:nvSpPr>
              <p:cNvPr id="18" name="TextBox 17"/>
              <p:cNvSpPr txBox="1"/>
              <p:nvPr/>
            </p:nvSpPr>
            <p:spPr>
              <a:xfrm>
                <a:off x="6112192" y="3403856"/>
                <a:ext cx="814647" cy="274447"/>
              </a:xfrm>
              <a:prstGeom prst="rect">
                <a:avLst/>
              </a:prstGeom>
              <a:noFill/>
            </p:spPr>
            <p:txBody>
              <a:bodyPr wrap="none" rtlCol="0">
                <a:spAutoFit/>
              </a:bodyPr>
              <a:lstStyle/>
              <a:p>
                <a:pPr algn="ctr"/>
                <a:r>
                  <a:rPr lang="en-US" sz="876" dirty="0">
                    <a:solidFill>
                      <a:srgbClr val="EA1F2C"/>
                    </a:solidFill>
                  </a:rPr>
                  <a:t>international</a:t>
                </a:r>
              </a:p>
            </p:txBody>
          </p:sp>
          <p:sp>
            <p:nvSpPr>
              <p:cNvPr id="2" name="Rectangle 1"/>
              <p:cNvSpPr/>
              <p:nvPr/>
            </p:nvSpPr>
            <p:spPr>
              <a:xfrm>
                <a:off x="6230944" y="3164264"/>
                <a:ext cx="577146" cy="437397"/>
              </a:xfrm>
              <a:prstGeom prst="rect">
                <a:avLst/>
              </a:prstGeom>
            </p:spPr>
            <p:txBody>
              <a:bodyPr wrap="none">
                <a:spAutoFit/>
              </a:bodyPr>
              <a:lstStyle/>
              <a:p>
                <a:pPr algn="ctr"/>
                <a:r>
                  <a:rPr lang="en-US" sz="1752" dirty="0">
                    <a:solidFill>
                      <a:srgbClr val="0E5B94"/>
                    </a:solidFill>
                  </a:rPr>
                  <a:t>KCX</a:t>
                </a:r>
              </a:p>
            </p:txBody>
          </p:sp>
        </p:gr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96518" y="3781498"/>
              <a:ext cx="664602" cy="54864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530" y="3872938"/>
              <a:ext cx="1856068" cy="36576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4462" y="3872938"/>
              <a:ext cx="1087836" cy="36576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29585" y="3918658"/>
              <a:ext cx="1630890" cy="274320"/>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36285" y="3918658"/>
              <a:ext cx="1637388" cy="274320"/>
            </a:xfrm>
            <a:prstGeom prst="rect">
              <a:avLst/>
            </a:prstGeom>
          </p:spPr>
        </p:pic>
      </p:grpSp>
      <p:grpSp>
        <p:nvGrpSpPr>
          <p:cNvPr id="13" name="Group 23"/>
          <p:cNvGrpSpPr/>
          <p:nvPr/>
        </p:nvGrpSpPr>
        <p:grpSpPr>
          <a:xfrm>
            <a:off x="180512" y="3548254"/>
            <a:ext cx="8780608" cy="302677"/>
            <a:chOff x="180512" y="3089164"/>
            <a:chExt cx="8780608" cy="365760"/>
          </a:xfrm>
        </p:grpSpPr>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0512" y="3134884"/>
              <a:ext cx="1197291" cy="274320"/>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03672" y="3134884"/>
              <a:ext cx="1388562" cy="274320"/>
            </a:xfrm>
            <a:prstGeom prst="rect">
              <a:avLst/>
            </a:prstGeom>
          </p:spPr>
        </p:pic>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15333" y="3134884"/>
              <a:ext cx="771459" cy="274320"/>
            </a:xfrm>
            <a:prstGeom prst="rect">
              <a:avLst/>
            </a:prstGeom>
          </p:spPr>
        </p:pic>
        <p:pic>
          <p:nvPicPr>
            <p:cNvPr id="20" name="Picture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52880" y="3089164"/>
              <a:ext cx="1336584" cy="365760"/>
            </a:xfrm>
            <a:prstGeom prst="rect">
              <a:avLst/>
            </a:prstGeom>
          </p:spPr>
        </p:pic>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512660" y="3134884"/>
              <a:ext cx="1448460" cy="274320"/>
            </a:xfrm>
            <a:prstGeom prst="rect">
              <a:avLst/>
            </a:prstGeom>
          </p:spPr>
        </p:pic>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218103" y="3089164"/>
              <a:ext cx="1508908" cy="365760"/>
            </a:xfrm>
            <a:prstGeom prst="rect">
              <a:avLst/>
            </a:prstGeom>
          </p:spPr>
        </p:pic>
      </p:grpSp>
      <p:sp>
        <p:nvSpPr>
          <p:cNvPr id="23" name="Title 22"/>
          <p:cNvSpPr>
            <a:spLocks noGrp="1"/>
          </p:cNvSpPr>
          <p:nvPr>
            <p:ph type="title"/>
          </p:nvPr>
        </p:nvSpPr>
        <p:spPr/>
        <p:txBody>
          <a:bodyPr/>
          <a:lstStyle/>
          <a:p>
            <a:r>
              <a:rPr lang="en-US"/>
              <a:t>How Alibaba attract buyer to the platform?</a:t>
            </a:r>
          </a:p>
        </p:txBody>
      </p:sp>
      <p:sp>
        <p:nvSpPr>
          <p:cNvPr id="27" name="Chevron 26"/>
          <p:cNvSpPr/>
          <p:nvPr/>
        </p:nvSpPr>
        <p:spPr>
          <a:xfrm>
            <a:off x="2348619" y="1172123"/>
            <a:ext cx="2286000" cy="605355"/>
          </a:xfrm>
          <a:prstGeom prst="chevron">
            <a:avLst/>
          </a:prstGeom>
          <a:solidFill>
            <a:srgbClr val="F36F21"/>
          </a:solidFill>
          <a:ln>
            <a:noFill/>
          </a:ln>
        </p:spPr>
        <p:style>
          <a:lnRef idx="2">
            <a:schemeClr val="accent1">
              <a:shade val="50000"/>
            </a:schemeClr>
          </a:lnRef>
          <a:fillRef idx="1">
            <a:schemeClr val="accent1"/>
          </a:fillRef>
          <a:effectRef idx="0">
            <a:schemeClr val="accent1"/>
          </a:effectRef>
          <a:fontRef idx="minor">
            <a:schemeClr val="lt1"/>
          </a:fontRef>
        </p:style>
        <p:txBody>
          <a:bodyPr lIns="80076" tIns="40039" rIns="80076" bIns="40039" rtlCol="0" anchor="ctr"/>
          <a:lstStyle/>
          <a:p>
            <a:pPr algn="ctr"/>
            <a:r>
              <a:rPr lang="en-US" sz="1401" b="1" dirty="0">
                <a:solidFill>
                  <a:schemeClr val="bg1"/>
                </a:solidFill>
              </a:rPr>
              <a:t>Step 2</a:t>
            </a:r>
          </a:p>
          <a:p>
            <a:pPr algn="ctr"/>
            <a:r>
              <a:rPr lang="en-US" sz="1051" smtClean="0">
                <a:solidFill>
                  <a:schemeClr val="bg1"/>
                </a:solidFill>
              </a:rPr>
              <a:t>Buyer </a:t>
            </a:r>
            <a:r>
              <a:rPr lang="en-US" sz="1051" dirty="0">
                <a:solidFill>
                  <a:schemeClr val="bg1"/>
                </a:solidFill>
              </a:rPr>
              <a:t>Sourcing Event</a:t>
            </a:r>
          </a:p>
        </p:txBody>
      </p:sp>
      <p:sp>
        <p:nvSpPr>
          <p:cNvPr id="28" name="Chevron 27"/>
          <p:cNvSpPr/>
          <p:nvPr/>
        </p:nvSpPr>
        <p:spPr>
          <a:xfrm>
            <a:off x="4514354" y="1172123"/>
            <a:ext cx="2286000" cy="605355"/>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0076" tIns="40039" rIns="80076" bIns="40039" rtlCol="0" anchor="ctr"/>
          <a:lstStyle/>
          <a:p>
            <a:pPr algn="ctr"/>
            <a:r>
              <a:rPr lang="en-US" sz="1401" b="1" dirty="0">
                <a:solidFill>
                  <a:schemeClr val="bg1"/>
                </a:solidFill>
              </a:rPr>
              <a:t>Step 3</a:t>
            </a:r>
          </a:p>
          <a:p>
            <a:pPr algn="ctr"/>
            <a:r>
              <a:rPr lang="en-US" sz="1051" smtClean="0">
                <a:solidFill>
                  <a:schemeClr val="bg1"/>
                </a:solidFill>
              </a:rPr>
              <a:t>RFQs</a:t>
            </a:r>
            <a:endParaRPr lang="en-US" sz="1051" dirty="0">
              <a:solidFill>
                <a:schemeClr val="bg1"/>
              </a:solidFill>
            </a:endParaRPr>
          </a:p>
        </p:txBody>
      </p:sp>
      <p:sp>
        <p:nvSpPr>
          <p:cNvPr id="29" name="Chevron 28"/>
          <p:cNvSpPr/>
          <p:nvPr/>
        </p:nvSpPr>
        <p:spPr>
          <a:xfrm>
            <a:off x="6680092" y="1172123"/>
            <a:ext cx="2286000" cy="605355"/>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0076" tIns="40039" rIns="80076" bIns="40039" rtlCol="0" anchor="ctr"/>
          <a:lstStyle/>
          <a:p>
            <a:pPr algn="ctr"/>
            <a:r>
              <a:rPr lang="en-US" sz="1401" b="1" dirty="0">
                <a:solidFill>
                  <a:schemeClr val="bg1"/>
                </a:solidFill>
              </a:rPr>
              <a:t>Step 4</a:t>
            </a:r>
          </a:p>
          <a:p>
            <a:pPr algn="ctr"/>
            <a:r>
              <a:rPr lang="en-US" sz="1051" smtClean="0">
                <a:solidFill>
                  <a:schemeClr val="bg1"/>
                </a:solidFill>
              </a:rPr>
              <a:t>Global </a:t>
            </a:r>
            <a:r>
              <a:rPr lang="en-US" sz="1051" dirty="0">
                <a:solidFill>
                  <a:schemeClr val="bg1"/>
                </a:solidFill>
              </a:rPr>
              <a:t>Tradeshow </a:t>
            </a:r>
            <a:endParaRPr lang="en-US" sz="1401" dirty="0">
              <a:solidFill>
                <a:schemeClr val="bg1"/>
              </a:solidFill>
            </a:endParaRPr>
          </a:p>
        </p:txBody>
      </p:sp>
      <p:sp>
        <p:nvSpPr>
          <p:cNvPr id="30" name="Chevron 29"/>
          <p:cNvSpPr/>
          <p:nvPr/>
        </p:nvSpPr>
        <p:spPr>
          <a:xfrm>
            <a:off x="182880" y="1172123"/>
            <a:ext cx="2286000" cy="605355"/>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0076" tIns="40039" rIns="80076" bIns="40039" rtlCol="0" anchor="ctr"/>
          <a:lstStyle/>
          <a:p>
            <a:pPr algn="ctr"/>
            <a:r>
              <a:rPr lang="en-US" sz="1401" b="1" dirty="0">
                <a:solidFill>
                  <a:schemeClr val="bg1"/>
                </a:solidFill>
              </a:rPr>
              <a:t>Step 1</a:t>
            </a:r>
          </a:p>
          <a:p>
            <a:pPr algn="ctr"/>
            <a:r>
              <a:rPr lang="en-US" sz="1051" smtClean="0">
                <a:solidFill>
                  <a:schemeClr val="bg1"/>
                </a:solidFill>
              </a:rPr>
              <a:t>Buyer </a:t>
            </a:r>
            <a:r>
              <a:rPr lang="en-US" sz="1051" dirty="0">
                <a:solidFill>
                  <a:schemeClr val="bg1"/>
                </a:solidFill>
              </a:rPr>
              <a:t>training</a:t>
            </a:r>
          </a:p>
        </p:txBody>
      </p:sp>
    </p:spTree>
    <p:extLst>
      <p:ext uri="{BB962C8B-B14F-4D97-AF65-F5344CB8AC3E}">
        <p14:creationId xmlns:p14="http://schemas.microsoft.com/office/powerpoint/2010/main" val="336186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fade">
                                      <p:cBhvr>
                                        <p:cTn id="7" dur="500"/>
                                        <p:tgtEl>
                                          <p:spTgt spid="245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584"/>
                                        </p:tgtEl>
                                        <p:attrNameLst>
                                          <p:attrName>style.visibility</p:attrName>
                                        </p:attrNameLst>
                                      </p:cBhvr>
                                      <p:to>
                                        <p:strVal val="visible"/>
                                      </p:to>
                                    </p:set>
                                    <p:animEffect transition="in" filter="fade">
                                      <p:cBhvr>
                                        <p:cTn id="20" dur="500"/>
                                        <p:tgtEl>
                                          <p:spTgt spid="24584"/>
                                        </p:tgtEl>
                                      </p:cBhvr>
                                    </p:animEffect>
                                  </p:childTnLst>
                                </p:cTn>
                              </p:par>
                              <p:par>
                                <p:cTn id="21" presetID="10" presetClass="entr" presetSubtype="0" fill="hold" nodeType="withEffect">
                                  <p:stCondLst>
                                    <p:cond delay="0"/>
                                  </p:stCondLst>
                                  <p:childTnLst>
                                    <p:set>
                                      <p:cBhvr>
                                        <p:cTn id="22" dur="1" fill="hold">
                                          <p:stCondLst>
                                            <p:cond delay="0"/>
                                          </p:stCondLst>
                                        </p:cTn>
                                        <p:tgtEl>
                                          <p:spTgt spid="24585"/>
                                        </p:tgtEl>
                                        <p:attrNameLst>
                                          <p:attrName>style.visibility</p:attrName>
                                        </p:attrNameLst>
                                      </p:cBhvr>
                                      <p:to>
                                        <p:strVal val="visible"/>
                                      </p:to>
                                    </p:set>
                                    <p:animEffect transition="in" filter="fade">
                                      <p:cBhvr>
                                        <p:cTn id="23" dur="500"/>
                                        <p:tgtEl>
                                          <p:spTgt spid="24585"/>
                                        </p:tgtEl>
                                      </p:cBhvr>
                                    </p:animEffect>
                                  </p:childTnLst>
                                </p:cTn>
                              </p:par>
                              <p:par>
                                <p:cTn id="24" presetID="10" presetClass="entr" presetSubtype="0" fill="hold" nodeType="withEffect">
                                  <p:stCondLst>
                                    <p:cond delay="0"/>
                                  </p:stCondLst>
                                  <p:childTnLst>
                                    <p:set>
                                      <p:cBhvr>
                                        <p:cTn id="25" dur="1" fill="hold">
                                          <p:stCondLst>
                                            <p:cond delay="0"/>
                                          </p:stCondLst>
                                        </p:cTn>
                                        <p:tgtEl>
                                          <p:spTgt spid="24587"/>
                                        </p:tgtEl>
                                        <p:attrNameLst>
                                          <p:attrName>style.visibility</p:attrName>
                                        </p:attrNameLst>
                                      </p:cBhvr>
                                      <p:to>
                                        <p:strVal val="visible"/>
                                      </p:to>
                                    </p:set>
                                    <p:animEffect transition="in" filter="fade">
                                      <p:cBhvr>
                                        <p:cTn id="26" dur="500"/>
                                        <p:tgtEl>
                                          <p:spTgt spid="24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Box 18"/>
          <p:cNvSpPr txBox="1">
            <a:spLocks noChangeArrowheads="1"/>
          </p:cNvSpPr>
          <p:nvPr/>
        </p:nvSpPr>
        <p:spPr bwMode="auto">
          <a:xfrm>
            <a:off x="182880" y="1926990"/>
            <a:ext cx="8778240" cy="2543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076" tIns="40039" rIns="80076" bIns="4003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1600" b="1" dirty="0">
                <a:latin typeface="+mj-lt"/>
                <a:ea typeface="SimSun" panose="02010600030101010101" pitchFamily="2" charset="-122"/>
                <a:cs typeface="Arial" panose="020B0604020202020204" pitchFamily="34" charset="0"/>
              </a:rPr>
              <a:t>Identify potential buyer thru</a:t>
            </a:r>
            <a:r>
              <a:rPr lang="vi-VN" altLang="zh-CN" sz="1600" b="1" dirty="0">
                <a:latin typeface="+mj-lt"/>
                <a:ea typeface="SimSun" panose="02010600030101010101" pitchFamily="2" charset="-122"/>
                <a:cs typeface="Arial" panose="020B0604020202020204" pitchFamily="34" charset="0"/>
              </a:rPr>
              <a:t> RFQs </a:t>
            </a:r>
          </a:p>
          <a:p>
            <a:pPr algn="just" eaLnBrk="1" hangingPunct="1">
              <a:buFont typeface="Wingdings" panose="05000000000000000000" pitchFamily="2" charset="2"/>
              <a:buChar char="v"/>
            </a:pPr>
            <a:endParaRPr lang="en-US" altLang="zh-CN" sz="1600" dirty="0">
              <a:latin typeface="+mj-lt"/>
              <a:ea typeface="SimSun" panose="02010600030101010101" pitchFamily="2" charset="-122"/>
              <a:cs typeface="Arial" panose="020B0604020202020204" pitchFamily="34" charset="0"/>
            </a:endParaRPr>
          </a:p>
          <a:p>
            <a:pPr marL="305854" indent="-305854" algn="just" eaLnBrk="1" hangingPunct="1">
              <a:buFont typeface="Wingdings" panose="05000000000000000000" pitchFamily="2" charset="2"/>
              <a:buChar char="v"/>
              <a:tabLst>
                <a:tab pos="305854" algn="l"/>
              </a:tabLst>
            </a:pPr>
            <a:r>
              <a:rPr lang="en-US" altLang="zh-CN" sz="1600" dirty="0">
                <a:latin typeface="+mj-lt"/>
                <a:ea typeface="SimSun" panose="02010600030101010101" pitchFamily="2" charset="-122"/>
                <a:cs typeface="Arial" panose="020B0604020202020204" pitchFamily="34" charset="0"/>
              </a:rPr>
              <a:t>RFQs (Request For Quotations) This is quality inquiry filter, Industry specialist from Alibaba.com will randomly and send to Alibaba.com member</a:t>
            </a:r>
          </a:p>
          <a:p>
            <a:pPr marL="305854" indent="-305854" algn="just" eaLnBrk="1" hangingPunct="1">
              <a:buFont typeface="Wingdings" panose="05000000000000000000" pitchFamily="2" charset="2"/>
              <a:buChar char="v"/>
              <a:tabLst>
                <a:tab pos="305854" algn="l"/>
              </a:tabLst>
            </a:pPr>
            <a:endParaRPr lang="en-US" altLang="zh-CN" sz="1600" dirty="0">
              <a:latin typeface="+mj-lt"/>
              <a:ea typeface="SimSun" panose="02010600030101010101" pitchFamily="2" charset="-122"/>
              <a:cs typeface="Arial" panose="020B0604020202020204" pitchFamily="34" charset="0"/>
            </a:endParaRPr>
          </a:p>
          <a:p>
            <a:pPr marL="305854" indent="-305854" algn="just" eaLnBrk="1" hangingPunct="1">
              <a:buFont typeface="Wingdings" panose="05000000000000000000" pitchFamily="2" charset="2"/>
              <a:buChar char="v"/>
              <a:tabLst>
                <a:tab pos="305854" algn="l"/>
              </a:tabLst>
            </a:pPr>
            <a:r>
              <a:rPr lang="en-US" sz="1600" dirty="0"/>
              <a:t>5000 effective quotations from GGS every day on average but 30% of RFQ have not received RFQ in the first week!</a:t>
            </a:r>
          </a:p>
          <a:p>
            <a:pPr marL="305854" indent="-305854" algn="just" eaLnBrk="1" hangingPunct="1">
              <a:buFont typeface="Wingdings" panose="05000000000000000000" pitchFamily="2" charset="2"/>
              <a:buChar char="v"/>
              <a:tabLst>
                <a:tab pos="305854" algn="l"/>
              </a:tabLst>
            </a:pPr>
            <a:endParaRPr lang="en-US" altLang="zh-CN" sz="1600" dirty="0">
              <a:latin typeface="+mj-lt"/>
              <a:ea typeface="SimSun" panose="02010600030101010101" pitchFamily="2" charset="-122"/>
              <a:cs typeface="Arial" panose="020B0604020202020204" pitchFamily="34" charset="0"/>
            </a:endParaRPr>
          </a:p>
          <a:p>
            <a:pPr marL="305854" indent="-305854" algn="just" eaLnBrk="1" hangingPunct="1">
              <a:buFont typeface="Wingdings" panose="05000000000000000000" pitchFamily="2" charset="2"/>
              <a:buChar char="v"/>
              <a:tabLst>
                <a:tab pos="305854" algn="l"/>
              </a:tabLst>
            </a:pPr>
            <a:r>
              <a:rPr lang="en-US" altLang="zh-CN" sz="1600" dirty="0">
                <a:latin typeface="+mj-lt"/>
                <a:ea typeface="SimSun" panose="02010600030101010101" pitchFamily="2" charset="-122"/>
                <a:cs typeface="Arial" panose="020B0604020202020204" pitchFamily="34" charset="0"/>
              </a:rPr>
              <a:t>20,000 new RFQ upload on daily basic on the Alibaba.com</a:t>
            </a:r>
          </a:p>
          <a:p>
            <a:pPr marL="305854" indent="-305854" algn="just" eaLnBrk="1" hangingPunct="1">
              <a:buFont typeface="Wingdings" panose="05000000000000000000" pitchFamily="2" charset="2"/>
              <a:buChar char="v"/>
              <a:tabLst>
                <a:tab pos="305854" algn="l"/>
              </a:tabLst>
            </a:pPr>
            <a:endParaRPr lang="en-US" altLang="zh-CN" sz="1600" dirty="0">
              <a:latin typeface="+mj-lt"/>
              <a:ea typeface="SimSun" panose="02010600030101010101" pitchFamily="2" charset="-122"/>
              <a:cs typeface="Arial" panose="020B0604020202020204" pitchFamily="34" charset="0"/>
            </a:endParaRPr>
          </a:p>
        </p:txBody>
      </p:sp>
      <p:sp>
        <p:nvSpPr>
          <p:cNvPr id="25604" name="TextBox 15"/>
          <p:cNvSpPr txBox="1">
            <a:spLocks noChangeArrowheads="1"/>
          </p:cNvSpPr>
          <p:nvPr/>
        </p:nvSpPr>
        <p:spPr bwMode="auto">
          <a:xfrm>
            <a:off x="558072" y="4342945"/>
            <a:ext cx="3529012" cy="573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076" tIns="40039" rIns="80076" bIns="4003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1400" i="1" smtClean="0">
                <a:latin typeface="+mj-lt"/>
                <a:ea typeface="SimSun" panose="02010600030101010101" pitchFamily="2" charset="-122"/>
                <a:cs typeface="Arial" panose="020B0604020202020204" pitchFamily="34" charset="0"/>
              </a:rPr>
              <a:t>Increased </a:t>
            </a:r>
            <a:r>
              <a:rPr lang="en-US" altLang="zh-CN" b="1" i="1" smtClean="0">
                <a:solidFill>
                  <a:srgbClr val="FF0000"/>
                </a:solidFill>
                <a:latin typeface="+mj-lt"/>
                <a:ea typeface="SimSun" panose="02010600030101010101" pitchFamily="2" charset="-122"/>
                <a:cs typeface="Arial" panose="020B0604020202020204" pitchFamily="34" charset="0"/>
              </a:rPr>
              <a:t>120,000</a:t>
            </a:r>
            <a:r>
              <a:rPr lang="en-US" altLang="zh-CN" b="1" i="1" smtClean="0">
                <a:latin typeface="+mj-lt"/>
                <a:ea typeface="SimSun" panose="02010600030101010101" pitchFamily="2" charset="-122"/>
                <a:cs typeface="Arial" panose="020B0604020202020204" pitchFamily="34" charset="0"/>
              </a:rPr>
              <a:t> </a:t>
            </a:r>
            <a:endParaRPr lang="en-US" altLang="zh-CN" b="1" i="1" dirty="0">
              <a:latin typeface="+mj-lt"/>
              <a:ea typeface="SimSun" panose="02010600030101010101" pitchFamily="2" charset="-122"/>
              <a:cs typeface="Arial" panose="020B0604020202020204" pitchFamily="34" charset="0"/>
            </a:endParaRPr>
          </a:p>
          <a:p>
            <a:pPr algn="ctr" eaLnBrk="1" hangingPunct="1"/>
            <a:r>
              <a:rPr lang="en-US" altLang="zh-CN" sz="1400" i="1" dirty="0">
                <a:latin typeface="+mj-lt"/>
                <a:ea typeface="SimSun" panose="02010600030101010101" pitchFamily="2" charset="-122"/>
                <a:cs typeface="Arial" panose="020B0604020202020204" pitchFamily="34" charset="0"/>
              </a:rPr>
              <a:t>RFQs every week</a:t>
            </a:r>
          </a:p>
        </p:txBody>
      </p:sp>
      <p:grpSp>
        <p:nvGrpSpPr>
          <p:cNvPr id="2" name="组合 14"/>
          <p:cNvGrpSpPr>
            <a:grpSpLocks noChangeAspect="1"/>
          </p:cNvGrpSpPr>
          <p:nvPr/>
        </p:nvGrpSpPr>
        <p:grpSpPr bwMode="auto">
          <a:xfrm>
            <a:off x="182880" y="5180687"/>
            <a:ext cx="4279392" cy="1448782"/>
            <a:chOff x="417863" y="3053916"/>
            <a:chExt cx="4996502" cy="1980038"/>
          </a:xfrm>
        </p:grpSpPr>
        <p:pic>
          <p:nvPicPr>
            <p:cNvPr id="9" name="Picture 2"/>
            <p:cNvPicPr>
              <a:picLocks noChangeAspect="1" noChangeArrowheads="1"/>
            </p:cNvPicPr>
            <p:nvPr/>
          </p:nvPicPr>
          <p:blipFill>
            <a:blip r:embed="rId2" cstate="print"/>
            <a:srcRect/>
            <a:stretch>
              <a:fillRect/>
            </a:stretch>
          </p:blipFill>
          <p:spPr bwMode="auto">
            <a:xfrm>
              <a:off x="417863" y="3053916"/>
              <a:ext cx="4996502" cy="1980038"/>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grpSp>
          <p:nvGrpSpPr>
            <p:cNvPr id="3" name="Group 12"/>
            <p:cNvGrpSpPr>
              <a:grpSpLocks/>
            </p:cNvGrpSpPr>
            <p:nvPr/>
          </p:nvGrpSpPr>
          <p:grpSpPr bwMode="auto">
            <a:xfrm rot="-10137146">
              <a:off x="4275965" y="3228410"/>
              <a:ext cx="737181" cy="1111580"/>
              <a:chOff x="4495800" y="1524000"/>
              <a:chExt cx="738174" cy="1143360"/>
            </a:xfrm>
          </p:grpSpPr>
          <p:sp>
            <p:nvSpPr>
              <p:cNvPr id="11" name="Oval 4"/>
              <p:cNvSpPr/>
              <p:nvPr/>
            </p:nvSpPr>
            <p:spPr>
              <a:xfrm>
                <a:off x="4495800" y="1524000"/>
                <a:ext cx="685800" cy="685800"/>
              </a:xfrm>
              <a:prstGeom prst="ellipse">
                <a:avLst/>
              </a:prstGeom>
              <a:solidFill>
                <a:srgbClr val="DDDDDD">
                  <a:alpha val="25098"/>
                </a:srgbClr>
              </a:solidFill>
              <a:ln w="3175">
                <a:solidFill>
                  <a:schemeClr val="tx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576"/>
              </a:p>
            </p:txBody>
          </p:sp>
          <p:sp>
            <p:nvSpPr>
              <p:cNvPr id="12" name="Rectangle 11"/>
              <p:cNvSpPr/>
              <p:nvPr/>
            </p:nvSpPr>
            <p:spPr>
              <a:xfrm rot="19309307">
                <a:off x="5242112" y="2092120"/>
                <a:ext cx="43396" cy="54874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576"/>
              </a:p>
            </p:txBody>
          </p:sp>
        </p:grpSp>
      </p:grpSp>
      <p:sp>
        <p:nvSpPr>
          <p:cNvPr id="25606" name="TextBox 27"/>
          <p:cNvSpPr txBox="1">
            <a:spLocks noChangeArrowheads="1"/>
          </p:cNvSpPr>
          <p:nvPr/>
        </p:nvSpPr>
        <p:spPr bwMode="auto">
          <a:xfrm>
            <a:off x="4924476" y="4342945"/>
            <a:ext cx="3872754" cy="573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076" tIns="40039" rIns="80076" bIns="4003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1400" i="1" dirty="0">
                <a:latin typeface="+mj-lt"/>
                <a:ea typeface="SimSun" panose="02010600030101010101" pitchFamily="2" charset="-122"/>
                <a:cs typeface="Arial" panose="020B0604020202020204" pitchFamily="34" charset="0"/>
              </a:rPr>
              <a:t>Rate of successful order from RFQ is </a:t>
            </a:r>
            <a:r>
              <a:rPr lang="en-US" altLang="zh-CN" b="1" i="1" dirty="0">
                <a:solidFill>
                  <a:srgbClr val="FF0000"/>
                </a:solidFill>
                <a:latin typeface="+mj-lt"/>
                <a:ea typeface="SimSun" panose="02010600030101010101" pitchFamily="2" charset="-122"/>
                <a:cs typeface="Arial" panose="020B0604020202020204" pitchFamily="34" charset="0"/>
              </a:rPr>
              <a:t>6 times</a:t>
            </a:r>
            <a:r>
              <a:rPr lang="en-US" altLang="zh-CN" i="1" dirty="0">
                <a:latin typeface="+mj-lt"/>
                <a:ea typeface="SimSun" panose="02010600030101010101" pitchFamily="2" charset="-122"/>
                <a:cs typeface="Arial" panose="020B0604020202020204" pitchFamily="34" charset="0"/>
              </a:rPr>
              <a:t> </a:t>
            </a:r>
            <a:r>
              <a:rPr lang="en-US" altLang="zh-CN" sz="1400" i="1" dirty="0">
                <a:latin typeface="+mj-lt"/>
                <a:ea typeface="SimSun" panose="02010600030101010101" pitchFamily="2" charset="-122"/>
                <a:cs typeface="Arial" panose="020B0604020202020204" pitchFamily="34" charset="0"/>
              </a:rPr>
              <a:t>higher than normal inquiry</a:t>
            </a:r>
            <a:endParaRPr lang="zh-CN" altLang="en-US" sz="1400" i="1" dirty="0">
              <a:latin typeface="+mj-lt"/>
              <a:ea typeface="SimSun" panose="02010600030101010101" pitchFamily="2" charset="-122"/>
              <a:cs typeface="Arial" panose="020B0604020202020204" pitchFamily="34" charset="0"/>
            </a:endParaRPr>
          </a:p>
        </p:txBody>
      </p:sp>
      <p:graphicFrame>
        <p:nvGraphicFramePr>
          <p:cNvPr id="14" name="图表 28"/>
          <p:cNvGraphicFramePr/>
          <p:nvPr>
            <p:extLst>
              <p:ext uri="{D42A27DB-BD31-4B8C-83A1-F6EECF244321}">
                <p14:modId xmlns:p14="http://schemas.microsoft.com/office/powerpoint/2010/main" val="564070098"/>
              </p:ext>
            </p:extLst>
          </p:nvPr>
        </p:nvGraphicFramePr>
        <p:xfrm>
          <a:off x="4634618" y="5008154"/>
          <a:ext cx="4282444" cy="1859224"/>
        </p:xfrm>
        <a:graphic>
          <a:graphicData uri="http://schemas.openxmlformats.org/drawingml/2006/chart">
            <c:chart xmlns:c="http://schemas.openxmlformats.org/drawingml/2006/chart" xmlns:r="http://schemas.openxmlformats.org/officeDocument/2006/relationships" r:id="rId3"/>
          </a:graphicData>
        </a:graphic>
      </p:graphicFrame>
      <p:sp>
        <p:nvSpPr>
          <p:cNvPr id="15" name="燕尾形箭头 29"/>
          <p:cNvSpPr/>
          <p:nvPr/>
        </p:nvSpPr>
        <p:spPr>
          <a:xfrm rot="20568580">
            <a:off x="5987978" y="4982553"/>
            <a:ext cx="1581324" cy="911294"/>
          </a:xfrm>
          <a:prstGeom prst="notchedRightArrow">
            <a:avLst>
              <a:gd name="adj1" fmla="val 36738"/>
              <a:gd name="adj2" fmla="val 35648"/>
            </a:avLst>
          </a:prstGeom>
          <a:solidFill>
            <a:srgbClr val="FF0000"/>
          </a:solidFill>
          <a:ln>
            <a:solidFill>
              <a:schemeClr val="bg1"/>
            </a:solidFill>
          </a:ln>
        </p:spPr>
        <p:txBody>
          <a:bodyPr wrap="square" lIns="80076" tIns="40039" rIns="80076" bIns="40039" anchor="ctr">
            <a:spAutoFit/>
          </a:bodyPr>
          <a:lstStyle/>
          <a:p>
            <a:pPr marL="300294" indent="-300294" algn="ctr" eaLnBrk="0" hangingPunct="0">
              <a:spcBef>
                <a:spcPct val="20000"/>
              </a:spcBef>
              <a:buClr>
                <a:srgbClr val="FF6600"/>
              </a:buClr>
              <a:buSzPct val="75000"/>
              <a:defRPr/>
            </a:pPr>
            <a:endParaRPr lang="zh-CN" altLang="en-US" sz="1576" kern="0" dirty="0">
              <a:latin typeface="Arial" charset="0"/>
              <a:ea typeface="微软雅黑"/>
              <a:cs typeface="微软雅黑"/>
            </a:endParaRPr>
          </a:p>
        </p:txBody>
      </p:sp>
      <p:sp>
        <p:nvSpPr>
          <p:cNvPr id="4" name="Title 3"/>
          <p:cNvSpPr>
            <a:spLocks noGrp="1"/>
          </p:cNvSpPr>
          <p:nvPr>
            <p:ph type="title"/>
          </p:nvPr>
        </p:nvSpPr>
        <p:spPr/>
        <p:txBody>
          <a:bodyPr/>
          <a:lstStyle/>
          <a:p>
            <a:r>
              <a:rPr lang="en-US"/>
              <a:t>How Alibaba attract buyer to the platform?</a:t>
            </a:r>
          </a:p>
        </p:txBody>
      </p:sp>
      <p:sp>
        <p:nvSpPr>
          <p:cNvPr id="18" name="Chevron 17"/>
          <p:cNvSpPr/>
          <p:nvPr/>
        </p:nvSpPr>
        <p:spPr>
          <a:xfrm>
            <a:off x="2348619" y="1172123"/>
            <a:ext cx="2286000" cy="605355"/>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0076" tIns="40039" rIns="80076" bIns="40039" rtlCol="0" anchor="ctr"/>
          <a:lstStyle/>
          <a:p>
            <a:pPr algn="ctr"/>
            <a:r>
              <a:rPr lang="en-US" sz="1401" b="1" dirty="0">
                <a:solidFill>
                  <a:schemeClr val="bg1"/>
                </a:solidFill>
              </a:rPr>
              <a:t>Step 2</a:t>
            </a:r>
          </a:p>
          <a:p>
            <a:pPr algn="ctr"/>
            <a:r>
              <a:rPr lang="en-US" sz="1051" smtClean="0">
                <a:solidFill>
                  <a:schemeClr val="bg1"/>
                </a:solidFill>
              </a:rPr>
              <a:t>Buyer </a:t>
            </a:r>
            <a:r>
              <a:rPr lang="en-US" sz="1051" dirty="0">
                <a:solidFill>
                  <a:schemeClr val="bg1"/>
                </a:solidFill>
              </a:rPr>
              <a:t>Sourcing Event</a:t>
            </a:r>
          </a:p>
        </p:txBody>
      </p:sp>
      <p:sp>
        <p:nvSpPr>
          <p:cNvPr id="22" name="Chevron 21"/>
          <p:cNvSpPr/>
          <p:nvPr/>
        </p:nvSpPr>
        <p:spPr>
          <a:xfrm>
            <a:off x="4514354" y="1172123"/>
            <a:ext cx="2286000" cy="605355"/>
          </a:xfrm>
          <a:prstGeom prst="chevron">
            <a:avLst/>
          </a:prstGeom>
          <a:solidFill>
            <a:srgbClr val="F36F21"/>
          </a:solidFill>
          <a:ln>
            <a:noFill/>
          </a:ln>
        </p:spPr>
        <p:style>
          <a:lnRef idx="2">
            <a:schemeClr val="accent1">
              <a:shade val="50000"/>
            </a:schemeClr>
          </a:lnRef>
          <a:fillRef idx="1">
            <a:schemeClr val="accent1"/>
          </a:fillRef>
          <a:effectRef idx="0">
            <a:schemeClr val="accent1"/>
          </a:effectRef>
          <a:fontRef idx="minor">
            <a:schemeClr val="lt1"/>
          </a:fontRef>
        </p:style>
        <p:txBody>
          <a:bodyPr lIns="80076" tIns="40039" rIns="80076" bIns="40039" rtlCol="0" anchor="ctr"/>
          <a:lstStyle/>
          <a:p>
            <a:pPr algn="ctr"/>
            <a:r>
              <a:rPr lang="en-US" sz="1401" b="1" dirty="0">
                <a:solidFill>
                  <a:schemeClr val="bg1"/>
                </a:solidFill>
              </a:rPr>
              <a:t>Step 3</a:t>
            </a:r>
          </a:p>
          <a:p>
            <a:pPr algn="ctr"/>
            <a:r>
              <a:rPr lang="en-US" sz="1051" smtClean="0">
                <a:solidFill>
                  <a:schemeClr val="bg1"/>
                </a:solidFill>
              </a:rPr>
              <a:t>RFQs</a:t>
            </a:r>
            <a:endParaRPr lang="en-US" sz="1051" dirty="0">
              <a:solidFill>
                <a:schemeClr val="bg1"/>
              </a:solidFill>
            </a:endParaRPr>
          </a:p>
        </p:txBody>
      </p:sp>
      <p:sp>
        <p:nvSpPr>
          <p:cNvPr id="23" name="Chevron 22"/>
          <p:cNvSpPr/>
          <p:nvPr/>
        </p:nvSpPr>
        <p:spPr>
          <a:xfrm>
            <a:off x="6680092" y="1172123"/>
            <a:ext cx="2286000" cy="605355"/>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0076" tIns="40039" rIns="80076" bIns="40039" rtlCol="0" anchor="ctr"/>
          <a:lstStyle/>
          <a:p>
            <a:pPr algn="ctr"/>
            <a:r>
              <a:rPr lang="en-US" sz="1401" b="1" dirty="0">
                <a:solidFill>
                  <a:schemeClr val="bg1"/>
                </a:solidFill>
              </a:rPr>
              <a:t>Step 4</a:t>
            </a:r>
          </a:p>
          <a:p>
            <a:pPr algn="ctr"/>
            <a:r>
              <a:rPr lang="en-US" sz="1051" smtClean="0">
                <a:solidFill>
                  <a:schemeClr val="bg1"/>
                </a:solidFill>
              </a:rPr>
              <a:t>Global </a:t>
            </a:r>
            <a:r>
              <a:rPr lang="en-US" sz="1051" dirty="0">
                <a:solidFill>
                  <a:schemeClr val="bg1"/>
                </a:solidFill>
              </a:rPr>
              <a:t>Tradeshow </a:t>
            </a:r>
            <a:endParaRPr lang="en-US" sz="1401" dirty="0">
              <a:solidFill>
                <a:schemeClr val="bg1"/>
              </a:solidFill>
            </a:endParaRPr>
          </a:p>
        </p:txBody>
      </p:sp>
      <p:sp>
        <p:nvSpPr>
          <p:cNvPr id="24" name="Chevron 23"/>
          <p:cNvSpPr/>
          <p:nvPr/>
        </p:nvSpPr>
        <p:spPr>
          <a:xfrm>
            <a:off x="182880" y="1172123"/>
            <a:ext cx="2286000" cy="605355"/>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0076" tIns="40039" rIns="80076" bIns="40039" rtlCol="0" anchor="ctr"/>
          <a:lstStyle/>
          <a:p>
            <a:pPr algn="ctr"/>
            <a:r>
              <a:rPr lang="en-US" sz="1401" b="1" dirty="0">
                <a:solidFill>
                  <a:schemeClr val="bg1"/>
                </a:solidFill>
              </a:rPr>
              <a:t>Step 1</a:t>
            </a:r>
          </a:p>
          <a:p>
            <a:pPr algn="ctr"/>
            <a:r>
              <a:rPr lang="en-US" sz="1051" smtClean="0">
                <a:solidFill>
                  <a:schemeClr val="bg1"/>
                </a:solidFill>
              </a:rPr>
              <a:t>Buyer </a:t>
            </a:r>
            <a:r>
              <a:rPr lang="en-US" sz="1051" dirty="0">
                <a:solidFill>
                  <a:schemeClr val="bg1"/>
                </a:solidFill>
              </a:rPr>
              <a:t>training</a:t>
            </a:r>
          </a:p>
        </p:txBody>
      </p:sp>
    </p:spTree>
    <p:extLst>
      <p:ext uri="{BB962C8B-B14F-4D97-AF65-F5344CB8AC3E}">
        <p14:creationId xmlns:p14="http://schemas.microsoft.com/office/powerpoint/2010/main" val="251271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fade">
                                      <p:cBhvr>
                                        <p:cTn id="7" dur="500"/>
                                        <p:tgtEl>
                                          <p:spTgt spid="256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25606"/>
                                        </p:tgtEl>
                                        <p:attrNameLst>
                                          <p:attrName>style.visibility</p:attrName>
                                        </p:attrNameLst>
                                      </p:cBhvr>
                                      <p:to>
                                        <p:strVal val="visible"/>
                                      </p:to>
                                    </p:set>
                                    <p:animEffect transition="in" filter="fade">
                                      <p:cBhvr>
                                        <p:cTn id="21" dur="500"/>
                                        <p:tgtEl>
                                          <p:spTgt spid="2560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5604"/>
                                        </p:tgtEl>
                                        <p:attrNameLst>
                                          <p:attrName>style.visibility</p:attrName>
                                        </p:attrNameLst>
                                      </p:cBhvr>
                                      <p:to>
                                        <p:strVal val="visible"/>
                                      </p:to>
                                    </p:set>
                                    <p:animEffect transition="in" filter="fade">
                                      <p:cBhvr>
                                        <p:cTn id="29" dur="5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p:bldP spid="25604" grpId="0"/>
      <p:bldP spid="25606" grpId="0"/>
      <p:bldGraphic spid="14" grpId="0">
        <p:bldAsOne/>
      </p:bldGraphic>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矩形 4"/>
          <p:cNvSpPr>
            <a:spLocks noChangeArrowheads="1"/>
          </p:cNvSpPr>
          <p:nvPr/>
        </p:nvSpPr>
        <p:spPr bwMode="auto">
          <a:xfrm>
            <a:off x="566741" y="1955680"/>
            <a:ext cx="8010526" cy="573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076" tIns="40039" rIns="80076" bIns="4003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zh-CN" sz="1600" i="1" dirty="0">
                <a:latin typeface="+mj-lt"/>
              </a:rPr>
              <a:t>Alibaba.com has been actively promoting its brand name and Gold Supplier members at a lot of leading international tradeshows around the world. </a:t>
            </a:r>
          </a:p>
        </p:txBody>
      </p:sp>
      <p:grpSp>
        <p:nvGrpSpPr>
          <p:cNvPr id="12" name="Group 11"/>
          <p:cNvGrpSpPr/>
          <p:nvPr/>
        </p:nvGrpSpPr>
        <p:grpSpPr>
          <a:xfrm>
            <a:off x="193998" y="2527670"/>
            <a:ext cx="8526356" cy="4217991"/>
            <a:chOff x="303182" y="2527670"/>
            <a:chExt cx="8526356" cy="4217991"/>
          </a:xfrm>
        </p:grpSpPr>
        <p:sp>
          <p:nvSpPr>
            <p:cNvPr id="26631" name="矩形 15"/>
            <p:cNvSpPr>
              <a:spLocks noChangeArrowheads="1"/>
            </p:cNvSpPr>
            <p:nvPr/>
          </p:nvSpPr>
          <p:spPr bwMode="auto">
            <a:xfrm>
              <a:off x="303182" y="4324821"/>
              <a:ext cx="23105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1400" dirty="0">
                  <a:latin typeface="+mj-lt"/>
                  <a:ea typeface="SimSun" panose="02010600030101010101" pitchFamily="2" charset="-122"/>
                </a:rPr>
                <a:t>Hannover </a:t>
              </a:r>
              <a:r>
                <a:rPr lang="en-US" altLang="zh-CN" sz="1400" dirty="0" err="1">
                  <a:latin typeface="+mj-lt"/>
                  <a:ea typeface="SimSun" panose="02010600030101010101" pitchFamily="2" charset="-122"/>
                </a:rPr>
                <a:t>Messe</a:t>
              </a:r>
              <a:r>
                <a:rPr lang="en-US" altLang="zh-CN" sz="1400" dirty="0">
                  <a:latin typeface="+mj-lt"/>
                  <a:ea typeface="SimSun" panose="02010600030101010101" pitchFamily="2" charset="-122"/>
                </a:rPr>
                <a:t>, Germany</a:t>
              </a:r>
            </a:p>
          </p:txBody>
        </p:sp>
        <p:pic>
          <p:nvPicPr>
            <p:cNvPr id="11" name="图片 30" descr="C:\Documents and Settings\yuxia.shiyx\桌面\zh5.jpg"/>
            <p:cNvPicPr/>
            <p:nvPr/>
          </p:nvPicPr>
          <p:blipFill>
            <a:blip r:embed="rId2" cstate="print"/>
            <a:srcRect/>
            <a:stretch>
              <a:fillRect/>
            </a:stretch>
          </p:blipFill>
          <p:spPr bwMode="auto">
            <a:xfrm>
              <a:off x="626838" y="2958933"/>
              <a:ext cx="1663188" cy="1393502"/>
            </a:xfrm>
            <a:prstGeom prst="rect">
              <a:avLst/>
            </a:prstGeom>
            <a:ln>
              <a:headEnd/>
              <a:tailEnd/>
            </a:ln>
          </p:spPr>
          <p:style>
            <a:lnRef idx="3">
              <a:schemeClr val="lt1"/>
            </a:lnRef>
            <a:fillRef idx="1">
              <a:schemeClr val="accent6"/>
            </a:fillRef>
            <a:effectRef idx="1">
              <a:schemeClr val="accent6"/>
            </a:effectRef>
            <a:fontRef idx="minor">
              <a:schemeClr val="lt1"/>
            </a:fontRef>
          </p:style>
        </p:pic>
        <p:sp>
          <p:nvSpPr>
            <p:cNvPr id="26635" name="矩形 36"/>
            <p:cNvSpPr>
              <a:spLocks noChangeArrowheads="1"/>
            </p:cNvSpPr>
            <p:nvPr/>
          </p:nvSpPr>
          <p:spPr bwMode="auto">
            <a:xfrm>
              <a:off x="621812" y="6437884"/>
              <a:ext cx="16732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1400" dirty="0">
                  <a:latin typeface="+mj-lt"/>
                  <a:ea typeface="SimSun" panose="02010600030101010101" pitchFamily="2" charset="-122"/>
                </a:rPr>
                <a:t>Las Vegas, SEMA</a:t>
              </a:r>
              <a:endParaRPr lang="zh-CN" altLang="en-US" sz="1400" dirty="0">
                <a:latin typeface="+mj-lt"/>
                <a:ea typeface="SimSun" panose="02010600030101010101" pitchFamily="2" charset="-122"/>
              </a:endParaRPr>
            </a:p>
          </p:txBody>
        </p:sp>
        <p:pic>
          <p:nvPicPr>
            <p:cNvPr id="15" name="图片 32"/>
            <p:cNvPicPr/>
            <p:nvPr/>
          </p:nvPicPr>
          <p:blipFill>
            <a:blip r:embed="rId3" cstate="print"/>
            <a:srcRect l="6085"/>
            <a:stretch>
              <a:fillRect/>
            </a:stretch>
          </p:blipFill>
          <p:spPr bwMode="auto">
            <a:xfrm>
              <a:off x="626838" y="5048845"/>
              <a:ext cx="1663188" cy="1423150"/>
            </a:xfrm>
            <a:prstGeom prst="rect">
              <a:avLst/>
            </a:prstGeom>
            <a:ln>
              <a:headEnd/>
              <a:tailEnd/>
            </a:ln>
          </p:spPr>
          <p:style>
            <a:lnRef idx="3">
              <a:schemeClr val="lt1"/>
            </a:lnRef>
            <a:fillRef idx="1">
              <a:schemeClr val="accent6"/>
            </a:fillRef>
            <a:effectRef idx="1">
              <a:schemeClr val="accent6"/>
            </a:effectRef>
            <a:fontRef idx="minor">
              <a:schemeClr val="lt1"/>
            </a:fontRef>
          </p:style>
        </p:pic>
        <p:sp>
          <p:nvSpPr>
            <p:cNvPr id="9" name="矩形 29"/>
            <p:cNvSpPr/>
            <p:nvPr/>
          </p:nvSpPr>
          <p:spPr>
            <a:xfrm>
              <a:off x="7603426" y="2527670"/>
              <a:ext cx="636713" cy="369332"/>
            </a:xfrm>
            <a:prstGeom prst="rect">
              <a:avLst/>
            </a:prstGeom>
          </p:spPr>
          <p:txBody>
            <a:bodyPr wrap="none">
              <a:spAutoFit/>
            </a:bodyPr>
            <a:lstStyle/>
            <a:p>
              <a:pPr algn="ctr">
                <a:defRPr/>
              </a:pPr>
              <a:r>
                <a:rPr lang="en-US" altLang="zh-CN" b="1" dirty="0">
                  <a:solidFill>
                    <a:schemeClr val="accent6">
                      <a:lumMod val="75000"/>
                    </a:schemeClr>
                  </a:solidFill>
                  <a:latin typeface="+mj-lt"/>
                </a:rPr>
                <a:t>Asia</a:t>
              </a:r>
            </a:p>
          </p:txBody>
        </p:sp>
        <p:sp>
          <p:nvSpPr>
            <p:cNvPr id="26639" name="矩形 38"/>
            <p:cNvSpPr>
              <a:spLocks noChangeArrowheads="1"/>
            </p:cNvSpPr>
            <p:nvPr/>
          </p:nvSpPr>
          <p:spPr bwMode="auto">
            <a:xfrm>
              <a:off x="7377822" y="6437884"/>
              <a:ext cx="108959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1400" dirty="0">
                  <a:latin typeface="+mj-lt"/>
                  <a:ea typeface="SimSun" panose="02010600030101010101" pitchFamily="2" charset="-122"/>
                </a:rPr>
                <a:t>Hong Kong</a:t>
              </a:r>
            </a:p>
          </p:txBody>
        </p:sp>
        <p:pic>
          <p:nvPicPr>
            <p:cNvPr id="19" name="Picture 2"/>
            <p:cNvPicPr>
              <a:picLocks noChangeAspect="1" noChangeArrowheads="1"/>
            </p:cNvPicPr>
            <p:nvPr/>
          </p:nvPicPr>
          <p:blipFill>
            <a:blip r:embed="rId4" cstate="print"/>
            <a:srcRect/>
            <a:stretch>
              <a:fillRect/>
            </a:stretch>
          </p:blipFill>
          <p:spPr bwMode="auto">
            <a:xfrm>
              <a:off x="7015702" y="5023614"/>
              <a:ext cx="1813835" cy="1450363"/>
            </a:xfrm>
            <a:prstGeom prst="rect">
              <a:avLst/>
            </a:prstGeom>
            <a:ln>
              <a:headEnd/>
              <a:tailEnd/>
            </a:ln>
          </p:spPr>
          <p:style>
            <a:lnRef idx="3">
              <a:schemeClr val="lt1"/>
            </a:lnRef>
            <a:fillRef idx="1">
              <a:schemeClr val="accent6"/>
            </a:fillRef>
            <a:effectRef idx="1">
              <a:schemeClr val="accent6"/>
            </a:effectRef>
            <a:fontRef idx="minor">
              <a:schemeClr val="lt1"/>
            </a:fontRef>
          </p:style>
        </p:pic>
        <p:sp>
          <p:nvSpPr>
            <p:cNvPr id="26641" name="矩形 37"/>
            <p:cNvSpPr>
              <a:spLocks noChangeArrowheads="1"/>
            </p:cNvSpPr>
            <p:nvPr/>
          </p:nvSpPr>
          <p:spPr bwMode="auto">
            <a:xfrm>
              <a:off x="7217904" y="4324821"/>
              <a:ext cx="14077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1400" dirty="0">
                  <a:latin typeface="+mj-lt"/>
                  <a:ea typeface="SimSun" panose="02010600030101010101" pitchFamily="2" charset="-122"/>
                </a:rPr>
                <a:t>Asian American</a:t>
              </a:r>
            </a:p>
          </p:txBody>
        </p:sp>
        <p:pic>
          <p:nvPicPr>
            <p:cNvPr id="21" name="图片 35"/>
            <p:cNvPicPr/>
            <p:nvPr/>
          </p:nvPicPr>
          <p:blipFill>
            <a:blip r:embed="rId5" cstate="print"/>
            <a:srcRect/>
            <a:stretch>
              <a:fillRect/>
            </a:stretch>
          </p:blipFill>
          <p:spPr bwMode="auto">
            <a:xfrm>
              <a:off x="7014027" y="2957345"/>
              <a:ext cx="1815511" cy="1353827"/>
            </a:xfrm>
            <a:prstGeom prst="rect">
              <a:avLst/>
            </a:prstGeom>
            <a:ln>
              <a:headEnd/>
              <a:tailEnd/>
            </a:ln>
          </p:spPr>
          <p:style>
            <a:lnRef idx="3">
              <a:schemeClr val="lt1"/>
            </a:lnRef>
            <a:fillRef idx="1">
              <a:schemeClr val="accent6"/>
            </a:fillRef>
            <a:effectRef idx="1">
              <a:schemeClr val="accent6"/>
            </a:effectRef>
            <a:fontRef idx="minor">
              <a:schemeClr val="lt1"/>
            </a:fontRef>
          </p:style>
        </p:pic>
        <p:sp>
          <p:nvSpPr>
            <p:cNvPr id="26633" name="矩形 18"/>
            <p:cNvSpPr>
              <a:spLocks noChangeArrowheads="1"/>
            </p:cNvSpPr>
            <p:nvPr/>
          </p:nvSpPr>
          <p:spPr bwMode="auto">
            <a:xfrm>
              <a:off x="4731978" y="4324821"/>
              <a:ext cx="17257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1400" dirty="0">
                  <a:latin typeface="+mj-lt"/>
                  <a:ea typeface="SimSun" panose="02010600030101010101" pitchFamily="2" charset="-122"/>
                </a:rPr>
                <a:t>Frankfort </a:t>
              </a:r>
              <a:r>
                <a:rPr lang="en-US" altLang="zh-CN" sz="1400" dirty="0" err="1">
                  <a:latin typeface="+mj-lt"/>
                  <a:ea typeface="SimSun" panose="02010600030101010101" pitchFamily="2" charset="-122"/>
                </a:rPr>
                <a:t>Ambiente</a:t>
              </a:r>
              <a:endParaRPr lang="zh-CN" altLang="en-US" sz="1400" dirty="0">
                <a:latin typeface="+mj-lt"/>
                <a:ea typeface="SimSun" panose="02010600030101010101" pitchFamily="2" charset="-122"/>
              </a:endParaRPr>
            </a:p>
          </p:txBody>
        </p:sp>
        <p:pic>
          <p:nvPicPr>
            <p:cNvPr id="13" name="图片 31" descr="D:\JOB\创作部\2011new\海外推广\2011\2011法兰克福春季消费展\pic\1.JPG"/>
            <p:cNvPicPr/>
            <p:nvPr/>
          </p:nvPicPr>
          <p:blipFill>
            <a:blip r:embed="rId6" cstate="print"/>
            <a:srcRect/>
            <a:stretch>
              <a:fillRect/>
            </a:stretch>
          </p:blipFill>
          <p:spPr bwMode="auto">
            <a:xfrm>
              <a:off x="4763248" y="2981560"/>
              <a:ext cx="1663188" cy="1348247"/>
            </a:xfrm>
            <a:prstGeom prst="rect">
              <a:avLst/>
            </a:prstGeom>
            <a:ln>
              <a:headEnd/>
              <a:tailEnd/>
            </a:ln>
          </p:spPr>
          <p:style>
            <a:lnRef idx="3">
              <a:schemeClr val="lt1"/>
            </a:lnRef>
            <a:fillRef idx="1">
              <a:schemeClr val="accent6"/>
            </a:fillRef>
            <a:effectRef idx="1">
              <a:schemeClr val="accent6"/>
            </a:effectRef>
            <a:fontRef idx="minor">
              <a:schemeClr val="lt1"/>
            </a:fontRef>
          </p:style>
        </p:pic>
        <p:sp>
          <p:nvSpPr>
            <p:cNvPr id="26637" name="矩形 35"/>
            <p:cNvSpPr>
              <a:spLocks noChangeArrowheads="1"/>
            </p:cNvSpPr>
            <p:nvPr/>
          </p:nvSpPr>
          <p:spPr bwMode="auto">
            <a:xfrm>
              <a:off x="5127272" y="6437884"/>
              <a:ext cx="9351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1400" dirty="0">
                  <a:latin typeface="+mj-lt"/>
                  <a:ea typeface="SimSun" panose="02010600030101010101" pitchFamily="2" charset="-122"/>
                </a:rPr>
                <a:t>New York</a:t>
              </a:r>
            </a:p>
          </p:txBody>
        </p:sp>
        <p:pic>
          <p:nvPicPr>
            <p:cNvPr id="17" name="图片 33" descr="C:\Documents and Settings\yuxia.shiyx\桌面\zh3.jpg"/>
            <p:cNvPicPr/>
            <p:nvPr/>
          </p:nvPicPr>
          <p:blipFill>
            <a:blip r:embed="rId7" cstate="print"/>
            <a:srcRect/>
            <a:stretch>
              <a:fillRect/>
            </a:stretch>
          </p:blipFill>
          <p:spPr bwMode="auto">
            <a:xfrm>
              <a:off x="4730586" y="5048845"/>
              <a:ext cx="1728510" cy="1423150"/>
            </a:xfrm>
            <a:prstGeom prst="rect">
              <a:avLst/>
            </a:prstGeom>
            <a:ln>
              <a:headEnd/>
              <a:tailEnd/>
            </a:ln>
          </p:spPr>
          <p:style>
            <a:lnRef idx="3">
              <a:schemeClr val="lt1"/>
            </a:lnRef>
            <a:fillRef idx="1">
              <a:schemeClr val="accent6"/>
            </a:fillRef>
            <a:effectRef idx="1">
              <a:schemeClr val="accent6"/>
            </a:effectRef>
            <a:fontRef idx="minor">
              <a:schemeClr val="lt1"/>
            </a:fontRef>
          </p:style>
        </p:pic>
        <p:sp>
          <p:nvSpPr>
            <p:cNvPr id="7" name="矩形 20"/>
            <p:cNvSpPr/>
            <p:nvPr/>
          </p:nvSpPr>
          <p:spPr>
            <a:xfrm>
              <a:off x="2989243" y="2527670"/>
              <a:ext cx="1264559" cy="369332"/>
            </a:xfrm>
            <a:prstGeom prst="rect">
              <a:avLst/>
            </a:prstGeom>
          </p:spPr>
          <p:txBody>
            <a:bodyPr>
              <a:spAutoFit/>
            </a:bodyPr>
            <a:lstStyle/>
            <a:p>
              <a:pPr algn="ctr">
                <a:defRPr/>
              </a:pPr>
              <a:r>
                <a:rPr lang="en-US" altLang="zh-CN" b="1" dirty="0">
                  <a:solidFill>
                    <a:schemeClr val="accent6">
                      <a:lumMod val="75000"/>
                    </a:schemeClr>
                  </a:solidFill>
                  <a:latin typeface="+mj-lt"/>
                </a:rPr>
                <a:t>Europe</a:t>
              </a:r>
              <a:endParaRPr lang="zh-CN" altLang="zh-CN" b="1" dirty="0">
                <a:solidFill>
                  <a:schemeClr val="accent6">
                    <a:lumMod val="75000"/>
                  </a:schemeClr>
                </a:solidFill>
                <a:latin typeface="+mj-lt"/>
              </a:endParaRPr>
            </a:p>
          </p:txBody>
        </p:sp>
        <p:sp>
          <p:nvSpPr>
            <p:cNvPr id="8" name="矩形 28"/>
            <p:cNvSpPr/>
            <p:nvPr/>
          </p:nvSpPr>
          <p:spPr>
            <a:xfrm>
              <a:off x="3083906" y="4654282"/>
              <a:ext cx="1075231" cy="369332"/>
            </a:xfrm>
            <a:prstGeom prst="rect">
              <a:avLst/>
            </a:prstGeom>
          </p:spPr>
          <p:txBody>
            <a:bodyPr wrap="none">
              <a:spAutoFit/>
            </a:bodyPr>
            <a:lstStyle/>
            <a:p>
              <a:pPr algn="ctr">
                <a:defRPr/>
              </a:pPr>
              <a:r>
                <a:rPr lang="en-US" altLang="zh-CN" b="1" dirty="0">
                  <a:solidFill>
                    <a:schemeClr val="accent6">
                      <a:lumMod val="75000"/>
                    </a:schemeClr>
                  </a:solidFill>
                  <a:latin typeface="+mj-lt"/>
                </a:rPr>
                <a:t>America</a:t>
              </a:r>
            </a:p>
          </p:txBody>
        </p:sp>
        <p:sp>
          <p:nvSpPr>
            <p:cNvPr id="26643" name="矩形 34"/>
            <p:cNvSpPr>
              <a:spLocks noChangeArrowheads="1"/>
            </p:cNvSpPr>
            <p:nvPr/>
          </p:nvSpPr>
          <p:spPr bwMode="auto">
            <a:xfrm>
              <a:off x="2998277" y="4324821"/>
              <a:ext cx="12464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1400" dirty="0">
                  <a:latin typeface="+mj-lt"/>
                  <a:ea typeface="SimSun" panose="02010600030101010101" pitchFamily="2" charset="-122"/>
                </a:rPr>
                <a:t>Paris, </a:t>
              </a:r>
              <a:r>
                <a:rPr lang="en-US" altLang="zh-CN" sz="1400" dirty="0" err="1">
                  <a:latin typeface="+mj-lt"/>
                  <a:ea typeface="SimSun" panose="02010600030101010101" pitchFamily="2" charset="-122"/>
                </a:rPr>
                <a:t>Batimat</a:t>
              </a:r>
              <a:endParaRPr lang="en-US" altLang="zh-CN" sz="1400" dirty="0">
                <a:latin typeface="+mj-lt"/>
                <a:ea typeface="SimSun" panose="02010600030101010101" pitchFamily="2" charset="-122"/>
              </a:endParaRPr>
            </a:p>
          </p:txBody>
        </p:sp>
        <p:pic>
          <p:nvPicPr>
            <p:cNvPr id="23" name="图片 37" descr="GEDC0706.JPG"/>
            <p:cNvPicPr/>
            <p:nvPr/>
          </p:nvPicPr>
          <p:blipFill>
            <a:blip r:embed="rId8" cstate="print"/>
            <a:srcRect t="36859"/>
            <a:stretch>
              <a:fillRect/>
            </a:stretch>
          </p:blipFill>
          <p:spPr>
            <a:xfrm>
              <a:off x="2822593" y="2944108"/>
              <a:ext cx="1597867" cy="1423150"/>
            </a:xfrm>
            <a:prstGeom prst="rect">
              <a:avLst/>
            </a:prstGeom>
            <a:ln/>
          </p:spPr>
          <p:style>
            <a:lnRef idx="3">
              <a:schemeClr val="lt1"/>
            </a:lnRef>
            <a:fillRef idx="1">
              <a:schemeClr val="accent6"/>
            </a:fillRef>
            <a:effectRef idx="1">
              <a:schemeClr val="accent6"/>
            </a:effectRef>
            <a:fontRef idx="minor">
              <a:schemeClr val="lt1"/>
            </a:fontRef>
          </p:style>
        </p:pic>
        <p:sp>
          <p:nvSpPr>
            <p:cNvPr id="26645" name="矩形 24"/>
            <p:cNvSpPr>
              <a:spLocks noChangeArrowheads="1"/>
            </p:cNvSpPr>
            <p:nvPr/>
          </p:nvSpPr>
          <p:spPr bwMode="auto">
            <a:xfrm>
              <a:off x="2949736" y="6437884"/>
              <a:ext cx="13435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1400" dirty="0">
                  <a:latin typeface="+mj-lt"/>
                  <a:ea typeface="SimSun" panose="02010600030101010101" pitchFamily="2" charset="-122"/>
                </a:rPr>
                <a:t>Las Vegas, CES</a:t>
              </a:r>
              <a:endParaRPr lang="zh-CN" altLang="en-US" sz="1400" dirty="0">
                <a:latin typeface="+mj-lt"/>
                <a:ea typeface="SimSun" panose="02010600030101010101" pitchFamily="2" charset="-122"/>
              </a:endParaRPr>
            </a:p>
          </p:txBody>
        </p:sp>
        <p:pic>
          <p:nvPicPr>
            <p:cNvPr id="25" name="图片 40"/>
            <p:cNvPicPr/>
            <p:nvPr/>
          </p:nvPicPr>
          <p:blipFill>
            <a:blip r:embed="rId9" cstate="print"/>
            <a:srcRect b="19576"/>
            <a:stretch>
              <a:fillRect/>
            </a:stretch>
          </p:blipFill>
          <p:spPr bwMode="auto">
            <a:xfrm>
              <a:off x="2789931" y="5048845"/>
              <a:ext cx="1663189" cy="1423150"/>
            </a:xfrm>
            <a:prstGeom prst="rect">
              <a:avLst/>
            </a:prstGeom>
            <a:ln>
              <a:headEnd/>
              <a:tailEnd/>
            </a:ln>
          </p:spPr>
          <p:style>
            <a:lnRef idx="3">
              <a:schemeClr val="lt1"/>
            </a:lnRef>
            <a:fillRef idx="1">
              <a:schemeClr val="accent6"/>
            </a:fillRef>
            <a:effectRef idx="1">
              <a:schemeClr val="accent6"/>
            </a:effectRef>
            <a:fontRef idx="minor">
              <a:schemeClr val="lt1"/>
            </a:fontRef>
          </p:style>
        </p:pic>
        <p:cxnSp>
          <p:nvCxnSpPr>
            <p:cNvPr id="26" name="直接连接符 47"/>
            <p:cNvCxnSpPr/>
            <p:nvPr/>
          </p:nvCxnSpPr>
          <p:spPr>
            <a:xfrm>
              <a:off x="6736563" y="2981560"/>
              <a:ext cx="0" cy="3345756"/>
            </a:xfrm>
            <a:prstGeom prst="line">
              <a:avLst/>
            </a:prstGeom>
          </p:spPr>
          <p:style>
            <a:lnRef idx="1">
              <a:schemeClr val="accent6"/>
            </a:lnRef>
            <a:fillRef idx="0">
              <a:schemeClr val="accent6"/>
            </a:fillRef>
            <a:effectRef idx="0">
              <a:schemeClr val="accent6"/>
            </a:effectRef>
            <a:fontRef idx="minor">
              <a:schemeClr val="tx1"/>
            </a:fontRef>
          </p:style>
        </p:cxnSp>
      </p:grpSp>
      <p:sp>
        <p:nvSpPr>
          <p:cNvPr id="10" name="Title 9"/>
          <p:cNvSpPr>
            <a:spLocks noGrp="1"/>
          </p:cNvSpPr>
          <p:nvPr>
            <p:ph type="title"/>
          </p:nvPr>
        </p:nvSpPr>
        <p:spPr/>
        <p:txBody>
          <a:bodyPr/>
          <a:lstStyle/>
          <a:p>
            <a:r>
              <a:rPr lang="en-US"/>
              <a:t>How Alibaba attract buyer to the platform?</a:t>
            </a:r>
          </a:p>
        </p:txBody>
      </p:sp>
      <p:sp>
        <p:nvSpPr>
          <p:cNvPr id="33" name="Chevron 32"/>
          <p:cNvSpPr/>
          <p:nvPr/>
        </p:nvSpPr>
        <p:spPr>
          <a:xfrm>
            <a:off x="2348619" y="1172123"/>
            <a:ext cx="2286000" cy="605355"/>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0076" tIns="40039" rIns="80076" bIns="40039" rtlCol="0" anchor="ctr"/>
          <a:lstStyle/>
          <a:p>
            <a:pPr algn="ctr"/>
            <a:r>
              <a:rPr lang="en-US" sz="1401" b="1" dirty="0">
                <a:solidFill>
                  <a:schemeClr val="bg1"/>
                </a:solidFill>
              </a:rPr>
              <a:t>Step 2</a:t>
            </a:r>
          </a:p>
          <a:p>
            <a:pPr algn="ctr"/>
            <a:r>
              <a:rPr lang="en-US" sz="1051" smtClean="0">
                <a:solidFill>
                  <a:schemeClr val="bg1"/>
                </a:solidFill>
              </a:rPr>
              <a:t>Buyer </a:t>
            </a:r>
            <a:r>
              <a:rPr lang="en-US" sz="1051" dirty="0">
                <a:solidFill>
                  <a:schemeClr val="bg1"/>
                </a:solidFill>
              </a:rPr>
              <a:t>Sourcing Event</a:t>
            </a:r>
          </a:p>
        </p:txBody>
      </p:sp>
      <p:sp>
        <p:nvSpPr>
          <p:cNvPr id="34" name="Chevron 33"/>
          <p:cNvSpPr/>
          <p:nvPr/>
        </p:nvSpPr>
        <p:spPr>
          <a:xfrm>
            <a:off x="4514354" y="1172123"/>
            <a:ext cx="2286000" cy="605355"/>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0076" tIns="40039" rIns="80076" bIns="40039" rtlCol="0" anchor="ctr"/>
          <a:lstStyle/>
          <a:p>
            <a:pPr algn="ctr"/>
            <a:r>
              <a:rPr lang="en-US" sz="1401" b="1" dirty="0">
                <a:solidFill>
                  <a:schemeClr val="bg1"/>
                </a:solidFill>
              </a:rPr>
              <a:t>Step 3</a:t>
            </a:r>
          </a:p>
          <a:p>
            <a:pPr algn="ctr"/>
            <a:r>
              <a:rPr lang="en-US" sz="1051" smtClean="0">
                <a:solidFill>
                  <a:schemeClr val="bg1"/>
                </a:solidFill>
              </a:rPr>
              <a:t>RFQs</a:t>
            </a:r>
            <a:endParaRPr lang="en-US" sz="1051" dirty="0">
              <a:solidFill>
                <a:schemeClr val="bg1"/>
              </a:solidFill>
            </a:endParaRPr>
          </a:p>
        </p:txBody>
      </p:sp>
      <p:sp>
        <p:nvSpPr>
          <p:cNvPr id="35" name="Chevron 34"/>
          <p:cNvSpPr/>
          <p:nvPr/>
        </p:nvSpPr>
        <p:spPr>
          <a:xfrm>
            <a:off x="6680092" y="1172123"/>
            <a:ext cx="2286000" cy="605355"/>
          </a:xfrm>
          <a:prstGeom prst="chevron">
            <a:avLst/>
          </a:prstGeom>
          <a:solidFill>
            <a:srgbClr val="F36F21"/>
          </a:solidFill>
          <a:ln>
            <a:noFill/>
          </a:ln>
        </p:spPr>
        <p:style>
          <a:lnRef idx="2">
            <a:schemeClr val="accent1">
              <a:shade val="50000"/>
            </a:schemeClr>
          </a:lnRef>
          <a:fillRef idx="1">
            <a:schemeClr val="accent1"/>
          </a:fillRef>
          <a:effectRef idx="0">
            <a:schemeClr val="accent1"/>
          </a:effectRef>
          <a:fontRef idx="minor">
            <a:schemeClr val="lt1"/>
          </a:fontRef>
        </p:style>
        <p:txBody>
          <a:bodyPr lIns="80076" tIns="40039" rIns="80076" bIns="40039" rtlCol="0" anchor="ctr"/>
          <a:lstStyle/>
          <a:p>
            <a:pPr algn="ctr"/>
            <a:r>
              <a:rPr lang="en-US" sz="1401" b="1" dirty="0">
                <a:solidFill>
                  <a:schemeClr val="bg1"/>
                </a:solidFill>
              </a:rPr>
              <a:t>Step 4</a:t>
            </a:r>
          </a:p>
          <a:p>
            <a:pPr algn="ctr"/>
            <a:r>
              <a:rPr lang="en-US" sz="1051" smtClean="0">
                <a:solidFill>
                  <a:schemeClr val="bg1"/>
                </a:solidFill>
              </a:rPr>
              <a:t>Global </a:t>
            </a:r>
            <a:r>
              <a:rPr lang="en-US" sz="1051" dirty="0">
                <a:solidFill>
                  <a:schemeClr val="bg1"/>
                </a:solidFill>
              </a:rPr>
              <a:t>Tradeshow </a:t>
            </a:r>
            <a:endParaRPr lang="en-US" sz="1401" dirty="0">
              <a:solidFill>
                <a:schemeClr val="bg1"/>
              </a:solidFill>
            </a:endParaRPr>
          </a:p>
        </p:txBody>
      </p:sp>
      <p:sp>
        <p:nvSpPr>
          <p:cNvPr id="36" name="Chevron 35"/>
          <p:cNvSpPr/>
          <p:nvPr/>
        </p:nvSpPr>
        <p:spPr>
          <a:xfrm>
            <a:off x="182880" y="1172123"/>
            <a:ext cx="2286000" cy="605355"/>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0076" tIns="40039" rIns="80076" bIns="40039" rtlCol="0" anchor="ctr"/>
          <a:lstStyle/>
          <a:p>
            <a:pPr algn="ctr"/>
            <a:r>
              <a:rPr lang="en-US" sz="1401" b="1" dirty="0">
                <a:solidFill>
                  <a:schemeClr val="bg1"/>
                </a:solidFill>
              </a:rPr>
              <a:t>Step 1</a:t>
            </a:r>
          </a:p>
          <a:p>
            <a:pPr algn="ctr"/>
            <a:r>
              <a:rPr lang="en-US" sz="1051" smtClean="0">
                <a:solidFill>
                  <a:schemeClr val="bg1"/>
                </a:solidFill>
              </a:rPr>
              <a:t>Buyer </a:t>
            </a:r>
            <a:r>
              <a:rPr lang="en-US" sz="1051" dirty="0">
                <a:solidFill>
                  <a:schemeClr val="bg1"/>
                </a:solidFill>
              </a:rPr>
              <a:t>training</a:t>
            </a:r>
          </a:p>
        </p:txBody>
      </p:sp>
    </p:spTree>
    <p:extLst>
      <p:ext uri="{BB962C8B-B14F-4D97-AF65-F5344CB8AC3E}">
        <p14:creationId xmlns:p14="http://schemas.microsoft.com/office/powerpoint/2010/main" val="76579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fade">
                                      <p:cBhvr>
                                        <p:cTn id="7" dur="500"/>
                                        <p:tgtEl>
                                          <p:spTgt spid="266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42" name="Picture 5" descr="C:\Users\abir.ALIBABA\AppData\Local\Microsoft\Windows\Temporary Internet Files\Content.Outlook\F7I38826\Mr Thomas.jpg"/>
          <p:cNvPicPr>
            <a:picLocks noChangeAspect="1" noChangeArrowheads="1"/>
          </p:cNvPicPr>
          <p:nvPr/>
        </p:nvPicPr>
        <p:blipFill>
          <a:blip r:embed="rId3" cstate="print"/>
          <a:stretch>
            <a:fillRect/>
          </a:stretch>
        </p:blipFill>
        <p:spPr bwMode="auto">
          <a:xfrm>
            <a:off x="2877469" y="1199753"/>
            <a:ext cx="1676400" cy="2457450"/>
          </a:xfrm>
          <a:prstGeom prst="rect">
            <a:avLst/>
          </a:prstGeom>
        </p:spPr>
        <p:style>
          <a:lnRef idx="3">
            <a:schemeClr val="lt1"/>
          </a:lnRef>
          <a:fillRef idx="1">
            <a:schemeClr val="accent6"/>
          </a:fillRef>
          <a:effectRef idx="1">
            <a:schemeClr val="accent6"/>
          </a:effectRef>
          <a:fontRef idx="minor">
            <a:schemeClr val="lt1"/>
          </a:fontRef>
        </p:style>
      </p:pic>
      <p:pic>
        <p:nvPicPr>
          <p:cNvPr id="471045" name="Picture 6" descr="ancilloti api"/>
          <p:cNvPicPr>
            <a:picLocks noChangeAspect="1" noChangeArrowheads="1"/>
          </p:cNvPicPr>
          <p:nvPr/>
        </p:nvPicPr>
        <p:blipFill>
          <a:blip r:embed="rId4" cstate="print"/>
          <a:stretch>
            <a:fillRect/>
          </a:stretch>
        </p:blipFill>
        <p:spPr bwMode="auto">
          <a:xfrm>
            <a:off x="4413551" y="1001912"/>
            <a:ext cx="2657475" cy="1876425"/>
          </a:xfrm>
          <a:prstGeom prst="rect">
            <a:avLst/>
          </a:prstGeom>
        </p:spPr>
        <p:style>
          <a:lnRef idx="3">
            <a:schemeClr val="lt1"/>
          </a:lnRef>
          <a:fillRef idx="1">
            <a:schemeClr val="accent6"/>
          </a:fillRef>
          <a:effectRef idx="1">
            <a:schemeClr val="accent6"/>
          </a:effectRef>
          <a:fontRef idx="minor">
            <a:schemeClr val="lt1"/>
          </a:fontRef>
        </p:style>
      </p:pic>
      <p:pic>
        <p:nvPicPr>
          <p:cNvPr id="471046" name="Picture 2" descr="Z:\Events\2007\API\Post event API_fichiers\220x160_070517_api_photo05.jpg"/>
          <p:cNvPicPr>
            <a:picLocks noChangeAspect="1" noChangeArrowheads="1"/>
          </p:cNvPicPr>
          <p:nvPr/>
        </p:nvPicPr>
        <p:blipFill>
          <a:blip r:embed="rId5" cstate="print"/>
          <a:stretch>
            <a:fillRect/>
          </a:stretch>
        </p:blipFill>
        <p:spPr bwMode="auto">
          <a:xfrm>
            <a:off x="247182" y="1072988"/>
            <a:ext cx="2794000" cy="2032000"/>
          </a:xfrm>
          <a:prstGeom prst="rect">
            <a:avLst/>
          </a:prstGeom>
        </p:spPr>
        <p:style>
          <a:lnRef idx="3">
            <a:schemeClr val="lt1"/>
          </a:lnRef>
          <a:fillRef idx="1">
            <a:schemeClr val="accent6"/>
          </a:fillRef>
          <a:effectRef idx="1">
            <a:schemeClr val="accent6"/>
          </a:effectRef>
          <a:fontRef idx="minor">
            <a:schemeClr val="lt1"/>
          </a:fontRef>
        </p:style>
      </p:pic>
      <p:pic>
        <p:nvPicPr>
          <p:cNvPr id="471047" name="Picture 3" descr="C:\Users\abir.ALIBABA\AppData\Local\Microsoft\Windows\Temporary Internet Files\Content.Outlook\F7I38826\DSC_2466 (2).JPG"/>
          <p:cNvPicPr>
            <a:picLocks noChangeAspect="1" noChangeArrowheads="1"/>
          </p:cNvPicPr>
          <p:nvPr/>
        </p:nvPicPr>
        <p:blipFill>
          <a:blip r:embed="rId6" cstate="print"/>
          <a:stretch>
            <a:fillRect/>
          </a:stretch>
        </p:blipFill>
        <p:spPr bwMode="auto">
          <a:xfrm>
            <a:off x="480764" y="3017079"/>
            <a:ext cx="2819400" cy="1733550"/>
          </a:xfrm>
          <a:prstGeom prst="rect">
            <a:avLst/>
          </a:prstGeom>
        </p:spPr>
        <p:style>
          <a:lnRef idx="3">
            <a:schemeClr val="lt1"/>
          </a:lnRef>
          <a:fillRef idx="1">
            <a:schemeClr val="accent6"/>
          </a:fillRef>
          <a:effectRef idx="1">
            <a:schemeClr val="accent6"/>
          </a:effectRef>
          <a:fontRef idx="minor">
            <a:schemeClr val="lt1"/>
          </a:fontRef>
        </p:style>
      </p:pic>
      <p:pic>
        <p:nvPicPr>
          <p:cNvPr id="471048" name="Picture 6" descr="C:\Users\abir.ALIBABA\AppData\Local\Microsoft\Windows\Temporary Internet Files\Content.Outlook\F7I38826\July 06 041.jpg"/>
          <p:cNvPicPr>
            <a:picLocks noChangeAspect="1" noChangeArrowheads="1"/>
          </p:cNvPicPr>
          <p:nvPr/>
        </p:nvPicPr>
        <p:blipFill>
          <a:blip r:embed="rId7" cstate="print"/>
          <a:stretch>
            <a:fillRect/>
          </a:stretch>
        </p:blipFill>
        <p:spPr bwMode="auto">
          <a:xfrm>
            <a:off x="6988264" y="3765056"/>
            <a:ext cx="2019300" cy="2543175"/>
          </a:xfrm>
          <a:prstGeom prst="rect">
            <a:avLst/>
          </a:prstGeom>
        </p:spPr>
        <p:style>
          <a:lnRef idx="3">
            <a:schemeClr val="lt1"/>
          </a:lnRef>
          <a:fillRef idx="1">
            <a:schemeClr val="accent6"/>
          </a:fillRef>
          <a:effectRef idx="1">
            <a:schemeClr val="accent6"/>
          </a:effectRef>
          <a:fontRef idx="minor">
            <a:schemeClr val="lt1"/>
          </a:fontRef>
        </p:style>
      </p:pic>
      <p:pic>
        <p:nvPicPr>
          <p:cNvPr id="471052" name="Picture 12" descr="P1010827"/>
          <p:cNvPicPr>
            <a:picLocks noChangeAspect="1" noChangeArrowheads="1"/>
          </p:cNvPicPr>
          <p:nvPr/>
        </p:nvPicPr>
        <p:blipFill>
          <a:blip r:embed="rId8" cstate="print"/>
          <a:stretch>
            <a:fillRect/>
          </a:stretch>
        </p:blipFill>
        <p:spPr bwMode="auto">
          <a:xfrm>
            <a:off x="259878" y="4590639"/>
            <a:ext cx="3048000" cy="1866900"/>
          </a:xfrm>
          <a:prstGeom prst="rect">
            <a:avLst/>
          </a:prstGeom>
        </p:spPr>
        <p:style>
          <a:lnRef idx="3">
            <a:schemeClr val="lt1"/>
          </a:lnRef>
          <a:fillRef idx="1">
            <a:schemeClr val="accent6"/>
          </a:fillRef>
          <a:effectRef idx="1">
            <a:schemeClr val="accent6"/>
          </a:effectRef>
          <a:fontRef idx="minor">
            <a:schemeClr val="lt1"/>
          </a:fontRef>
        </p:style>
      </p:pic>
      <p:pic>
        <p:nvPicPr>
          <p:cNvPr id="471054" name="Picture 14" descr="image012"/>
          <p:cNvPicPr>
            <a:picLocks noChangeAspect="1" noChangeArrowheads="1"/>
          </p:cNvPicPr>
          <p:nvPr/>
        </p:nvPicPr>
        <p:blipFill>
          <a:blip r:embed="rId9" cstate="print"/>
          <a:stretch>
            <a:fillRect/>
          </a:stretch>
        </p:blipFill>
        <p:spPr bwMode="auto">
          <a:xfrm>
            <a:off x="6100271" y="1372295"/>
            <a:ext cx="2857500" cy="1895475"/>
          </a:xfrm>
          <a:prstGeom prst="rect">
            <a:avLst/>
          </a:prstGeom>
        </p:spPr>
        <p:style>
          <a:lnRef idx="3">
            <a:schemeClr val="lt1"/>
          </a:lnRef>
          <a:fillRef idx="1">
            <a:schemeClr val="accent6"/>
          </a:fillRef>
          <a:effectRef idx="1">
            <a:schemeClr val="accent6"/>
          </a:effectRef>
          <a:fontRef idx="minor">
            <a:schemeClr val="lt1"/>
          </a:fontRef>
        </p:style>
      </p:pic>
      <p:pic>
        <p:nvPicPr>
          <p:cNvPr id="471067" name="Picture 27" descr="Alibaba Open Sesame Event - Shanghai"/>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2964680" y="3811773"/>
            <a:ext cx="4257675" cy="2842691"/>
          </a:xfrm>
          <a:prstGeom prst="rect">
            <a:avLst/>
          </a:prstGeom>
        </p:spPr>
        <p:style>
          <a:lnRef idx="3">
            <a:schemeClr val="lt1"/>
          </a:lnRef>
          <a:fillRef idx="1">
            <a:schemeClr val="accent6"/>
          </a:fillRef>
          <a:effectRef idx="1">
            <a:schemeClr val="accent6"/>
          </a:effectRef>
          <a:fontRef idx="minor">
            <a:schemeClr val="lt1"/>
          </a:fontRef>
        </p:style>
      </p:pic>
      <p:sp>
        <p:nvSpPr>
          <p:cNvPr id="2" name="Title 1"/>
          <p:cNvSpPr>
            <a:spLocks noGrp="1"/>
          </p:cNvSpPr>
          <p:nvPr>
            <p:ph type="title"/>
          </p:nvPr>
        </p:nvSpPr>
        <p:spPr>
          <a:xfrm>
            <a:off x="276225" y="365760"/>
            <a:ext cx="8591550" cy="535531"/>
          </a:xfrm>
        </p:spPr>
        <p:txBody>
          <a:bodyPr/>
          <a:lstStyle/>
          <a:p>
            <a:r>
              <a:rPr lang="en-US"/>
              <a:t>Buyers’ Best </a:t>
            </a:r>
            <a:r>
              <a:rPr lang="en-US" smtClean="0"/>
              <a:t>Friends</a:t>
            </a:r>
            <a:endParaRPr lang="en-US"/>
          </a:p>
        </p:txBody>
      </p:sp>
      <p:pic>
        <p:nvPicPr>
          <p:cNvPr id="12" name="Picture 4" descr="C:\Users\abir.ALIBABA\AppData\Local\Microsoft\Windows\Temporary Internet Files\Content.Outlook\F7I38826\Open sesame 48 72 ppi.jpg"/>
          <p:cNvPicPr>
            <a:picLocks noChangeAspect="1" noChangeArrowheads="1"/>
          </p:cNvPicPr>
          <p:nvPr/>
        </p:nvPicPr>
        <p:blipFill>
          <a:blip r:embed="rId11" cstate="print"/>
          <a:stretch>
            <a:fillRect/>
          </a:stretch>
        </p:blipFill>
        <p:spPr bwMode="auto">
          <a:xfrm>
            <a:off x="4140289" y="2634604"/>
            <a:ext cx="2847975" cy="1962150"/>
          </a:xfrm>
          <a:prstGeom prst="rect">
            <a:avLst/>
          </a:prstGeom>
        </p:spPr>
        <p:style>
          <a:lnRef idx="3">
            <a:schemeClr val="lt1"/>
          </a:lnRef>
          <a:fillRef idx="1">
            <a:schemeClr val="accent6"/>
          </a:fillRef>
          <a:effectRef idx="1">
            <a:schemeClr val="accent6"/>
          </a:effectRef>
          <a:fontRef idx="minor">
            <a:schemeClr val="lt1"/>
          </a:fontRef>
        </p:style>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9878" y="2506526"/>
            <a:ext cx="3040285" cy="2244103"/>
          </a:xfrm>
          <a:prstGeom prst="rect">
            <a:avLst/>
          </a:prstGeom>
        </p:spPr>
      </p:pic>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40801" y="2335153"/>
            <a:ext cx="3237235" cy="2415475"/>
          </a:xfrm>
          <a:prstGeom prst="rect">
            <a:avLst/>
          </a:prstGeom>
        </p:spPr>
      </p:pic>
    </p:spTree>
    <p:extLst>
      <p:ext uri="{BB962C8B-B14F-4D97-AF65-F5344CB8AC3E}">
        <p14:creationId xmlns:p14="http://schemas.microsoft.com/office/powerpoint/2010/main" val="1077110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1042"/>
                                        </p:tgtEl>
                                        <p:attrNameLst>
                                          <p:attrName>style.visibility</p:attrName>
                                        </p:attrNameLst>
                                      </p:cBhvr>
                                      <p:to>
                                        <p:strVal val="visible"/>
                                      </p:to>
                                    </p:set>
                                    <p:anim calcmode="lin" valueType="num">
                                      <p:cBhvr additive="base">
                                        <p:cTn id="7" dur="500" fill="hold"/>
                                        <p:tgtEl>
                                          <p:spTgt spid="471042"/>
                                        </p:tgtEl>
                                        <p:attrNameLst>
                                          <p:attrName>ppt_x</p:attrName>
                                        </p:attrNameLst>
                                      </p:cBhvr>
                                      <p:tavLst>
                                        <p:tav tm="0">
                                          <p:val>
                                            <p:strVal val="#ppt_x"/>
                                          </p:val>
                                        </p:tav>
                                        <p:tav tm="100000">
                                          <p:val>
                                            <p:strVal val="#ppt_x"/>
                                          </p:val>
                                        </p:tav>
                                      </p:tavLst>
                                    </p:anim>
                                    <p:anim calcmode="lin" valueType="num">
                                      <p:cBhvr additive="base">
                                        <p:cTn id="8" dur="500" fill="hold"/>
                                        <p:tgtEl>
                                          <p:spTgt spid="47104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471046"/>
                                        </p:tgtEl>
                                        <p:attrNameLst>
                                          <p:attrName>style.visibility</p:attrName>
                                        </p:attrNameLst>
                                      </p:cBhvr>
                                      <p:to>
                                        <p:strVal val="visible"/>
                                      </p:to>
                                    </p:set>
                                    <p:anim calcmode="lin" valueType="num">
                                      <p:cBhvr additive="base">
                                        <p:cTn id="12" dur="500" fill="hold"/>
                                        <p:tgtEl>
                                          <p:spTgt spid="471046"/>
                                        </p:tgtEl>
                                        <p:attrNameLst>
                                          <p:attrName>ppt_x</p:attrName>
                                        </p:attrNameLst>
                                      </p:cBhvr>
                                      <p:tavLst>
                                        <p:tav tm="0">
                                          <p:val>
                                            <p:strVal val="0-#ppt_w/2"/>
                                          </p:val>
                                        </p:tav>
                                        <p:tav tm="100000">
                                          <p:val>
                                            <p:strVal val="#ppt_x"/>
                                          </p:val>
                                        </p:tav>
                                      </p:tavLst>
                                    </p:anim>
                                    <p:anim calcmode="lin" valueType="num">
                                      <p:cBhvr additive="base">
                                        <p:cTn id="13" dur="500" fill="hold"/>
                                        <p:tgtEl>
                                          <p:spTgt spid="47104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471045"/>
                                        </p:tgtEl>
                                        <p:attrNameLst>
                                          <p:attrName>style.visibility</p:attrName>
                                        </p:attrNameLst>
                                      </p:cBhvr>
                                      <p:to>
                                        <p:strVal val="visible"/>
                                      </p:to>
                                    </p:set>
                                    <p:anim calcmode="lin" valueType="num">
                                      <p:cBhvr additive="base">
                                        <p:cTn id="17" dur="500" fill="hold"/>
                                        <p:tgtEl>
                                          <p:spTgt spid="471045"/>
                                        </p:tgtEl>
                                        <p:attrNameLst>
                                          <p:attrName>ppt_x</p:attrName>
                                        </p:attrNameLst>
                                      </p:cBhvr>
                                      <p:tavLst>
                                        <p:tav tm="0">
                                          <p:val>
                                            <p:strVal val="0-#ppt_w/2"/>
                                          </p:val>
                                        </p:tav>
                                        <p:tav tm="100000">
                                          <p:val>
                                            <p:strVal val="#ppt_x"/>
                                          </p:val>
                                        </p:tav>
                                      </p:tavLst>
                                    </p:anim>
                                    <p:anim calcmode="lin" valueType="num">
                                      <p:cBhvr additive="base">
                                        <p:cTn id="18" dur="500" fill="hold"/>
                                        <p:tgtEl>
                                          <p:spTgt spid="47104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471047"/>
                                        </p:tgtEl>
                                        <p:attrNameLst>
                                          <p:attrName>style.visibility</p:attrName>
                                        </p:attrNameLst>
                                      </p:cBhvr>
                                      <p:to>
                                        <p:strVal val="visible"/>
                                      </p:to>
                                    </p:set>
                                    <p:anim calcmode="lin" valueType="num">
                                      <p:cBhvr additive="base">
                                        <p:cTn id="22" dur="500" fill="hold"/>
                                        <p:tgtEl>
                                          <p:spTgt spid="471047"/>
                                        </p:tgtEl>
                                        <p:attrNameLst>
                                          <p:attrName>ppt_x</p:attrName>
                                        </p:attrNameLst>
                                      </p:cBhvr>
                                      <p:tavLst>
                                        <p:tav tm="0">
                                          <p:val>
                                            <p:strVal val="0-#ppt_w/2"/>
                                          </p:val>
                                        </p:tav>
                                        <p:tav tm="100000">
                                          <p:val>
                                            <p:strVal val="#ppt_x"/>
                                          </p:val>
                                        </p:tav>
                                      </p:tavLst>
                                    </p:anim>
                                    <p:anim calcmode="lin" valueType="num">
                                      <p:cBhvr additive="base">
                                        <p:cTn id="23" dur="500" fill="hold"/>
                                        <p:tgtEl>
                                          <p:spTgt spid="471047"/>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nodeType="afterEffect">
                                  <p:stCondLst>
                                    <p:cond delay="0"/>
                                  </p:stCondLst>
                                  <p:childTnLst>
                                    <p:set>
                                      <p:cBhvr>
                                        <p:cTn id="26" dur="1" fill="hold">
                                          <p:stCondLst>
                                            <p:cond delay="0"/>
                                          </p:stCondLst>
                                        </p:cTn>
                                        <p:tgtEl>
                                          <p:spTgt spid="471054"/>
                                        </p:tgtEl>
                                        <p:attrNameLst>
                                          <p:attrName>style.visibility</p:attrName>
                                        </p:attrNameLst>
                                      </p:cBhvr>
                                      <p:to>
                                        <p:strVal val="visible"/>
                                      </p:to>
                                    </p:set>
                                    <p:anim calcmode="lin" valueType="num">
                                      <p:cBhvr additive="base">
                                        <p:cTn id="27" dur="500" fill="hold"/>
                                        <p:tgtEl>
                                          <p:spTgt spid="471054"/>
                                        </p:tgtEl>
                                        <p:attrNameLst>
                                          <p:attrName>ppt_x</p:attrName>
                                        </p:attrNameLst>
                                      </p:cBhvr>
                                      <p:tavLst>
                                        <p:tav tm="0">
                                          <p:val>
                                            <p:strVal val="#ppt_x"/>
                                          </p:val>
                                        </p:tav>
                                        <p:tav tm="100000">
                                          <p:val>
                                            <p:strVal val="#ppt_x"/>
                                          </p:val>
                                        </p:tav>
                                      </p:tavLst>
                                    </p:anim>
                                    <p:anim calcmode="lin" valueType="num">
                                      <p:cBhvr additive="base">
                                        <p:cTn id="28" dur="500" fill="hold"/>
                                        <p:tgtEl>
                                          <p:spTgt spid="471054"/>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3" fill="hold" nodeType="afterEffect">
                                  <p:stCondLst>
                                    <p:cond delay="0"/>
                                  </p:stCondLst>
                                  <p:childTnLst>
                                    <p:set>
                                      <p:cBhvr>
                                        <p:cTn id="31" dur="1" fill="hold">
                                          <p:stCondLst>
                                            <p:cond delay="0"/>
                                          </p:stCondLst>
                                        </p:cTn>
                                        <p:tgtEl>
                                          <p:spTgt spid="471052"/>
                                        </p:tgtEl>
                                        <p:attrNameLst>
                                          <p:attrName>style.visibility</p:attrName>
                                        </p:attrNameLst>
                                      </p:cBhvr>
                                      <p:to>
                                        <p:strVal val="visible"/>
                                      </p:to>
                                    </p:set>
                                    <p:anim calcmode="lin" valueType="num">
                                      <p:cBhvr additive="base">
                                        <p:cTn id="32" dur="500" fill="hold"/>
                                        <p:tgtEl>
                                          <p:spTgt spid="471052"/>
                                        </p:tgtEl>
                                        <p:attrNameLst>
                                          <p:attrName>ppt_x</p:attrName>
                                        </p:attrNameLst>
                                      </p:cBhvr>
                                      <p:tavLst>
                                        <p:tav tm="0">
                                          <p:val>
                                            <p:strVal val="1+#ppt_w/2"/>
                                          </p:val>
                                        </p:tav>
                                        <p:tav tm="100000">
                                          <p:val>
                                            <p:strVal val="#ppt_x"/>
                                          </p:val>
                                        </p:tav>
                                      </p:tavLst>
                                    </p:anim>
                                    <p:anim calcmode="lin" valueType="num">
                                      <p:cBhvr additive="base">
                                        <p:cTn id="33" dur="500" fill="hold"/>
                                        <p:tgtEl>
                                          <p:spTgt spid="471052"/>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 presetClass="entr" presetSubtype="6" fill="hold" nodeType="afterEffect">
                                  <p:stCondLst>
                                    <p:cond delay="0"/>
                                  </p:stCondLst>
                                  <p:childTnLst>
                                    <p:set>
                                      <p:cBhvr>
                                        <p:cTn id="36" dur="1" fill="hold">
                                          <p:stCondLst>
                                            <p:cond delay="0"/>
                                          </p:stCondLst>
                                        </p:cTn>
                                        <p:tgtEl>
                                          <p:spTgt spid="471048"/>
                                        </p:tgtEl>
                                        <p:attrNameLst>
                                          <p:attrName>style.visibility</p:attrName>
                                        </p:attrNameLst>
                                      </p:cBhvr>
                                      <p:to>
                                        <p:strVal val="visible"/>
                                      </p:to>
                                    </p:set>
                                    <p:anim calcmode="lin" valueType="num">
                                      <p:cBhvr additive="base">
                                        <p:cTn id="37" dur="500" fill="hold"/>
                                        <p:tgtEl>
                                          <p:spTgt spid="471048"/>
                                        </p:tgtEl>
                                        <p:attrNameLst>
                                          <p:attrName>ppt_x</p:attrName>
                                        </p:attrNameLst>
                                      </p:cBhvr>
                                      <p:tavLst>
                                        <p:tav tm="0">
                                          <p:val>
                                            <p:strVal val="1+#ppt_w/2"/>
                                          </p:val>
                                        </p:tav>
                                        <p:tav tm="100000">
                                          <p:val>
                                            <p:strVal val="#ppt_x"/>
                                          </p:val>
                                        </p:tav>
                                      </p:tavLst>
                                    </p:anim>
                                    <p:anim calcmode="lin" valueType="num">
                                      <p:cBhvr additive="base">
                                        <p:cTn id="38" dur="500" fill="hold"/>
                                        <p:tgtEl>
                                          <p:spTgt spid="471048"/>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471067"/>
                                        </p:tgtEl>
                                        <p:attrNameLst>
                                          <p:attrName>style.visibility</p:attrName>
                                        </p:attrNameLst>
                                      </p:cBhvr>
                                      <p:to>
                                        <p:strVal val="visible"/>
                                      </p:to>
                                    </p:set>
                                    <p:anim calcmode="lin" valueType="num">
                                      <p:cBhvr additive="base">
                                        <p:cTn id="42" dur="500" fill="hold"/>
                                        <p:tgtEl>
                                          <p:spTgt spid="471067"/>
                                        </p:tgtEl>
                                        <p:attrNameLst>
                                          <p:attrName>ppt_x</p:attrName>
                                        </p:attrNameLst>
                                      </p:cBhvr>
                                      <p:tavLst>
                                        <p:tav tm="0">
                                          <p:val>
                                            <p:strVal val="#ppt_x"/>
                                          </p:val>
                                        </p:tav>
                                        <p:tav tm="100000">
                                          <p:val>
                                            <p:strVal val="#ppt_x"/>
                                          </p:val>
                                        </p:tav>
                                      </p:tavLst>
                                    </p:anim>
                                    <p:anim calcmode="lin" valueType="num">
                                      <p:cBhvr additive="base">
                                        <p:cTn id="43" dur="500" fill="hold"/>
                                        <p:tgtEl>
                                          <p:spTgt spid="471067"/>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1"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p:cNvSpPr>
          <p:nvPr/>
        </p:nvSpPr>
        <p:spPr bwMode="auto">
          <a:xfrm>
            <a:off x="457411" y="1110853"/>
            <a:ext cx="8276453" cy="573303"/>
          </a:xfrm>
          <a:prstGeom prst="rect">
            <a:avLst/>
          </a:prstGeom>
          <a:noFill/>
          <a:ln w="25400">
            <a:noFill/>
            <a:miter lim="800000"/>
            <a:headEnd/>
            <a:tailEnd/>
          </a:ln>
        </p:spPr>
        <p:txBody>
          <a:bodyPr lIns="80076" tIns="40039" rIns="80076" bIns="40039">
            <a:spAutoFit/>
          </a:bodyPr>
          <a:lstStyle/>
          <a:p>
            <a:pPr algn="ctr">
              <a:tabLst>
                <a:tab pos="734052" algn="l"/>
              </a:tabLst>
            </a:pPr>
            <a:r>
              <a:rPr lang="en-US" altLang="zh-CN" sz="1600" i="1" dirty="0">
                <a:latin typeface="+mj-lt"/>
              </a:rPr>
              <a:t>Alibaba.com participates in over 35 leading international trade shows per year to help our Gold Supplier members </a:t>
            </a:r>
            <a:r>
              <a:rPr lang="en-US" altLang="zh-CN" sz="1600" b="1" i="1" dirty="0">
                <a:latin typeface="+mj-lt"/>
              </a:rPr>
              <a:t>promote their products</a:t>
            </a:r>
            <a:r>
              <a:rPr lang="en-US" altLang="zh-CN" sz="1600" i="1" dirty="0">
                <a:latin typeface="+mj-lt"/>
              </a:rPr>
              <a:t>. </a:t>
            </a:r>
          </a:p>
        </p:txBody>
      </p:sp>
      <p:pic>
        <p:nvPicPr>
          <p:cNvPr id="77827" name="Picture 12" descr="149122122390431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28478" y="3492063"/>
            <a:ext cx="1597455" cy="432383"/>
          </a:xfrm>
          <a:prstGeom prst="rect">
            <a:avLst/>
          </a:prstGeom>
          <a:noFill/>
          <a:ln w="9525">
            <a:noFill/>
            <a:miter lim="800000"/>
            <a:headEnd/>
            <a:tailEnd/>
          </a:ln>
        </p:spPr>
      </p:pic>
      <p:pic>
        <p:nvPicPr>
          <p:cNvPr id="77828" name="Picture 13" descr="150122122390431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5655" y="3590646"/>
            <a:ext cx="899524" cy="304476"/>
          </a:xfrm>
          <a:prstGeom prst="rect">
            <a:avLst/>
          </a:prstGeom>
          <a:noFill/>
          <a:ln w="9525">
            <a:noFill/>
            <a:miter lim="800000"/>
            <a:headEnd/>
            <a:tailEnd/>
          </a:ln>
        </p:spPr>
      </p:pic>
      <p:pic>
        <p:nvPicPr>
          <p:cNvPr id="77829" name="Picture 14" descr="151122122390431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41369" y="3957468"/>
            <a:ext cx="1406983" cy="543607"/>
          </a:xfrm>
          <a:prstGeom prst="rect">
            <a:avLst/>
          </a:prstGeom>
          <a:noFill/>
          <a:ln w="9525">
            <a:noFill/>
            <a:miter lim="800000"/>
            <a:headEnd/>
            <a:tailEnd/>
          </a:ln>
        </p:spPr>
      </p:pic>
      <p:pic>
        <p:nvPicPr>
          <p:cNvPr id="77830" name="Picture 15" descr="152122122390431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96466" y="2340818"/>
            <a:ext cx="898133" cy="285011"/>
          </a:xfrm>
          <a:prstGeom prst="rect">
            <a:avLst/>
          </a:prstGeom>
          <a:noFill/>
          <a:ln w="9525">
            <a:noFill/>
            <a:miter lim="800000"/>
            <a:headEnd/>
            <a:tailEnd/>
          </a:ln>
        </p:spPr>
      </p:pic>
      <p:pic>
        <p:nvPicPr>
          <p:cNvPr id="77831" name="Picture 16" descr="160122122390431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715524" y="2798369"/>
            <a:ext cx="1370835" cy="472702"/>
          </a:xfrm>
          <a:prstGeom prst="rect">
            <a:avLst/>
          </a:prstGeom>
          <a:noFill/>
          <a:ln w="9525">
            <a:noFill/>
            <a:miter lim="800000"/>
            <a:headEnd/>
            <a:tailEnd/>
          </a:ln>
        </p:spPr>
      </p:pic>
      <p:pic>
        <p:nvPicPr>
          <p:cNvPr id="77832" name="Picture 17" descr="1671221223904317"/>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809420" y="2378065"/>
            <a:ext cx="923159" cy="304475"/>
          </a:xfrm>
          <a:prstGeom prst="rect">
            <a:avLst/>
          </a:prstGeom>
          <a:noFill/>
          <a:ln w="9525">
            <a:noFill/>
            <a:miter lim="800000"/>
            <a:headEnd/>
            <a:tailEnd/>
          </a:ln>
        </p:spPr>
      </p:pic>
      <p:pic>
        <p:nvPicPr>
          <p:cNvPr id="77833" name="Picture 18" descr="1701221223904317"/>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972460" y="2314113"/>
            <a:ext cx="544997" cy="319769"/>
          </a:xfrm>
          <a:prstGeom prst="rect">
            <a:avLst/>
          </a:prstGeom>
          <a:noFill/>
          <a:ln w="9525">
            <a:noFill/>
            <a:miter lim="800000"/>
            <a:headEnd/>
            <a:tailEnd/>
          </a:ln>
        </p:spPr>
      </p:pic>
      <p:pic>
        <p:nvPicPr>
          <p:cNvPr id="77834" name="Picture 19" descr="1721221223904317"/>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19459" y="2860935"/>
            <a:ext cx="1252660" cy="440725"/>
          </a:xfrm>
          <a:prstGeom prst="rect">
            <a:avLst/>
          </a:prstGeom>
          <a:noFill/>
          <a:ln w="9525">
            <a:noFill/>
            <a:miter lim="800000"/>
            <a:headEnd/>
            <a:tailEnd/>
          </a:ln>
        </p:spPr>
      </p:pic>
      <p:pic>
        <p:nvPicPr>
          <p:cNvPr id="77835" name="Picture 20" descr="1751221223904317"/>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285652" y="2987450"/>
            <a:ext cx="923159" cy="215497"/>
          </a:xfrm>
          <a:prstGeom prst="rect">
            <a:avLst/>
          </a:prstGeom>
          <a:noFill/>
          <a:ln w="9525">
            <a:noFill/>
            <a:miter lim="800000"/>
            <a:headEnd/>
            <a:tailEnd/>
          </a:ln>
        </p:spPr>
      </p:pic>
      <p:pic>
        <p:nvPicPr>
          <p:cNvPr id="77836" name="Picture 21"/>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39221" y="4185759"/>
            <a:ext cx="1636383" cy="286402"/>
          </a:xfrm>
          <a:prstGeom prst="rect">
            <a:avLst/>
          </a:prstGeom>
          <a:noFill/>
          <a:ln w="9525">
            <a:noFill/>
            <a:miter lim="800000"/>
            <a:headEnd/>
            <a:tailEnd/>
          </a:ln>
        </p:spPr>
      </p:pic>
      <p:pic>
        <p:nvPicPr>
          <p:cNvPr id="77837" name="Picture 22" descr="1691221223904317"/>
          <p:cNvPicPr>
            <a:picLocks noChangeAspect="1" noChangeArrowheads="1"/>
          </p:cNvPicPr>
          <p:nvPr/>
        </p:nvPicPr>
        <p:blipFill>
          <a:blip r:embed="rId13" cstate="email">
            <a:extLst>
              <a:ext uri="{28A0092B-C50C-407E-A947-70E740481C1C}">
                <a14:useLocalDpi xmlns:a14="http://schemas.microsoft.com/office/drawing/2010/main"/>
              </a:ext>
            </a:extLst>
          </a:blip>
          <a:srcRect l="18182" t="12122"/>
          <a:stretch>
            <a:fillRect/>
          </a:stretch>
        </p:blipFill>
        <p:spPr bwMode="auto">
          <a:xfrm>
            <a:off x="535006" y="4753154"/>
            <a:ext cx="757714" cy="504678"/>
          </a:xfrm>
          <a:prstGeom prst="rect">
            <a:avLst/>
          </a:prstGeom>
          <a:noFill/>
          <a:ln w="9525">
            <a:noFill/>
            <a:miter lim="800000"/>
            <a:headEnd/>
            <a:tailEnd/>
          </a:ln>
        </p:spPr>
      </p:pic>
      <p:pic>
        <p:nvPicPr>
          <p:cNvPr id="77838" name="Picture 23" descr="1531221223904317"/>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533877" y="3534772"/>
            <a:ext cx="1349981" cy="375381"/>
          </a:xfrm>
          <a:prstGeom prst="rect">
            <a:avLst/>
          </a:prstGeom>
          <a:noFill/>
          <a:ln w="9525">
            <a:noFill/>
            <a:miter lim="800000"/>
            <a:headEnd/>
            <a:tailEnd/>
          </a:ln>
        </p:spPr>
      </p:pic>
      <p:pic>
        <p:nvPicPr>
          <p:cNvPr id="77839" name="Picture 25" descr="1591221223904317"/>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600235" y="2440584"/>
            <a:ext cx="921768" cy="194642"/>
          </a:xfrm>
          <a:prstGeom prst="rect">
            <a:avLst/>
          </a:prstGeom>
          <a:noFill/>
          <a:ln w="9525">
            <a:noFill/>
            <a:miter lim="800000"/>
            <a:headEnd/>
            <a:tailEnd/>
          </a:ln>
        </p:spPr>
      </p:pic>
      <p:pic>
        <p:nvPicPr>
          <p:cNvPr id="77840" name="Picture 27" descr="1621221223904317"/>
          <p:cNvPicPr>
            <a:picLocks noChangeAspect="1" noChangeArrowheads="1"/>
          </p:cNvPicPr>
          <p:nvPr/>
        </p:nvPicPr>
        <p:blipFill>
          <a:blip r:embed="rId16" cstate="print"/>
          <a:srcRect/>
          <a:stretch>
            <a:fillRect/>
          </a:stretch>
        </p:blipFill>
        <p:spPr bwMode="auto">
          <a:xfrm>
            <a:off x="5105180" y="2167740"/>
            <a:ext cx="685418" cy="483824"/>
          </a:xfrm>
          <a:prstGeom prst="rect">
            <a:avLst/>
          </a:prstGeom>
          <a:noFill/>
          <a:ln w="9525">
            <a:noFill/>
            <a:miter lim="800000"/>
            <a:headEnd/>
            <a:tailEnd/>
          </a:ln>
        </p:spPr>
      </p:pic>
      <p:pic>
        <p:nvPicPr>
          <p:cNvPr id="77841" name="Picture 28" descr="1581221223904317"/>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533877" y="2378065"/>
            <a:ext cx="638148" cy="304475"/>
          </a:xfrm>
          <a:prstGeom prst="rect">
            <a:avLst/>
          </a:prstGeom>
          <a:noFill/>
          <a:ln w="9525">
            <a:noFill/>
            <a:miter lim="800000"/>
            <a:headEnd/>
            <a:tailEnd/>
          </a:ln>
        </p:spPr>
      </p:pic>
      <p:pic>
        <p:nvPicPr>
          <p:cNvPr id="77842" name="Picture 29" descr="1771221223904317"/>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2617044" y="4185760"/>
            <a:ext cx="923159" cy="304476"/>
          </a:xfrm>
          <a:prstGeom prst="rect">
            <a:avLst/>
          </a:prstGeom>
          <a:noFill/>
          <a:ln w="9525">
            <a:noFill/>
            <a:miter lim="800000"/>
            <a:headEnd/>
            <a:tailEnd/>
          </a:ln>
        </p:spPr>
      </p:pic>
      <p:pic>
        <p:nvPicPr>
          <p:cNvPr id="77843" name="Picture 4" descr="http://www.messefrankfurt.com.tr/userfiles/am_ist.jpg"/>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346772" y="5510084"/>
            <a:ext cx="1961712" cy="371210"/>
          </a:xfrm>
          <a:prstGeom prst="rect">
            <a:avLst/>
          </a:prstGeom>
          <a:noFill/>
          <a:ln w="9525">
            <a:noFill/>
            <a:miter lim="800000"/>
            <a:headEnd/>
            <a:tailEnd/>
          </a:ln>
        </p:spPr>
      </p:pic>
      <p:pic>
        <p:nvPicPr>
          <p:cNvPr id="77845" name="Picture 12"/>
          <p:cNvPicPr>
            <a:picLocks noChangeAspect="1"/>
          </p:cNvPicPr>
          <p:nvPr/>
        </p:nvPicPr>
        <p:blipFill>
          <a:blip r:embed="rId20" cstate="email">
            <a:extLst>
              <a:ext uri="{28A0092B-C50C-407E-A947-70E740481C1C}">
                <a14:useLocalDpi xmlns:a14="http://schemas.microsoft.com/office/drawing/2010/main"/>
              </a:ext>
            </a:extLst>
          </a:blip>
          <a:srcRect/>
          <a:stretch>
            <a:fillRect/>
          </a:stretch>
        </p:blipFill>
        <p:spPr bwMode="auto">
          <a:xfrm>
            <a:off x="3655909" y="2860935"/>
            <a:ext cx="1190096" cy="307256"/>
          </a:xfrm>
          <a:prstGeom prst="rect">
            <a:avLst/>
          </a:prstGeom>
          <a:noFill/>
          <a:ln w="25400">
            <a:noFill/>
            <a:miter lim="800000"/>
            <a:headEnd/>
            <a:tailEnd/>
          </a:ln>
        </p:spPr>
      </p:pic>
      <p:pic>
        <p:nvPicPr>
          <p:cNvPr id="77846" name="Picture 40" descr="1471221223904317"/>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5581010" y="4064022"/>
            <a:ext cx="1041335" cy="373990"/>
          </a:xfrm>
          <a:prstGeom prst="rect">
            <a:avLst/>
          </a:prstGeom>
          <a:noFill/>
          <a:ln w="9525">
            <a:noFill/>
            <a:miter lim="800000"/>
            <a:headEnd/>
            <a:tailEnd/>
          </a:ln>
        </p:spPr>
      </p:pic>
      <p:pic>
        <p:nvPicPr>
          <p:cNvPr id="27" name="Picture 16" descr="160122122390431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202633" y="2895841"/>
            <a:ext cx="1370835" cy="472702"/>
          </a:xfrm>
          <a:prstGeom prst="rect">
            <a:avLst/>
          </a:prstGeom>
          <a:noFill/>
          <a:ln w="9525">
            <a:noFill/>
            <a:miter lim="800000"/>
            <a:headEnd/>
            <a:tailEnd/>
          </a:ln>
        </p:spPr>
      </p:pic>
      <p:pic>
        <p:nvPicPr>
          <p:cNvPr id="30" name="Picture 11"/>
          <p:cNvPicPr>
            <a:picLocks noChangeAspect="1"/>
          </p:cNvPicPr>
          <p:nvPr/>
        </p:nvPicPr>
        <p:blipFill>
          <a:blip r:embed="rId22" cstate="email">
            <a:extLst>
              <a:ext uri="{28A0092B-C50C-407E-A947-70E740481C1C}">
                <a14:useLocalDpi xmlns:a14="http://schemas.microsoft.com/office/drawing/2010/main"/>
              </a:ext>
            </a:extLst>
          </a:blip>
          <a:srcRect/>
          <a:stretch>
            <a:fillRect/>
          </a:stretch>
        </p:blipFill>
        <p:spPr bwMode="auto">
          <a:xfrm>
            <a:off x="5202631" y="3534487"/>
            <a:ext cx="2018715" cy="328111"/>
          </a:xfrm>
          <a:prstGeom prst="rect">
            <a:avLst/>
          </a:prstGeom>
          <a:noFill/>
          <a:ln w="25400">
            <a:noFill/>
            <a:miter lim="800000"/>
            <a:headEnd/>
            <a:tailEnd/>
          </a:ln>
        </p:spPr>
      </p:pic>
      <p:pic>
        <p:nvPicPr>
          <p:cNvPr id="28" name="Picture 5" descr="1150222246"/>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7373649" y="2167976"/>
            <a:ext cx="1549705" cy="3972738"/>
          </a:xfrm>
          <a:prstGeom prst="rect">
            <a:avLst/>
          </a:prstGeom>
          <a:noFill/>
          <a:ln w="9525">
            <a:noFill/>
            <a:miter lim="800000"/>
            <a:headEnd/>
            <a:tailEnd/>
          </a:ln>
        </p:spPr>
      </p:pic>
      <p:pic>
        <p:nvPicPr>
          <p:cNvPr id="29" name="Picture 11" descr="Tradeshow Presence 3"/>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4761191" y="4812449"/>
            <a:ext cx="2501596" cy="1328265"/>
          </a:xfrm>
          <a:prstGeom prst="rect">
            <a:avLst/>
          </a:prstGeom>
          <a:noFill/>
        </p:spPr>
      </p:pic>
      <p:pic>
        <p:nvPicPr>
          <p:cNvPr id="31" name="Picture 9" descr="Branding Activity"/>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2453271" y="4816389"/>
            <a:ext cx="2181792" cy="1313001"/>
          </a:xfrm>
          <a:prstGeom prst="rect">
            <a:avLst/>
          </a:prstGeom>
          <a:noFill/>
          <a:ln w="9525" algn="ctr">
            <a:noFill/>
            <a:miter lim="800000"/>
            <a:headEnd/>
            <a:tailEnd/>
          </a:ln>
          <a:effectLst/>
        </p:spPr>
      </p:pic>
      <p:sp>
        <p:nvSpPr>
          <p:cNvPr id="2" name="Title 1"/>
          <p:cNvSpPr>
            <a:spLocks noGrp="1"/>
          </p:cNvSpPr>
          <p:nvPr>
            <p:ph type="title"/>
          </p:nvPr>
        </p:nvSpPr>
        <p:spPr/>
        <p:txBody>
          <a:bodyPr/>
          <a:lstStyle/>
          <a:p>
            <a:r>
              <a:rPr lang="en-US"/>
              <a:t>Global Trade Show Promotion</a:t>
            </a:r>
          </a:p>
        </p:txBody>
      </p:sp>
    </p:spTree>
    <p:extLst>
      <p:ext uri="{BB962C8B-B14F-4D97-AF65-F5344CB8AC3E}">
        <p14:creationId xmlns:p14="http://schemas.microsoft.com/office/powerpoint/2010/main" val="3053352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826"/>
                                        </p:tgtEl>
                                        <p:attrNameLst>
                                          <p:attrName>style.visibility</p:attrName>
                                        </p:attrNameLst>
                                      </p:cBhvr>
                                      <p:to>
                                        <p:strVal val="visible"/>
                                      </p:to>
                                    </p:set>
                                    <p:animEffect transition="in" filter="fade">
                                      <p:cBhvr>
                                        <p:cTn id="7" dur="500"/>
                                        <p:tgtEl>
                                          <p:spTgt spid="778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827"/>
                                        </p:tgtEl>
                                        <p:attrNameLst>
                                          <p:attrName>style.visibility</p:attrName>
                                        </p:attrNameLst>
                                      </p:cBhvr>
                                      <p:to>
                                        <p:strVal val="visible"/>
                                      </p:to>
                                    </p:set>
                                    <p:animEffect transition="in" filter="fade">
                                      <p:cBhvr>
                                        <p:cTn id="12" dur="500"/>
                                        <p:tgtEl>
                                          <p:spTgt spid="77827"/>
                                        </p:tgtEl>
                                      </p:cBhvr>
                                    </p:animEffect>
                                  </p:childTnLst>
                                </p:cTn>
                              </p:par>
                              <p:par>
                                <p:cTn id="13" presetID="10" presetClass="entr" presetSubtype="0" fill="hold" nodeType="withEffect">
                                  <p:stCondLst>
                                    <p:cond delay="0"/>
                                  </p:stCondLst>
                                  <p:childTnLst>
                                    <p:set>
                                      <p:cBhvr>
                                        <p:cTn id="14" dur="1" fill="hold">
                                          <p:stCondLst>
                                            <p:cond delay="0"/>
                                          </p:stCondLst>
                                        </p:cTn>
                                        <p:tgtEl>
                                          <p:spTgt spid="77828"/>
                                        </p:tgtEl>
                                        <p:attrNameLst>
                                          <p:attrName>style.visibility</p:attrName>
                                        </p:attrNameLst>
                                      </p:cBhvr>
                                      <p:to>
                                        <p:strVal val="visible"/>
                                      </p:to>
                                    </p:set>
                                    <p:animEffect transition="in" filter="fade">
                                      <p:cBhvr>
                                        <p:cTn id="15" dur="500"/>
                                        <p:tgtEl>
                                          <p:spTgt spid="77828"/>
                                        </p:tgtEl>
                                      </p:cBhvr>
                                    </p:animEffect>
                                  </p:childTnLst>
                                </p:cTn>
                              </p:par>
                              <p:par>
                                <p:cTn id="16" presetID="10" presetClass="entr" presetSubtype="0" fill="hold" nodeType="withEffect">
                                  <p:stCondLst>
                                    <p:cond delay="0"/>
                                  </p:stCondLst>
                                  <p:childTnLst>
                                    <p:set>
                                      <p:cBhvr>
                                        <p:cTn id="17" dur="1" fill="hold">
                                          <p:stCondLst>
                                            <p:cond delay="0"/>
                                          </p:stCondLst>
                                        </p:cTn>
                                        <p:tgtEl>
                                          <p:spTgt spid="77829"/>
                                        </p:tgtEl>
                                        <p:attrNameLst>
                                          <p:attrName>style.visibility</p:attrName>
                                        </p:attrNameLst>
                                      </p:cBhvr>
                                      <p:to>
                                        <p:strVal val="visible"/>
                                      </p:to>
                                    </p:set>
                                    <p:animEffect transition="in" filter="fade">
                                      <p:cBhvr>
                                        <p:cTn id="18" dur="500"/>
                                        <p:tgtEl>
                                          <p:spTgt spid="77829"/>
                                        </p:tgtEl>
                                      </p:cBhvr>
                                    </p:animEffect>
                                  </p:childTnLst>
                                </p:cTn>
                              </p:par>
                              <p:par>
                                <p:cTn id="19" presetID="10" presetClass="entr" presetSubtype="0" fill="hold" nodeType="withEffect">
                                  <p:stCondLst>
                                    <p:cond delay="0"/>
                                  </p:stCondLst>
                                  <p:childTnLst>
                                    <p:set>
                                      <p:cBhvr>
                                        <p:cTn id="20" dur="1" fill="hold">
                                          <p:stCondLst>
                                            <p:cond delay="0"/>
                                          </p:stCondLst>
                                        </p:cTn>
                                        <p:tgtEl>
                                          <p:spTgt spid="77830"/>
                                        </p:tgtEl>
                                        <p:attrNameLst>
                                          <p:attrName>style.visibility</p:attrName>
                                        </p:attrNameLst>
                                      </p:cBhvr>
                                      <p:to>
                                        <p:strVal val="visible"/>
                                      </p:to>
                                    </p:set>
                                    <p:animEffect transition="in" filter="fade">
                                      <p:cBhvr>
                                        <p:cTn id="21" dur="500"/>
                                        <p:tgtEl>
                                          <p:spTgt spid="77830"/>
                                        </p:tgtEl>
                                      </p:cBhvr>
                                    </p:animEffect>
                                  </p:childTnLst>
                                </p:cTn>
                              </p:par>
                              <p:par>
                                <p:cTn id="22" presetID="10" presetClass="entr" presetSubtype="0" fill="hold" nodeType="withEffect">
                                  <p:stCondLst>
                                    <p:cond delay="0"/>
                                  </p:stCondLst>
                                  <p:childTnLst>
                                    <p:set>
                                      <p:cBhvr>
                                        <p:cTn id="23" dur="1" fill="hold">
                                          <p:stCondLst>
                                            <p:cond delay="0"/>
                                          </p:stCondLst>
                                        </p:cTn>
                                        <p:tgtEl>
                                          <p:spTgt spid="77831"/>
                                        </p:tgtEl>
                                        <p:attrNameLst>
                                          <p:attrName>style.visibility</p:attrName>
                                        </p:attrNameLst>
                                      </p:cBhvr>
                                      <p:to>
                                        <p:strVal val="visible"/>
                                      </p:to>
                                    </p:set>
                                    <p:animEffect transition="in" filter="fade">
                                      <p:cBhvr>
                                        <p:cTn id="24" dur="500"/>
                                        <p:tgtEl>
                                          <p:spTgt spid="77831"/>
                                        </p:tgtEl>
                                      </p:cBhvr>
                                    </p:animEffect>
                                  </p:childTnLst>
                                </p:cTn>
                              </p:par>
                              <p:par>
                                <p:cTn id="25" presetID="10" presetClass="entr" presetSubtype="0" fill="hold" nodeType="withEffect">
                                  <p:stCondLst>
                                    <p:cond delay="0"/>
                                  </p:stCondLst>
                                  <p:childTnLst>
                                    <p:set>
                                      <p:cBhvr>
                                        <p:cTn id="26" dur="1" fill="hold">
                                          <p:stCondLst>
                                            <p:cond delay="0"/>
                                          </p:stCondLst>
                                        </p:cTn>
                                        <p:tgtEl>
                                          <p:spTgt spid="77832"/>
                                        </p:tgtEl>
                                        <p:attrNameLst>
                                          <p:attrName>style.visibility</p:attrName>
                                        </p:attrNameLst>
                                      </p:cBhvr>
                                      <p:to>
                                        <p:strVal val="visible"/>
                                      </p:to>
                                    </p:set>
                                    <p:animEffect transition="in" filter="fade">
                                      <p:cBhvr>
                                        <p:cTn id="27" dur="500"/>
                                        <p:tgtEl>
                                          <p:spTgt spid="77832"/>
                                        </p:tgtEl>
                                      </p:cBhvr>
                                    </p:animEffect>
                                  </p:childTnLst>
                                </p:cTn>
                              </p:par>
                              <p:par>
                                <p:cTn id="28" presetID="10" presetClass="entr" presetSubtype="0" fill="hold" nodeType="withEffect">
                                  <p:stCondLst>
                                    <p:cond delay="0"/>
                                  </p:stCondLst>
                                  <p:childTnLst>
                                    <p:set>
                                      <p:cBhvr>
                                        <p:cTn id="29" dur="1" fill="hold">
                                          <p:stCondLst>
                                            <p:cond delay="0"/>
                                          </p:stCondLst>
                                        </p:cTn>
                                        <p:tgtEl>
                                          <p:spTgt spid="77833"/>
                                        </p:tgtEl>
                                        <p:attrNameLst>
                                          <p:attrName>style.visibility</p:attrName>
                                        </p:attrNameLst>
                                      </p:cBhvr>
                                      <p:to>
                                        <p:strVal val="visible"/>
                                      </p:to>
                                    </p:set>
                                    <p:animEffect transition="in" filter="fade">
                                      <p:cBhvr>
                                        <p:cTn id="30" dur="500"/>
                                        <p:tgtEl>
                                          <p:spTgt spid="77833"/>
                                        </p:tgtEl>
                                      </p:cBhvr>
                                    </p:animEffect>
                                  </p:childTnLst>
                                </p:cTn>
                              </p:par>
                              <p:par>
                                <p:cTn id="31" presetID="10" presetClass="entr" presetSubtype="0" fill="hold" nodeType="withEffect">
                                  <p:stCondLst>
                                    <p:cond delay="0"/>
                                  </p:stCondLst>
                                  <p:childTnLst>
                                    <p:set>
                                      <p:cBhvr>
                                        <p:cTn id="32" dur="1" fill="hold">
                                          <p:stCondLst>
                                            <p:cond delay="0"/>
                                          </p:stCondLst>
                                        </p:cTn>
                                        <p:tgtEl>
                                          <p:spTgt spid="77834"/>
                                        </p:tgtEl>
                                        <p:attrNameLst>
                                          <p:attrName>style.visibility</p:attrName>
                                        </p:attrNameLst>
                                      </p:cBhvr>
                                      <p:to>
                                        <p:strVal val="visible"/>
                                      </p:to>
                                    </p:set>
                                    <p:animEffect transition="in" filter="fade">
                                      <p:cBhvr>
                                        <p:cTn id="33" dur="500"/>
                                        <p:tgtEl>
                                          <p:spTgt spid="77834"/>
                                        </p:tgtEl>
                                      </p:cBhvr>
                                    </p:animEffect>
                                  </p:childTnLst>
                                </p:cTn>
                              </p:par>
                              <p:par>
                                <p:cTn id="34" presetID="10" presetClass="entr" presetSubtype="0" fill="hold" nodeType="withEffect">
                                  <p:stCondLst>
                                    <p:cond delay="0"/>
                                  </p:stCondLst>
                                  <p:childTnLst>
                                    <p:set>
                                      <p:cBhvr>
                                        <p:cTn id="35" dur="1" fill="hold">
                                          <p:stCondLst>
                                            <p:cond delay="0"/>
                                          </p:stCondLst>
                                        </p:cTn>
                                        <p:tgtEl>
                                          <p:spTgt spid="77835"/>
                                        </p:tgtEl>
                                        <p:attrNameLst>
                                          <p:attrName>style.visibility</p:attrName>
                                        </p:attrNameLst>
                                      </p:cBhvr>
                                      <p:to>
                                        <p:strVal val="visible"/>
                                      </p:to>
                                    </p:set>
                                    <p:animEffect transition="in" filter="fade">
                                      <p:cBhvr>
                                        <p:cTn id="36" dur="500"/>
                                        <p:tgtEl>
                                          <p:spTgt spid="77835"/>
                                        </p:tgtEl>
                                      </p:cBhvr>
                                    </p:animEffect>
                                  </p:childTnLst>
                                </p:cTn>
                              </p:par>
                              <p:par>
                                <p:cTn id="37" presetID="10" presetClass="entr" presetSubtype="0" fill="hold" nodeType="withEffect">
                                  <p:stCondLst>
                                    <p:cond delay="0"/>
                                  </p:stCondLst>
                                  <p:childTnLst>
                                    <p:set>
                                      <p:cBhvr>
                                        <p:cTn id="38" dur="1" fill="hold">
                                          <p:stCondLst>
                                            <p:cond delay="0"/>
                                          </p:stCondLst>
                                        </p:cTn>
                                        <p:tgtEl>
                                          <p:spTgt spid="77836"/>
                                        </p:tgtEl>
                                        <p:attrNameLst>
                                          <p:attrName>style.visibility</p:attrName>
                                        </p:attrNameLst>
                                      </p:cBhvr>
                                      <p:to>
                                        <p:strVal val="visible"/>
                                      </p:to>
                                    </p:set>
                                    <p:animEffect transition="in" filter="fade">
                                      <p:cBhvr>
                                        <p:cTn id="39" dur="500"/>
                                        <p:tgtEl>
                                          <p:spTgt spid="77836"/>
                                        </p:tgtEl>
                                      </p:cBhvr>
                                    </p:animEffect>
                                  </p:childTnLst>
                                </p:cTn>
                              </p:par>
                              <p:par>
                                <p:cTn id="40" presetID="10" presetClass="entr" presetSubtype="0" fill="hold" nodeType="withEffect">
                                  <p:stCondLst>
                                    <p:cond delay="0"/>
                                  </p:stCondLst>
                                  <p:childTnLst>
                                    <p:set>
                                      <p:cBhvr>
                                        <p:cTn id="41" dur="1" fill="hold">
                                          <p:stCondLst>
                                            <p:cond delay="0"/>
                                          </p:stCondLst>
                                        </p:cTn>
                                        <p:tgtEl>
                                          <p:spTgt spid="77837"/>
                                        </p:tgtEl>
                                        <p:attrNameLst>
                                          <p:attrName>style.visibility</p:attrName>
                                        </p:attrNameLst>
                                      </p:cBhvr>
                                      <p:to>
                                        <p:strVal val="visible"/>
                                      </p:to>
                                    </p:set>
                                    <p:animEffect transition="in" filter="fade">
                                      <p:cBhvr>
                                        <p:cTn id="42" dur="500"/>
                                        <p:tgtEl>
                                          <p:spTgt spid="77837"/>
                                        </p:tgtEl>
                                      </p:cBhvr>
                                    </p:animEffect>
                                  </p:childTnLst>
                                </p:cTn>
                              </p:par>
                              <p:par>
                                <p:cTn id="43" presetID="10" presetClass="entr" presetSubtype="0" fill="hold" nodeType="withEffect">
                                  <p:stCondLst>
                                    <p:cond delay="0"/>
                                  </p:stCondLst>
                                  <p:childTnLst>
                                    <p:set>
                                      <p:cBhvr>
                                        <p:cTn id="44" dur="1" fill="hold">
                                          <p:stCondLst>
                                            <p:cond delay="0"/>
                                          </p:stCondLst>
                                        </p:cTn>
                                        <p:tgtEl>
                                          <p:spTgt spid="77838"/>
                                        </p:tgtEl>
                                        <p:attrNameLst>
                                          <p:attrName>style.visibility</p:attrName>
                                        </p:attrNameLst>
                                      </p:cBhvr>
                                      <p:to>
                                        <p:strVal val="visible"/>
                                      </p:to>
                                    </p:set>
                                    <p:animEffect transition="in" filter="fade">
                                      <p:cBhvr>
                                        <p:cTn id="45" dur="500"/>
                                        <p:tgtEl>
                                          <p:spTgt spid="77838"/>
                                        </p:tgtEl>
                                      </p:cBhvr>
                                    </p:animEffect>
                                  </p:childTnLst>
                                </p:cTn>
                              </p:par>
                              <p:par>
                                <p:cTn id="46" presetID="10" presetClass="entr" presetSubtype="0" fill="hold" nodeType="withEffect">
                                  <p:stCondLst>
                                    <p:cond delay="0"/>
                                  </p:stCondLst>
                                  <p:childTnLst>
                                    <p:set>
                                      <p:cBhvr>
                                        <p:cTn id="47" dur="1" fill="hold">
                                          <p:stCondLst>
                                            <p:cond delay="0"/>
                                          </p:stCondLst>
                                        </p:cTn>
                                        <p:tgtEl>
                                          <p:spTgt spid="77839"/>
                                        </p:tgtEl>
                                        <p:attrNameLst>
                                          <p:attrName>style.visibility</p:attrName>
                                        </p:attrNameLst>
                                      </p:cBhvr>
                                      <p:to>
                                        <p:strVal val="visible"/>
                                      </p:to>
                                    </p:set>
                                    <p:animEffect transition="in" filter="fade">
                                      <p:cBhvr>
                                        <p:cTn id="48" dur="500"/>
                                        <p:tgtEl>
                                          <p:spTgt spid="77839"/>
                                        </p:tgtEl>
                                      </p:cBhvr>
                                    </p:animEffect>
                                  </p:childTnLst>
                                </p:cTn>
                              </p:par>
                              <p:par>
                                <p:cTn id="49" presetID="10" presetClass="entr" presetSubtype="0" fill="hold" nodeType="withEffect">
                                  <p:stCondLst>
                                    <p:cond delay="0"/>
                                  </p:stCondLst>
                                  <p:childTnLst>
                                    <p:set>
                                      <p:cBhvr>
                                        <p:cTn id="50" dur="1" fill="hold">
                                          <p:stCondLst>
                                            <p:cond delay="0"/>
                                          </p:stCondLst>
                                        </p:cTn>
                                        <p:tgtEl>
                                          <p:spTgt spid="77840"/>
                                        </p:tgtEl>
                                        <p:attrNameLst>
                                          <p:attrName>style.visibility</p:attrName>
                                        </p:attrNameLst>
                                      </p:cBhvr>
                                      <p:to>
                                        <p:strVal val="visible"/>
                                      </p:to>
                                    </p:set>
                                    <p:animEffect transition="in" filter="fade">
                                      <p:cBhvr>
                                        <p:cTn id="51" dur="500"/>
                                        <p:tgtEl>
                                          <p:spTgt spid="77840"/>
                                        </p:tgtEl>
                                      </p:cBhvr>
                                    </p:animEffect>
                                  </p:childTnLst>
                                </p:cTn>
                              </p:par>
                              <p:par>
                                <p:cTn id="52" presetID="10" presetClass="entr" presetSubtype="0" fill="hold" nodeType="withEffect">
                                  <p:stCondLst>
                                    <p:cond delay="0"/>
                                  </p:stCondLst>
                                  <p:childTnLst>
                                    <p:set>
                                      <p:cBhvr>
                                        <p:cTn id="53" dur="1" fill="hold">
                                          <p:stCondLst>
                                            <p:cond delay="0"/>
                                          </p:stCondLst>
                                        </p:cTn>
                                        <p:tgtEl>
                                          <p:spTgt spid="77841"/>
                                        </p:tgtEl>
                                        <p:attrNameLst>
                                          <p:attrName>style.visibility</p:attrName>
                                        </p:attrNameLst>
                                      </p:cBhvr>
                                      <p:to>
                                        <p:strVal val="visible"/>
                                      </p:to>
                                    </p:set>
                                    <p:animEffect transition="in" filter="fade">
                                      <p:cBhvr>
                                        <p:cTn id="54" dur="500"/>
                                        <p:tgtEl>
                                          <p:spTgt spid="77841"/>
                                        </p:tgtEl>
                                      </p:cBhvr>
                                    </p:animEffect>
                                  </p:childTnLst>
                                </p:cTn>
                              </p:par>
                              <p:par>
                                <p:cTn id="55" presetID="10" presetClass="entr" presetSubtype="0" fill="hold" nodeType="withEffect">
                                  <p:stCondLst>
                                    <p:cond delay="0"/>
                                  </p:stCondLst>
                                  <p:childTnLst>
                                    <p:set>
                                      <p:cBhvr>
                                        <p:cTn id="56" dur="1" fill="hold">
                                          <p:stCondLst>
                                            <p:cond delay="0"/>
                                          </p:stCondLst>
                                        </p:cTn>
                                        <p:tgtEl>
                                          <p:spTgt spid="77842"/>
                                        </p:tgtEl>
                                        <p:attrNameLst>
                                          <p:attrName>style.visibility</p:attrName>
                                        </p:attrNameLst>
                                      </p:cBhvr>
                                      <p:to>
                                        <p:strVal val="visible"/>
                                      </p:to>
                                    </p:set>
                                    <p:animEffect transition="in" filter="fade">
                                      <p:cBhvr>
                                        <p:cTn id="57" dur="500"/>
                                        <p:tgtEl>
                                          <p:spTgt spid="77842"/>
                                        </p:tgtEl>
                                      </p:cBhvr>
                                    </p:animEffect>
                                  </p:childTnLst>
                                </p:cTn>
                              </p:par>
                              <p:par>
                                <p:cTn id="58" presetID="10" presetClass="entr" presetSubtype="0" fill="hold" nodeType="withEffect">
                                  <p:stCondLst>
                                    <p:cond delay="0"/>
                                  </p:stCondLst>
                                  <p:childTnLst>
                                    <p:set>
                                      <p:cBhvr>
                                        <p:cTn id="59" dur="1" fill="hold">
                                          <p:stCondLst>
                                            <p:cond delay="0"/>
                                          </p:stCondLst>
                                        </p:cTn>
                                        <p:tgtEl>
                                          <p:spTgt spid="77843"/>
                                        </p:tgtEl>
                                        <p:attrNameLst>
                                          <p:attrName>style.visibility</p:attrName>
                                        </p:attrNameLst>
                                      </p:cBhvr>
                                      <p:to>
                                        <p:strVal val="visible"/>
                                      </p:to>
                                    </p:set>
                                    <p:animEffect transition="in" filter="fade">
                                      <p:cBhvr>
                                        <p:cTn id="60" dur="500"/>
                                        <p:tgtEl>
                                          <p:spTgt spid="77843"/>
                                        </p:tgtEl>
                                      </p:cBhvr>
                                    </p:animEffect>
                                  </p:childTnLst>
                                </p:cTn>
                              </p:par>
                              <p:par>
                                <p:cTn id="61" presetID="10" presetClass="entr" presetSubtype="0" fill="hold" nodeType="withEffect">
                                  <p:stCondLst>
                                    <p:cond delay="0"/>
                                  </p:stCondLst>
                                  <p:childTnLst>
                                    <p:set>
                                      <p:cBhvr>
                                        <p:cTn id="62" dur="1" fill="hold">
                                          <p:stCondLst>
                                            <p:cond delay="0"/>
                                          </p:stCondLst>
                                        </p:cTn>
                                        <p:tgtEl>
                                          <p:spTgt spid="77845"/>
                                        </p:tgtEl>
                                        <p:attrNameLst>
                                          <p:attrName>style.visibility</p:attrName>
                                        </p:attrNameLst>
                                      </p:cBhvr>
                                      <p:to>
                                        <p:strVal val="visible"/>
                                      </p:to>
                                    </p:set>
                                    <p:animEffect transition="in" filter="fade">
                                      <p:cBhvr>
                                        <p:cTn id="63" dur="500"/>
                                        <p:tgtEl>
                                          <p:spTgt spid="77845"/>
                                        </p:tgtEl>
                                      </p:cBhvr>
                                    </p:animEffect>
                                  </p:childTnLst>
                                </p:cTn>
                              </p:par>
                              <p:par>
                                <p:cTn id="64" presetID="10" presetClass="entr" presetSubtype="0" fill="hold" nodeType="withEffect">
                                  <p:stCondLst>
                                    <p:cond delay="0"/>
                                  </p:stCondLst>
                                  <p:childTnLst>
                                    <p:set>
                                      <p:cBhvr>
                                        <p:cTn id="65" dur="1" fill="hold">
                                          <p:stCondLst>
                                            <p:cond delay="0"/>
                                          </p:stCondLst>
                                        </p:cTn>
                                        <p:tgtEl>
                                          <p:spTgt spid="77846"/>
                                        </p:tgtEl>
                                        <p:attrNameLst>
                                          <p:attrName>style.visibility</p:attrName>
                                        </p:attrNameLst>
                                      </p:cBhvr>
                                      <p:to>
                                        <p:strVal val="visible"/>
                                      </p:to>
                                    </p:set>
                                    <p:animEffect transition="in" filter="fade">
                                      <p:cBhvr>
                                        <p:cTn id="66" dur="500"/>
                                        <p:tgtEl>
                                          <p:spTgt spid="77846"/>
                                        </p:tgtEl>
                                      </p:cBhvr>
                                    </p:animEffect>
                                  </p:childTnLst>
                                </p:cTn>
                              </p:par>
                              <p:par>
                                <p:cTn id="67" presetID="10" presetClass="entr" presetSubtype="0" fill="hold" nodeType="with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500"/>
                                        <p:tgtEl>
                                          <p:spTgt spid="27"/>
                                        </p:tgtEl>
                                      </p:cBhvr>
                                    </p:animEffect>
                                  </p:childTnLst>
                                </p:cTn>
                              </p:par>
                              <p:par>
                                <p:cTn id="70" presetID="10" presetClass="entr" presetSubtype="0" fill="hold" nodeType="with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500"/>
                                        <p:tgtEl>
                                          <p:spTgt spid="30"/>
                                        </p:tgtEl>
                                      </p:cBhvr>
                                    </p:animEffect>
                                  </p:childTnLst>
                                </p:cTn>
                              </p:par>
                              <p:par>
                                <p:cTn id="73" presetID="10" presetClass="entr" presetSubtype="0" fill="hold" nodeType="with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fade">
                                      <p:cBhvr>
                                        <p:cTn id="75" dur="500"/>
                                        <p:tgtEl>
                                          <p:spTgt spid="28"/>
                                        </p:tgtEl>
                                      </p:cBhvr>
                                    </p:animEffect>
                                  </p:childTnLst>
                                </p:cTn>
                              </p:par>
                              <p:par>
                                <p:cTn id="76" presetID="10" presetClass="entr" presetSubtype="0" fill="hold" nodeType="with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fade">
                                      <p:cBhvr>
                                        <p:cTn id="78" dur="500"/>
                                        <p:tgtEl>
                                          <p:spTgt spid="29"/>
                                        </p:tgtEl>
                                      </p:cBhvr>
                                    </p:animEffect>
                                  </p:childTnLst>
                                </p:cTn>
                              </p:par>
                              <p:par>
                                <p:cTn id="79" presetID="10" presetClass="entr" presetSubtype="0" fill="hold" nodeType="with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fade">
                                      <p:cBhvr>
                                        <p:cTn id="8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pPr algn="ctr"/>
            <a:r>
              <a:rPr lang="en-US" dirty="0" smtClean="0"/>
              <a:t>Vietnamese Member on </a:t>
            </a:r>
            <a:r>
              <a:rPr lang="en-US" dirty="0" err="1" smtClean="0"/>
              <a:t>Alibaba.com</a:t>
            </a:r>
            <a:endParaRPr lang="en-US" dirty="0"/>
          </a:p>
        </p:txBody>
      </p:sp>
      <p:grpSp>
        <p:nvGrpSpPr>
          <p:cNvPr id="2" name="Group 1"/>
          <p:cNvGrpSpPr/>
          <p:nvPr/>
        </p:nvGrpSpPr>
        <p:grpSpPr>
          <a:xfrm>
            <a:off x="135891" y="1920287"/>
            <a:ext cx="8872219" cy="305766"/>
            <a:chOff x="135891" y="1920287"/>
            <a:chExt cx="8872219" cy="305766"/>
          </a:xfrm>
        </p:grpSpPr>
        <p:sp>
          <p:nvSpPr>
            <p:cNvPr id="37" name="Pentagon 36"/>
            <p:cNvSpPr/>
            <p:nvPr/>
          </p:nvSpPr>
          <p:spPr>
            <a:xfrm>
              <a:off x="135891" y="1920287"/>
              <a:ext cx="8872219" cy="305766"/>
            </a:xfrm>
            <a:prstGeom prst="homePlate">
              <a:avLst>
                <a:gd name="adj" fmla="val 956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38" name="TextBox 37"/>
            <p:cNvSpPr txBox="1"/>
            <p:nvPr/>
          </p:nvSpPr>
          <p:spPr>
            <a:xfrm>
              <a:off x="135891" y="1933051"/>
              <a:ext cx="537327" cy="276999"/>
            </a:xfrm>
            <a:prstGeom prst="rect">
              <a:avLst/>
            </a:prstGeom>
            <a:noFill/>
          </p:spPr>
          <p:txBody>
            <a:bodyPr wrap="none" rtlCol="0">
              <a:spAutoFit/>
            </a:bodyPr>
            <a:lstStyle/>
            <a:p>
              <a:r>
                <a:rPr lang="en-US" sz="1200" b="1" smtClean="0">
                  <a:solidFill>
                    <a:schemeClr val="bg1"/>
                  </a:solidFill>
                </a:rPr>
                <a:t>1999</a:t>
              </a:r>
              <a:endParaRPr lang="en-US" sz="1200" b="1">
                <a:solidFill>
                  <a:schemeClr val="bg1"/>
                </a:solidFill>
              </a:endParaRPr>
            </a:p>
          </p:txBody>
        </p:sp>
        <p:sp>
          <p:nvSpPr>
            <p:cNvPr id="39" name="TextBox 38"/>
            <p:cNvSpPr txBox="1"/>
            <p:nvPr/>
          </p:nvSpPr>
          <p:spPr>
            <a:xfrm>
              <a:off x="728149" y="1956134"/>
              <a:ext cx="434734" cy="230832"/>
            </a:xfrm>
            <a:prstGeom prst="rect">
              <a:avLst/>
            </a:prstGeom>
            <a:noFill/>
          </p:spPr>
          <p:txBody>
            <a:bodyPr wrap="none" rtlCol="0">
              <a:spAutoFit/>
            </a:bodyPr>
            <a:lstStyle/>
            <a:p>
              <a:r>
                <a:rPr lang="en-US" sz="900" smtClean="0">
                  <a:solidFill>
                    <a:schemeClr val="bg1"/>
                  </a:solidFill>
                </a:rPr>
                <a:t>2000</a:t>
              </a:r>
              <a:endParaRPr lang="en-US" sz="900">
                <a:solidFill>
                  <a:schemeClr val="bg1"/>
                </a:solidFill>
              </a:endParaRPr>
            </a:p>
          </p:txBody>
        </p:sp>
        <p:sp>
          <p:nvSpPr>
            <p:cNvPr id="40" name="TextBox 39"/>
            <p:cNvSpPr txBox="1"/>
            <p:nvPr/>
          </p:nvSpPr>
          <p:spPr>
            <a:xfrm>
              <a:off x="1217814" y="1956134"/>
              <a:ext cx="434734" cy="230832"/>
            </a:xfrm>
            <a:prstGeom prst="rect">
              <a:avLst/>
            </a:prstGeom>
            <a:noFill/>
          </p:spPr>
          <p:txBody>
            <a:bodyPr wrap="none" rtlCol="0">
              <a:spAutoFit/>
            </a:bodyPr>
            <a:lstStyle/>
            <a:p>
              <a:r>
                <a:rPr lang="en-US" sz="900" smtClean="0">
                  <a:solidFill>
                    <a:schemeClr val="bg1"/>
                  </a:solidFill>
                </a:rPr>
                <a:t>2001</a:t>
              </a:r>
              <a:endParaRPr lang="en-US" sz="900">
                <a:solidFill>
                  <a:schemeClr val="bg1"/>
                </a:solidFill>
              </a:endParaRPr>
            </a:p>
          </p:txBody>
        </p:sp>
        <p:sp>
          <p:nvSpPr>
            <p:cNvPr id="41" name="TextBox 40"/>
            <p:cNvSpPr txBox="1"/>
            <p:nvPr/>
          </p:nvSpPr>
          <p:spPr>
            <a:xfrm>
              <a:off x="1707479" y="1956134"/>
              <a:ext cx="434734" cy="230832"/>
            </a:xfrm>
            <a:prstGeom prst="rect">
              <a:avLst/>
            </a:prstGeom>
            <a:noFill/>
          </p:spPr>
          <p:txBody>
            <a:bodyPr wrap="none" rtlCol="0">
              <a:spAutoFit/>
            </a:bodyPr>
            <a:lstStyle/>
            <a:p>
              <a:r>
                <a:rPr lang="en-US" sz="900" smtClean="0">
                  <a:solidFill>
                    <a:schemeClr val="bg1"/>
                  </a:solidFill>
                </a:rPr>
                <a:t>2002</a:t>
              </a:r>
              <a:endParaRPr lang="en-US" sz="900">
                <a:solidFill>
                  <a:schemeClr val="bg1"/>
                </a:solidFill>
              </a:endParaRPr>
            </a:p>
          </p:txBody>
        </p:sp>
        <p:sp>
          <p:nvSpPr>
            <p:cNvPr id="42" name="TextBox 41"/>
            <p:cNvSpPr txBox="1"/>
            <p:nvPr/>
          </p:nvSpPr>
          <p:spPr>
            <a:xfrm>
              <a:off x="2197144" y="1956134"/>
              <a:ext cx="434734" cy="230832"/>
            </a:xfrm>
            <a:prstGeom prst="rect">
              <a:avLst/>
            </a:prstGeom>
            <a:noFill/>
          </p:spPr>
          <p:txBody>
            <a:bodyPr wrap="none" rtlCol="0">
              <a:spAutoFit/>
            </a:bodyPr>
            <a:lstStyle/>
            <a:p>
              <a:r>
                <a:rPr lang="en-US" sz="900" smtClean="0">
                  <a:solidFill>
                    <a:schemeClr val="bg1"/>
                  </a:solidFill>
                </a:rPr>
                <a:t>2003</a:t>
              </a:r>
              <a:endParaRPr lang="en-US" sz="900">
                <a:solidFill>
                  <a:schemeClr val="bg1"/>
                </a:solidFill>
              </a:endParaRPr>
            </a:p>
          </p:txBody>
        </p:sp>
        <p:sp>
          <p:nvSpPr>
            <p:cNvPr id="43" name="TextBox 42"/>
            <p:cNvSpPr txBox="1"/>
            <p:nvPr/>
          </p:nvSpPr>
          <p:spPr>
            <a:xfrm>
              <a:off x="2686809" y="1956134"/>
              <a:ext cx="434734" cy="230832"/>
            </a:xfrm>
            <a:prstGeom prst="rect">
              <a:avLst/>
            </a:prstGeom>
            <a:noFill/>
          </p:spPr>
          <p:txBody>
            <a:bodyPr wrap="none" rtlCol="0">
              <a:spAutoFit/>
            </a:bodyPr>
            <a:lstStyle/>
            <a:p>
              <a:r>
                <a:rPr lang="en-US" sz="900" smtClean="0">
                  <a:solidFill>
                    <a:schemeClr val="bg1"/>
                  </a:solidFill>
                </a:rPr>
                <a:t>2004</a:t>
              </a:r>
              <a:endParaRPr lang="en-US" sz="900">
                <a:solidFill>
                  <a:schemeClr val="bg1"/>
                </a:solidFill>
              </a:endParaRPr>
            </a:p>
          </p:txBody>
        </p:sp>
        <p:sp>
          <p:nvSpPr>
            <p:cNvPr id="44" name="TextBox 43"/>
            <p:cNvSpPr txBox="1"/>
            <p:nvPr/>
          </p:nvSpPr>
          <p:spPr>
            <a:xfrm>
              <a:off x="3176474" y="1956134"/>
              <a:ext cx="434734" cy="230832"/>
            </a:xfrm>
            <a:prstGeom prst="rect">
              <a:avLst/>
            </a:prstGeom>
            <a:noFill/>
          </p:spPr>
          <p:txBody>
            <a:bodyPr wrap="none" rtlCol="0">
              <a:spAutoFit/>
            </a:bodyPr>
            <a:lstStyle/>
            <a:p>
              <a:r>
                <a:rPr lang="en-US" sz="900" smtClean="0">
                  <a:solidFill>
                    <a:schemeClr val="bg1"/>
                  </a:solidFill>
                </a:rPr>
                <a:t>2005</a:t>
              </a:r>
              <a:endParaRPr lang="en-US" sz="900">
                <a:solidFill>
                  <a:schemeClr val="bg1"/>
                </a:solidFill>
              </a:endParaRPr>
            </a:p>
          </p:txBody>
        </p:sp>
        <p:sp>
          <p:nvSpPr>
            <p:cNvPr id="45" name="TextBox 44"/>
            <p:cNvSpPr txBox="1"/>
            <p:nvPr/>
          </p:nvSpPr>
          <p:spPr>
            <a:xfrm>
              <a:off x="3666139" y="1956134"/>
              <a:ext cx="434734" cy="230832"/>
            </a:xfrm>
            <a:prstGeom prst="rect">
              <a:avLst/>
            </a:prstGeom>
            <a:noFill/>
          </p:spPr>
          <p:txBody>
            <a:bodyPr wrap="none" rtlCol="0">
              <a:spAutoFit/>
            </a:bodyPr>
            <a:lstStyle/>
            <a:p>
              <a:r>
                <a:rPr lang="en-US" sz="900" smtClean="0">
                  <a:solidFill>
                    <a:schemeClr val="bg1"/>
                  </a:solidFill>
                </a:rPr>
                <a:t>2006</a:t>
              </a:r>
              <a:endParaRPr lang="en-US" sz="900">
                <a:solidFill>
                  <a:schemeClr val="bg1"/>
                </a:solidFill>
              </a:endParaRPr>
            </a:p>
          </p:txBody>
        </p:sp>
        <p:sp>
          <p:nvSpPr>
            <p:cNvPr id="46" name="TextBox 45"/>
            <p:cNvSpPr txBox="1"/>
            <p:nvPr/>
          </p:nvSpPr>
          <p:spPr>
            <a:xfrm>
              <a:off x="4155804" y="1956134"/>
              <a:ext cx="434734" cy="230832"/>
            </a:xfrm>
            <a:prstGeom prst="rect">
              <a:avLst/>
            </a:prstGeom>
            <a:noFill/>
          </p:spPr>
          <p:txBody>
            <a:bodyPr wrap="none" rtlCol="0">
              <a:spAutoFit/>
            </a:bodyPr>
            <a:lstStyle/>
            <a:p>
              <a:r>
                <a:rPr lang="en-US" sz="900" smtClean="0">
                  <a:solidFill>
                    <a:schemeClr val="bg1"/>
                  </a:solidFill>
                </a:rPr>
                <a:t>2007</a:t>
              </a:r>
              <a:endParaRPr lang="en-US" sz="900">
                <a:solidFill>
                  <a:schemeClr val="bg1"/>
                </a:solidFill>
              </a:endParaRPr>
            </a:p>
          </p:txBody>
        </p:sp>
        <p:sp>
          <p:nvSpPr>
            <p:cNvPr id="47" name="TextBox 46"/>
            <p:cNvSpPr txBox="1"/>
            <p:nvPr/>
          </p:nvSpPr>
          <p:spPr>
            <a:xfrm>
              <a:off x="4645469" y="1956134"/>
              <a:ext cx="434734" cy="230832"/>
            </a:xfrm>
            <a:prstGeom prst="rect">
              <a:avLst/>
            </a:prstGeom>
            <a:noFill/>
          </p:spPr>
          <p:txBody>
            <a:bodyPr wrap="none" rtlCol="0">
              <a:spAutoFit/>
            </a:bodyPr>
            <a:lstStyle/>
            <a:p>
              <a:r>
                <a:rPr lang="en-US" sz="900" smtClean="0">
                  <a:solidFill>
                    <a:schemeClr val="bg1"/>
                  </a:solidFill>
                </a:rPr>
                <a:t>2008</a:t>
              </a:r>
              <a:endParaRPr lang="en-US" sz="900">
                <a:solidFill>
                  <a:schemeClr val="bg1"/>
                </a:solidFill>
              </a:endParaRPr>
            </a:p>
          </p:txBody>
        </p:sp>
        <p:sp>
          <p:nvSpPr>
            <p:cNvPr id="48" name="TextBox 47"/>
            <p:cNvSpPr txBox="1"/>
            <p:nvPr/>
          </p:nvSpPr>
          <p:spPr>
            <a:xfrm>
              <a:off x="5135134" y="1933051"/>
              <a:ext cx="537327" cy="276999"/>
            </a:xfrm>
            <a:prstGeom prst="rect">
              <a:avLst/>
            </a:prstGeom>
            <a:noFill/>
          </p:spPr>
          <p:txBody>
            <a:bodyPr wrap="none" rtlCol="0">
              <a:spAutoFit/>
            </a:bodyPr>
            <a:lstStyle/>
            <a:p>
              <a:r>
                <a:rPr lang="en-US" sz="1200" b="1" smtClean="0">
                  <a:solidFill>
                    <a:schemeClr val="bg1"/>
                  </a:solidFill>
                </a:rPr>
                <a:t>2009</a:t>
              </a:r>
              <a:endParaRPr lang="en-US" sz="1200" b="1">
                <a:solidFill>
                  <a:schemeClr val="bg1"/>
                </a:solidFill>
              </a:endParaRPr>
            </a:p>
          </p:txBody>
        </p:sp>
        <p:sp>
          <p:nvSpPr>
            <p:cNvPr id="49" name="TextBox 48"/>
            <p:cNvSpPr txBox="1"/>
            <p:nvPr/>
          </p:nvSpPr>
          <p:spPr>
            <a:xfrm>
              <a:off x="5727392" y="1956134"/>
              <a:ext cx="434734" cy="230832"/>
            </a:xfrm>
            <a:prstGeom prst="rect">
              <a:avLst/>
            </a:prstGeom>
            <a:noFill/>
          </p:spPr>
          <p:txBody>
            <a:bodyPr wrap="none" rtlCol="0">
              <a:spAutoFit/>
            </a:bodyPr>
            <a:lstStyle/>
            <a:p>
              <a:r>
                <a:rPr lang="en-US" sz="900" smtClean="0">
                  <a:solidFill>
                    <a:schemeClr val="bg1"/>
                  </a:solidFill>
                </a:rPr>
                <a:t>2010</a:t>
              </a:r>
              <a:endParaRPr lang="en-US" sz="900">
                <a:solidFill>
                  <a:schemeClr val="bg1"/>
                </a:solidFill>
              </a:endParaRPr>
            </a:p>
          </p:txBody>
        </p:sp>
        <p:sp>
          <p:nvSpPr>
            <p:cNvPr id="50" name="TextBox 49"/>
            <p:cNvSpPr txBox="1"/>
            <p:nvPr/>
          </p:nvSpPr>
          <p:spPr>
            <a:xfrm>
              <a:off x="6217057" y="1956134"/>
              <a:ext cx="434734" cy="230832"/>
            </a:xfrm>
            <a:prstGeom prst="rect">
              <a:avLst/>
            </a:prstGeom>
            <a:noFill/>
          </p:spPr>
          <p:txBody>
            <a:bodyPr wrap="none" rtlCol="0">
              <a:spAutoFit/>
            </a:bodyPr>
            <a:lstStyle/>
            <a:p>
              <a:r>
                <a:rPr lang="en-US" sz="900" smtClean="0">
                  <a:solidFill>
                    <a:schemeClr val="bg1"/>
                  </a:solidFill>
                </a:rPr>
                <a:t>2011</a:t>
              </a:r>
              <a:endParaRPr lang="en-US" sz="900">
                <a:solidFill>
                  <a:schemeClr val="bg1"/>
                </a:solidFill>
              </a:endParaRPr>
            </a:p>
          </p:txBody>
        </p:sp>
        <p:sp>
          <p:nvSpPr>
            <p:cNvPr id="51" name="TextBox 50"/>
            <p:cNvSpPr txBox="1"/>
            <p:nvPr/>
          </p:nvSpPr>
          <p:spPr>
            <a:xfrm>
              <a:off x="6706722" y="1933051"/>
              <a:ext cx="537327" cy="276999"/>
            </a:xfrm>
            <a:prstGeom prst="rect">
              <a:avLst/>
            </a:prstGeom>
            <a:noFill/>
          </p:spPr>
          <p:txBody>
            <a:bodyPr wrap="none" rtlCol="0">
              <a:spAutoFit/>
            </a:bodyPr>
            <a:lstStyle/>
            <a:p>
              <a:r>
                <a:rPr lang="en-US" sz="1200" b="1" smtClean="0">
                  <a:solidFill>
                    <a:schemeClr val="bg1"/>
                  </a:solidFill>
                </a:rPr>
                <a:t>2012</a:t>
              </a:r>
              <a:endParaRPr lang="en-US" sz="1200" b="1">
                <a:solidFill>
                  <a:schemeClr val="bg1"/>
                </a:solidFill>
              </a:endParaRPr>
            </a:p>
          </p:txBody>
        </p:sp>
        <p:sp>
          <p:nvSpPr>
            <p:cNvPr id="52" name="TextBox 51"/>
            <p:cNvSpPr txBox="1"/>
            <p:nvPr/>
          </p:nvSpPr>
          <p:spPr>
            <a:xfrm>
              <a:off x="7298980" y="1933051"/>
              <a:ext cx="537327" cy="276999"/>
            </a:xfrm>
            <a:prstGeom prst="rect">
              <a:avLst/>
            </a:prstGeom>
            <a:noFill/>
          </p:spPr>
          <p:txBody>
            <a:bodyPr wrap="none" rtlCol="0">
              <a:spAutoFit/>
            </a:bodyPr>
            <a:lstStyle/>
            <a:p>
              <a:r>
                <a:rPr lang="en-US" sz="1200" b="1" smtClean="0">
                  <a:solidFill>
                    <a:schemeClr val="bg1"/>
                  </a:solidFill>
                </a:rPr>
                <a:t>2013</a:t>
              </a:r>
              <a:endParaRPr lang="en-US" sz="1200" b="1">
                <a:solidFill>
                  <a:schemeClr val="bg1"/>
                </a:solidFill>
              </a:endParaRPr>
            </a:p>
          </p:txBody>
        </p:sp>
        <p:sp>
          <p:nvSpPr>
            <p:cNvPr id="31" name="TextBox 30"/>
            <p:cNvSpPr txBox="1"/>
            <p:nvPr/>
          </p:nvSpPr>
          <p:spPr>
            <a:xfrm>
              <a:off x="7891238" y="1956134"/>
              <a:ext cx="434734" cy="230832"/>
            </a:xfrm>
            <a:prstGeom prst="rect">
              <a:avLst/>
            </a:prstGeom>
            <a:noFill/>
          </p:spPr>
          <p:txBody>
            <a:bodyPr wrap="none" rtlCol="0">
              <a:spAutoFit/>
            </a:bodyPr>
            <a:lstStyle/>
            <a:p>
              <a:r>
                <a:rPr lang="en-US" sz="900" smtClean="0">
                  <a:solidFill>
                    <a:schemeClr val="bg1"/>
                  </a:solidFill>
                </a:rPr>
                <a:t>2014</a:t>
              </a:r>
              <a:endParaRPr lang="en-US" sz="900">
                <a:solidFill>
                  <a:schemeClr val="bg1"/>
                </a:solidFill>
              </a:endParaRPr>
            </a:p>
          </p:txBody>
        </p:sp>
        <p:sp>
          <p:nvSpPr>
            <p:cNvPr id="32" name="TextBox 31"/>
            <p:cNvSpPr txBox="1"/>
            <p:nvPr/>
          </p:nvSpPr>
          <p:spPr>
            <a:xfrm>
              <a:off x="8380900" y="1956134"/>
              <a:ext cx="434734" cy="230832"/>
            </a:xfrm>
            <a:prstGeom prst="rect">
              <a:avLst/>
            </a:prstGeom>
            <a:noFill/>
          </p:spPr>
          <p:txBody>
            <a:bodyPr wrap="none" rtlCol="0">
              <a:spAutoFit/>
            </a:bodyPr>
            <a:lstStyle/>
            <a:p>
              <a:r>
                <a:rPr lang="en-US" sz="900" smtClean="0">
                  <a:solidFill>
                    <a:schemeClr val="bg1"/>
                  </a:solidFill>
                </a:rPr>
                <a:t>2015</a:t>
              </a:r>
              <a:endParaRPr lang="en-US" sz="900">
                <a:solidFill>
                  <a:schemeClr val="bg1"/>
                </a:solidFill>
              </a:endParaRPr>
            </a:p>
          </p:txBody>
        </p:sp>
      </p:grpSp>
      <p:sp>
        <p:nvSpPr>
          <p:cNvPr id="53" name="Rectangular Callout 52"/>
          <p:cNvSpPr/>
          <p:nvPr/>
        </p:nvSpPr>
        <p:spPr>
          <a:xfrm>
            <a:off x="135891" y="2545290"/>
            <a:ext cx="1649632" cy="594360"/>
          </a:xfrm>
          <a:prstGeom prst="wedgeRectCallout">
            <a:avLst>
              <a:gd name="adj1" fmla="val -28271"/>
              <a:gd name="adj2" fmla="val -110932"/>
            </a:avLst>
          </a:prstGeom>
          <a:ln>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smtClean="0"/>
              <a:t>FIRST</a:t>
            </a:r>
          </a:p>
          <a:p>
            <a:pPr algn="ctr"/>
            <a:r>
              <a:rPr lang="en-US" sz="1400" smtClean="0"/>
              <a:t>Vietnam Member</a:t>
            </a:r>
            <a:endParaRPr lang="en-US" sz="1400"/>
          </a:p>
        </p:txBody>
      </p:sp>
      <p:sp>
        <p:nvSpPr>
          <p:cNvPr id="54" name="Rectangular Callout 53"/>
          <p:cNvSpPr/>
          <p:nvPr/>
        </p:nvSpPr>
        <p:spPr>
          <a:xfrm>
            <a:off x="4551546" y="2545290"/>
            <a:ext cx="1143000" cy="594360"/>
          </a:xfrm>
          <a:prstGeom prst="wedgeRectCallout">
            <a:avLst>
              <a:gd name="adj1" fmla="val 26175"/>
              <a:gd name="adj2" fmla="val -113068"/>
            </a:avLst>
          </a:prstGeom>
          <a:ln>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smtClean="0"/>
              <a:t>100,000</a:t>
            </a:r>
          </a:p>
          <a:p>
            <a:pPr algn="ctr"/>
            <a:r>
              <a:rPr lang="en-US" sz="1400" smtClean="0"/>
              <a:t>members</a:t>
            </a:r>
            <a:endParaRPr lang="en-US" sz="1400"/>
          </a:p>
        </p:txBody>
      </p:sp>
      <p:sp>
        <p:nvSpPr>
          <p:cNvPr id="55" name="Rectangular Callout 54"/>
          <p:cNvSpPr/>
          <p:nvPr/>
        </p:nvSpPr>
        <p:spPr>
          <a:xfrm>
            <a:off x="6080291" y="2545290"/>
            <a:ext cx="1143000" cy="594360"/>
          </a:xfrm>
          <a:prstGeom prst="wedgeRectCallout">
            <a:avLst>
              <a:gd name="adj1" fmla="val 27286"/>
              <a:gd name="adj2" fmla="val -115205"/>
            </a:avLst>
          </a:prstGeom>
          <a:ln>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smtClean="0"/>
              <a:t>200,000</a:t>
            </a:r>
          </a:p>
          <a:p>
            <a:pPr algn="ctr"/>
            <a:r>
              <a:rPr lang="en-US" sz="1400" smtClean="0"/>
              <a:t>members</a:t>
            </a:r>
            <a:endParaRPr lang="en-US" sz="1400"/>
          </a:p>
        </p:txBody>
      </p:sp>
      <p:sp>
        <p:nvSpPr>
          <p:cNvPr id="56" name="Rectangular Callout 55"/>
          <p:cNvSpPr/>
          <p:nvPr/>
        </p:nvSpPr>
        <p:spPr>
          <a:xfrm>
            <a:off x="6656289" y="1010416"/>
            <a:ext cx="1143000" cy="594360"/>
          </a:xfrm>
          <a:prstGeom prst="wedgeRectCallout">
            <a:avLst>
              <a:gd name="adj1" fmla="val 31730"/>
              <a:gd name="adj2" fmla="val 109153"/>
            </a:avLst>
          </a:prstGeom>
          <a:ln>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smtClean="0"/>
              <a:t>300,000</a:t>
            </a:r>
          </a:p>
          <a:p>
            <a:pPr algn="ctr"/>
            <a:r>
              <a:rPr lang="en-US" sz="1400" smtClean="0"/>
              <a:t>members</a:t>
            </a:r>
            <a:endParaRPr lang="en-US" sz="1400"/>
          </a:p>
        </p:txBody>
      </p:sp>
      <p:graphicFrame>
        <p:nvGraphicFramePr>
          <p:cNvPr id="89" name="Chart 88"/>
          <p:cNvGraphicFramePr/>
          <p:nvPr>
            <p:extLst>
              <p:ext uri="{D42A27DB-BD31-4B8C-83A1-F6EECF244321}">
                <p14:modId xmlns:p14="http://schemas.microsoft.com/office/powerpoint/2010/main" val="2450769616"/>
              </p:ext>
            </p:extLst>
          </p:nvPr>
        </p:nvGraphicFramePr>
        <p:xfrm>
          <a:off x="6217056" y="3538662"/>
          <a:ext cx="2865423" cy="2707393"/>
        </p:xfrm>
        <a:graphic>
          <a:graphicData uri="http://schemas.openxmlformats.org/drawingml/2006/chart">
            <c:chart xmlns:c="http://schemas.openxmlformats.org/drawingml/2006/chart" xmlns:r="http://schemas.openxmlformats.org/officeDocument/2006/relationships" r:id="rId2"/>
          </a:graphicData>
        </a:graphic>
      </p:graphicFrame>
      <p:sp>
        <p:nvSpPr>
          <p:cNvPr id="90" name="TextBox 89"/>
          <p:cNvSpPr txBox="1"/>
          <p:nvPr/>
        </p:nvSpPr>
        <p:spPr>
          <a:xfrm>
            <a:off x="7122422" y="4289591"/>
            <a:ext cx="774565" cy="369330"/>
          </a:xfrm>
          <a:prstGeom prst="rect">
            <a:avLst/>
          </a:prstGeom>
          <a:noFill/>
        </p:spPr>
        <p:txBody>
          <a:bodyPr wrap="none" lIns="91437" tIns="45719" rIns="91437" bIns="45719" rtlCol="0">
            <a:spAutoFit/>
          </a:bodyPr>
          <a:lstStyle/>
          <a:p>
            <a:r>
              <a:rPr lang="en-US" dirty="0" smtClean="0"/>
              <a:t>136%</a:t>
            </a:r>
            <a:endParaRPr lang="en-US" dirty="0"/>
          </a:p>
        </p:txBody>
      </p:sp>
      <p:sp>
        <p:nvSpPr>
          <p:cNvPr id="91" name="TextBox 90"/>
          <p:cNvSpPr txBox="1"/>
          <p:nvPr/>
        </p:nvSpPr>
        <p:spPr>
          <a:xfrm>
            <a:off x="8402357" y="3942039"/>
            <a:ext cx="774565" cy="369330"/>
          </a:xfrm>
          <a:prstGeom prst="rect">
            <a:avLst/>
          </a:prstGeom>
          <a:noFill/>
        </p:spPr>
        <p:txBody>
          <a:bodyPr wrap="none" lIns="91437" tIns="45719" rIns="91437" bIns="45719" rtlCol="0">
            <a:spAutoFit/>
          </a:bodyPr>
          <a:lstStyle/>
          <a:p>
            <a:r>
              <a:rPr lang="en-US" dirty="0" smtClean="0"/>
              <a:t>143%</a:t>
            </a: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381" t="30375" r="6500" b="31986"/>
          <a:stretch/>
        </p:blipFill>
        <p:spPr bwMode="auto">
          <a:xfrm>
            <a:off x="-19372" y="4126704"/>
            <a:ext cx="6391691" cy="153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8486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55" grpId="0" animBg="1"/>
      <p:bldP spid="56" grpId="0" animBg="1"/>
      <p:bldGraphic spid="89" grpId="0">
        <p:bldAsOne/>
      </p:bldGraphic>
      <p:bldP spid="90" grpId="0"/>
      <p:bldP spid="9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rotWithShape="1">
          <a:blip r:embed="rId2" cstate="print">
            <a:extLst>
              <a:ext uri="{28A0092B-C50C-407E-A947-70E740481C1C}">
                <a14:useLocalDpi xmlns:a14="http://schemas.microsoft.com/office/drawing/2010/main" val="0"/>
              </a:ext>
            </a:extLst>
          </a:blip>
          <a:srcRect b="25000"/>
          <a:stretch/>
        </p:blipFill>
        <p:spPr>
          <a:xfrm>
            <a:off x="0" y="1563392"/>
            <a:ext cx="1463040" cy="1463040"/>
          </a:xfrm>
          <a:prstGeom prst="rect">
            <a:avLst/>
          </a:prstGeom>
        </p:spPr>
      </p:pic>
      <p:pic>
        <p:nvPicPr>
          <p:cNvPr id="41" name="Picture 40"/>
          <p:cNvPicPr>
            <a:picLocks noChangeAspect="1"/>
          </p:cNvPicPr>
          <p:nvPr/>
        </p:nvPicPr>
        <p:blipFill rotWithShape="1">
          <a:blip r:embed="rId3" cstate="print">
            <a:extLst>
              <a:ext uri="{28A0092B-C50C-407E-A947-70E740481C1C}">
                <a14:useLocalDpi xmlns:a14="http://schemas.microsoft.com/office/drawing/2010/main" val="0"/>
              </a:ext>
            </a:extLst>
          </a:blip>
          <a:srcRect t="29422" r="54279"/>
          <a:stretch/>
        </p:blipFill>
        <p:spPr>
          <a:xfrm>
            <a:off x="7723650" y="3152581"/>
            <a:ext cx="1420350" cy="1463040"/>
          </a:xfrm>
          <a:prstGeom prst="rect">
            <a:avLst/>
          </a:prstGeom>
        </p:spPr>
      </p:pic>
      <p:pic>
        <p:nvPicPr>
          <p:cNvPr id="47" name="Picture 46"/>
          <p:cNvPicPr>
            <a:picLocks noChangeAspect="1"/>
          </p:cNvPicPr>
          <p:nvPr/>
        </p:nvPicPr>
        <p:blipFill rotWithShape="1">
          <a:blip r:embed="rId4">
            <a:extLst>
              <a:ext uri="{28A0092B-C50C-407E-A947-70E740481C1C}">
                <a14:useLocalDpi xmlns:a14="http://schemas.microsoft.com/office/drawing/2010/main" val="0"/>
              </a:ext>
            </a:extLst>
          </a:blip>
          <a:srcRect l="5371" t="2605" r="5403" b="3646"/>
          <a:stretch/>
        </p:blipFill>
        <p:spPr>
          <a:xfrm>
            <a:off x="4694400" y="1563392"/>
            <a:ext cx="1463040" cy="1463040"/>
          </a:xfrm>
          <a:prstGeom prst="rect">
            <a:avLst/>
          </a:prstGeom>
        </p:spPr>
      </p:pic>
      <p:pic>
        <p:nvPicPr>
          <p:cNvPr id="53" name="Picture 52"/>
          <p:cNvPicPr>
            <a:picLocks noChangeAspect="1"/>
          </p:cNvPicPr>
          <p:nvPr/>
        </p:nvPicPr>
        <p:blipFill rotWithShape="1">
          <a:blip r:embed="rId5">
            <a:extLst>
              <a:ext uri="{28A0092B-C50C-407E-A947-70E740481C1C}">
                <a14:useLocalDpi xmlns:a14="http://schemas.microsoft.com/office/drawing/2010/main" val="0"/>
              </a:ext>
            </a:extLst>
          </a:blip>
          <a:srcRect l="2204" t="3907" r="2604" b="2344"/>
          <a:stretch/>
        </p:blipFill>
        <p:spPr>
          <a:xfrm>
            <a:off x="3129600" y="1563392"/>
            <a:ext cx="1463040" cy="1463040"/>
          </a:xfrm>
          <a:prstGeom prst="rect">
            <a:avLst/>
          </a:prstGeom>
        </p:spPr>
      </p:pic>
      <p:pic>
        <p:nvPicPr>
          <p:cNvPr id="59" name="Picture 58"/>
          <p:cNvPicPr>
            <a:picLocks noChangeAspect="1"/>
          </p:cNvPicPr>
          <p:nvPr/>
        </p:nvPicPr>
        <p:blipFill rotWithShape="1">
          <a:blip r:embed="rId6">
            <a:extLst>
              <a:ext uri="{28A0092B-C50C-407E-A947-70E740481C1C}">
                <a14:useLocalDpi xmlns:a14="http://schemas.microsoft.com/office/drawing/2010/main" val="0"/>
              </a:ext>
            </a:extLst>
          </a:blip>
          <a:srcRect l="6211" t="3473" r="14866" b="2778"/>
          <a:stretch/>
        </p:blipFill>
        <p:spPr>
          <a:xfrm>
            <a:off x="6259200" y="1563392"/>
            <a:ext cx="1463040" cy="1463040"/>
          </a:xfrm>
          <a:prstGeom prst="rect">
            <a:avLst/>
          </a:prstGeom>
        </p:spPr>
      </p:pic>
      <p:pic>
        <p:nvPicPr>
          <p:cNvPr id="65" name="Picture 64"/>
          <p:cNvPicPr>
            <a:picLocks noChangeAspect="1"/>
          </p:cNvPicPr>
          <p:nvPr/>
        </p:nvPicPr>
        <p:blipFill rotWithShape="1">
          <a:blip r:embed="rId7">
            <a:extLst>
              <a:ext uri="{28A0092B-C50C-407E-A947-70E740481C1C}">
                <a14:useLocalDpi xmlns:a14="http://schemas.microsoft.com/office/drawing/2010/main" val="0"/>
              </a:ext>
            </a:extLst>
          </a:blip>
          <a:srcRect b="1070"/>
          <a:stretch/>
        </p:blipFill>
        <p:spPr>
          <a:xfrm>
            <a:off x="3129600" y="3126784"/>
            <a:ext cx="1463040" cy="1463040"/>
          </a:xfrm>
          <a:prstGeom prst="rect">
            <a:avLst/>
          </a:prstGeom>
        </p:spPr>
      </p:pic>
      <p:pic>
        <p:nvPicPr>
          <p:cNvPr id="71" name="Picture 70"/>
          <p:cNvPicPr>
            <a:picLocks noChangeAspect="1"/>
          </p:cNvPicPr>
          <p:nvPr/>
        </p:nvPicPr>
        <p:blipFill rotWithShape="1">
          <a:blip r:embed="rId8">
            <a:extLst>
              <a:ext uri="{28A0092B-C50C-407E-A947-70E740481C1C}">
                <a14:useLocalDpi xmlns:a14="http://schemas.microsoft.com/office/drawing/2010/main" val="0"/>
              </a:ext>
            </a:extLst>
          </a:blip>
          <a:srcRect b="4456"/>
          <a:stretch/>
        </p:blipFill>
        <p:spPr>
          <a:xfrm>
            <a:off x="4694400" y="3126784"/>
            <a:ext cx="1463040" cy="1463040"/>
          </a:xfrm>
          <a:prstGeom prst="rect">
            <a:avLst/>
          </a:prstGeom>
        </p:spPr>
      </p:pic>
      <p:pic>
        <p:nvPicPr>
          <p:cNvPr id="77" name="Picture 76"/>
          <p:cNvPicPr>
            <a:picLocks noChangeAspect="1"/>
          </p:cNvPicPr>
          <p:nvPr/>
        </p:nvPicPr>
        <p:blipFill rotWithShape="1">
          <a:blip r:embed="rId9">
            <a:extLst>
              <a:ext uri="{28A0092B-C50C-407E-A947-70E740481C1C}">
                <a14:useLocalDpi xmlns:a14="http://schemas.microsoft.com/office/drawing/2010/main" val="0"/>
              </a:ext>
            </a:extLst>
          </a:blip>
          <a:srcRect b="5396"/>
          <a:stretch/>
        </p:blipFill>
        <p:spPr>
          <a:xfrm>
            <a:off x="0" y="3126784"/>
            <a:ext cx="1463040" cy="1463040"/>
          </a:xfrm>
          <a:prstGeom prst="rect">
            <a:avLst/>
          </a:prstGeom>
        </p:spPr>
      </p:pic>
      <p:pic>
        <p:nvPicPr>
          <p:cNvPr id="78" name="Picture 7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463040" cy="1463040"/>
          </a:xfrm>
          <a:prstGeom prst="rect">
            <a:avLst/>
          </a:prstGeom>
        </p:spPr>
      </p:pic>
      <p:pic>
        <p:nvPicPr>
          <p:cNvPr id="79" name="Picture 78"/>
          <p:cNvPicPr>
            <a:picLocks noChangeAspect="1"/>
          </p:cNvPicPr>
          <p:nvPr/>
        </p:nvPicPr>
        <p:blipFill rotWithShape="1">
          <a:blip r:embed="rId11">
            <a:extLst>
              <a:ext uri="{28A0092B-C50C-407E-A947-70E740481C1C}">
                <a14:useLocalDpi xmlns:a14="http://schemas.microsoft.com/office/drawing/2010/main" val="0"/>
              </a:ext>
            </a:extLst>
          </a:blip>
          <a:srcRect b="14000"/>
          <a:stretch/>
        </p:blipFill>
        <p:spPr>
          <a:xfrm>
            <a:off x="7680960" y="0"/>
            <a:ext cx="1463040" cy="1463040"/>
          </a:xfrm>
          <a:prstGeom prst="rect">
            <a:avLst/>
          </a:prstGeom>
        </p:spPr>
      </p:pic>
      <p:pic>
        <p:nvPicPr>
          <p:cNvPr id="81" name="Picture 80"/>
          <p:cNvPicPr>
            <a:picLocks noChangeAspect="1"/>
          </p:cNvPicPr>
          <p:nvPr/>
        </p:nvPicPr>
        <p:blipFill rotWithShape="1">
          <a:blip r:embed="rId12" cstate="print">
            <a:extLst>
              <a:ext uri="{28A0092B-C50C-407E-A947-70E740481C1C}">
                <a14:useLocalDpi xmlns:a14="http://schemas.microsoft.com/office/drawing/2010/main" val="0"/>
              </a:ext>
            </a:extLst>
          </a:blip>
          <a:srcRect b="2433"/>
          <a:stretch/>
        </p:blipFill>
        <p:spPr>
          <a:xfrm>
            <a:off x="6259200" y="0"/>
            <a:ext cx="1463040" cy="1463040"/>
          </a:xfrm>
          <a:prstGeom prst="rect">
            <a:avLst/>
          </a:prstGeom>
        </p:spPr>
      </p:pic>
      <p:pic>
        <p:nvPicPr>
          <p:cNvPr id="82" name="Picture 8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64800" y="1563392"/>
            <a:ext cx="1463040" cy="1463040"/>
          </a:xfrm>
          <a:prstGeom prst="rect">
            <a:avLst/>
          </a:prstGeom>
        </p:spPr>
      </p:pic>
      <p:pic>
        <p:nvPicPr>
          <p:cNvPr id="83" name="Picture 8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59200" y="3126784"/>
            <a:ext cx="1463040" cy="1463040"/>
          </a:xfrm>
          <a:prstGeom prst="rect">
            <a:avLst/>
          </a:prstGeom>
        </p:spPr>
      </p:pic>
      <p:pic>
        <p:nvPicPr>
          <p:cNvPr id="84" name="Picture 8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694400" y="0"/>
            <a:ext cx="1463040" cy="1463040"/>
          </a:xfrm>
          <a:prstGeom prst="rect">
            <a:avLst/>
          </a:prstGeom>
        </p:spPr>
      </p:pic>
      <p:pic>
        <p:nvPicPr>
          <p:cNvPr id="85" name="Picture 84"/>
          <p:cNvPicPr>
            <a:picLocks noChangeAspect="1"/>
          </p:cNvPicPr>
          <p:nvPr/>
        </p:nvPicPr>
        <p:blipFill rotWithShape="1">
          <a:blip r:embed="rId16">
            <a:extLst>
              <a:ext uri="{28A0092B-C50C-407E-A947-70E740481C1C}">
                <a14:useLocalDpi xmlns:a14="http://schemas.microsoft.com/office/drawing/2010/main" val="0"/>
              </a:ext>
            </a:extLst>
          </a:blip>
          <a:srcRect l="32063" t="36402" r="35937" b="20933"/>
          <a:stretch/>
        </p:blipFill>
        <p:spPr>
          <a:xfrm>
            <a:off x="0" y="4690176"/>
            <a:ext cx="1463040" cy="1463040"/>
          </a:xfrm>
          <a:prstGeom prst="rect">
            <a:avLst/>
          </a:prstGeom>
        </p:spPr>
      </p:pic>
      <p:pic>
        <p:nvPicPr>
          <p:cNvPr id="86" name="Picture 8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563390" y="4690176"/>
            <a:ext cx="1463040" cy="1463040"/>
          </a:xfrm>
          <a:prstGeom prst="rect">
            <a:avLst/>
          </a:prstGeom>
        </p:spPr>
      </p:pic>
      <p:pic>
        <p:nvPicPr>
          <p:cNvPr id="87" name="Picture 86"/>
          <p:cNvPicPr>
            <a:picLocks noChangeAspect="1"/>
          </p:cNvPicPr>
          <p:nvPr/>
        </p:nvPicPr>
        <p:blipFill rotWithShape="1">
          <a:blip r:embed="rId18"/>
          <a:srcRect b="9783"/>
          <a:stretch/>
        </p:blipFill>
        <p:spPr>
          <a:xfrm>
            <a:off x="3129600" y="4690176"/>
            <a:ext cx="1463040" cy="1463040"/>
          </a:xfrm>
          <a:prstGeom prst="rect">
            <a:avLst/>
          </a:prstGeom>
        </p:spPr>
      </p:pic>
      <p:pic>
        <p:nvPicPr>
          <p:cNvPr id="88" name="Picture 87"/>
          <p:cNvPicPr>
            <a:picLocks noChangeAspect="1"/>
          </p:cNvPicPr>
          <p:nvPr/>
        </p:nvPicPr>
        <p:blipFill rotWithShape="1">
          <a:blip r:embed="rId19"/>
          <a:srcRect b="10000"/>
          <a:stretch/>
        </p:blipFill>
        <p:spPr>
          <a:xfrm>
            <a:off x="6259200" y="4690176"/>
            <a:ext cx="1463040" cy="1463040"/>
          </a:xfrm>
          <a:prstGeom prst="rect">
            <a:avLst/>
          </a:prstGeom>
        </p:spPr>
      </p:pic>
      <p:pic>
        <p:nvPicPr>
          <p:cNvPr id="89" name="Picture 88"/>
          <p:cNvPicPr>
            <a:picLocks noChangeAspect="1"/>
          </p:cNvPicPr>
          <p:nvPr/>
        </p:nvPicPr>
        <p:blipFill rotWithShape="1">
          <a:blip r:embed="rId20"/>
          <a:srcRect t="11320" b="1747"/>
          <a:stretch/>
        </p:blipFill>
        <p:spPr>
          <a:xfrm>
            <a:off x="7680960" y="4690176"/>
            <a:ext cx="1463040" cy="1463040"/>
          </a:xfrm>
          <a:prstGeom prst="rect">
            <a:avLst/>
          </a:prstGeom>
        </p:spPr>
      </p:pic>
      <p:pic>
        <p:nvPicPr>
          <p:cNvPr id="93" name="Picture 92"/>
          <p:cNvPicPr>
            <a:picLocks noChangeAspect="1"/>
          </p:cNvPicPr>
          <p:nvPr/>
        </p:nvPicPr>
        <p:blipFill rotWithShape="1">
          <a:blip r:embed="rId21"/>
          <a:srcRect b="18072"/>
          <a:stretch/>
        </p:blipFill>
        <p:spPr>
          <a:xfrm>
            <a:off x="7723650" y="1563392"/>
            <a:ext cx="1420350" cy="1463040"/>
          </a:xfrm>
          <a:prstGeom prst="rect">
            <a:avLst/>
          </a:prstGeom>
        </p:spPr>
      </p:pic>
      <p:pic>
        <p:nvPicPr>
          <p:cNvPr id="94" name="Picture 93"/>
          <p:cNvPicPr>
            <a:picLocks noChangeAspect="1"/>
          </p:cNvPicPr>
          <p:nvPr/>
        </p:nvPicPr>
        <p:blipFill rotWithShape="1">
          <a:blip r:embed="rId22"/>
          <a:srcRect l="31119" r="596"/>
          <a:stretch/>
        </p:blipFill>
        <p:spPr>
          <a:xfrm>
            <a:off x="3129600" y="0"/>
            <a:ext cx="1463040" cy="1463040"/>
          </a:xfrm>
          <a:prstGeom prst="rect">
            <a:avLst/>
          </a:prstGeom>
        </p:spPr>
      </p:pic>
      <p:pic>
        <p:nvPicPr>
          <p:cNvPr id="95" name="Picture 94"/>
          <p:cNvPicPr>
            <a:picLocks noChangeAspect="1"/>
          </p:cNvPicPr>
          <p:nvPr/>
        </p:nvPicPr>
        <p:blipFill rotWithShape="1">
          <a:blip r:embed="rId23"/>
          <a:srcRect l="28912" r="1700"/>
          <a:stretch/>
        </p:blipFill>
        <p:spPr>
          <a:xfrm>
            <a:off x="1563390" y="3126784"/>
            <a:ext cx="1463040" cy="1463040"/>
          </a:xfrm>
          <a:prstGeom prst="rect">
            <a:avLst/>
          </a:prstGeom>
        </p:spPr>
      </p:pic>
      <p:pic>
        <p:nvPicPr>
          <p:cNvPr id="96" name="Picture 95"/>
          <p:cNvPicPr>
            <a:picLocks noChangeAspect="1"/>
          </p:cNvPicPr>
          <p:nvPr/>
        </p:nvPicPr>
        <p:blipFill rotWithShape="1">
          <a:blip r:embed="rId24"/>
          <a:srcRect l="6281" r="13319"/>
          <a:stretch/>
        </p:blipFill>
        <p:spPr>
          <a:xfrm>
            <a:off x="1563390" y="0"/>
            <a:ext cx="1463040" cy="1463040"/>
          </a:xfrm>
          <a:prstGeom prst="rect">
            <a:avLst/>
          </a:prstGeom>
        </p:spPr>
      </p:pic>
      <p:pic>
        <p:nvPicPr>
          <p:cNvPr id="97" name="Picture 96"/>
          <p:cNvPicPr>
            <a:picLocks noChangeAspect="1"/>
          </p:cNvPicPr>
          <p:nvPr/>
        </p:nvPicPr>
        <p:blipFill rotWithShape="1">
          <a:blip r:embed="rId25"/>
          <a:srcRect l="14676" r="10181"/>
          <a:stretch/>
        </p:blipFill>
        <p:spPr>
          <a:xfrm>
            <a:off x="4694400" y="4690176"/>
            <a:ext cx="1463040" cy="1463040"/>
          </a:xfrm>
          <a:prstGeom prst="rect">
            <a:avLst/>
          </a:prstGeom>
        </p:spPr>
      </p:pic>
      <p:sp>
        <p:nvSpPr>
          <p:cNvPr id="98" name="Rectangle 97"/>
          <p:cNvSpPr/>
          <p:nvPr/>
        </p:nvSpPr>
        <p:spPr>
          <a:xfrm>
            <a:off x="1463040" y="1979328"/>
            <a:ext cx="6260611" cy="22949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VIETNAMESE SUCCESS STORIES</a:t>
            </a:r>
          </a:p>
          <a:p>
            <a:pPr algn="ctr"/>
            <a:r>
              <a:rPr lang="en-US" sz="3200" dirty="0" smtClean="0">
                <a:hlinkClick r:id="rId26"/>
              </a:rPr>
              <a:t>http://</a:t>
            </a:r>
            <a:r>
              <a:rPr lang="en-US" sz="3200" dirty="0" err="1" smtClean="0">
                <a:hlinkClick r:id="rId26"/>
              </a:rPr>
              <a:t>osb.alibaba.com</a:t>
            </a:r>
            <a:r>
              <a:rPr lang="en-US" sz="3200" dirty="0" smtClean="0"/>
              <a:t> </a:t>
            </a:r>
            <a:endParaRPr lang="en-US" sz="3200" dirty="0"/>
          </a:p>
        </p:txBody>
      </p:sp>
    </p:spTree>
    <p:extLst>
      <p:ext uri="{BB962C8B-B14F-4D97-AF65-F5344CB8AC3E}">
        <p14:creationId xmlns:p14="http://schemas.microsoft.com/office/powerpoint/2010/main" val="2235609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 fill="hold"/>
                                        <p:tgtEl>
                                          <p:spTgt spid="40"/>
                                        </p:tgtEl>
                                        <p:attrNameLst>
                                          <p:attrName>ppt_w</p:attrName>
                                        </p:attrNameLst>
                                      </p:cBhvr>
                                      <p:tavLst>
                                        <p:tav tm="0">
                                          <p:val>
                                            <p:fltVal val="0"/>
                                          </p:val>
                                        </p:tav>
                                        <p:tav tm="100000">
                                          <p:val>
                                            <p:strVal val="#ppt_w"/>
                                          </p:val>
                                        </p:tav>
                                      </p:tavLst>
                                    </p:anim>
                                    <p:anim calcmode="lin" valueType="num">
                                      <p:cBhvr>
                                        <p:cTn id="8" dur="100" fill="hold"/>
                                        <p:tgtEl>
                                          <p:spTgt spid="40"/>
                                        </p:tgtEl>
                                        <p:attrNameLst>
                                          <p:attrName>ppt_h</p:attrName>
                                        </p:attrNameLst>
                                      </p:cBhvr>
                                      <p:tavLst>
                                        <p:tav tm="0">
                                          <p:val>
                                            <p:fltVal val="0"/>
                                          </p:val>
                                        </p:tav>
                                        <p:tav tm="100000">
                                          <p:val>
                                            <p:strVal val="#ppt_h"/>
                                          </p:val>
                                        </p:tav>
                                      </p:tavLst>
                                    </p:anim>
                                    <p:animEffect transition="in" filter="fade">
                                      <p:cBhvr>
                                        <p:cTn id="9" dur="100"/>
                                        <p:tgtEl>
                                          <p:spTgt spid="40"/>
                                        </p:tgtEl>
                                      </p:cBhvr>
                                    </p:animEffect>
                                    <p:anim calcmode="lin" valueType="num">
                                      <p:cBhvr>
                                        <p:cTn id="10" dur="100" fill="hold"/>
                                        <p:tgtEl>
                                          <p:spTgt spid="40"/>
                                        </p:tgtEl>
                                        <p:attrNameLst>
                                          <p:attrName>ppt_x</p:attrName>
                                        </p:attrNameLst>
                                      </p:cBhvr>
                                      <p:tavLst>
                                        <p:tav tm="0">
                                          <p:val>
                                            <p:fltVal val="0.5"/>
                                          </p:val>
                                        </p:tav>
                                        <p:tav tm="100000">
                                          <p:val>
                                            <p:strVal val="#ppt_x"/>
                                          </p:val>
                                        </p:tav>
                                      </p:tavLst>
                                    </p:anim>
                                    <p:anim calcmode="lin" valueType="num">
                                      <p:cBhvr>
                                        <p:cTn id="11" dur="100" fill="hold"/>
                                        <p:tgtEl>
                                          <p:spTgt spid="40"/>
                                        </p:tgtEl>
                                        <p:attrNameLst>
                                          <p:attrName>ppt_y</p:attrName>
                                        </p:attrNameLst>
                                      </p:cBhvr>
                                      <p:tavLst>
                                        <p:tav tm="0">
                                          <p:val>
                                            <p:fltVal val="0.5"/>
                                          </p:val>
                                        </p:tav>
                                        <p:tav tm="100000">
                                          <p:val>
                                            <p:strVal val="#ppt_y"/>
                                          </p:val>
                                        </p:tav>
                                      </p:tavLst>
                                    </p:anim>
                                  </p:childTnLst>
                                </p:cTn>
                              </p:par>
                            </p:childTnLst>
                          </p:cTn>
                        </p:par>
                        <p:par>
                          <p:cTn id="12" fill="hold">
                            <p:stCondLst>
                              <p:cond delay="100"/>
                            </p:stCondLst>
                            <p:childTnLst>
                              <p:par>
                                <p:cTn id="13" presetID="53" presetClass="entr" presetSubtype="528"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p:cTn id="15" dur="100" fill="hold"/>
                                        <p:tgtEl>
                                          <p:spTgt spid="41"/>
                                        </p:tgtEl>
                                        <p:attrNameLst>
                                          <p:attrName>ppt_w</p:attrName>
                                        </p:attrNameLst>
                                      </p:cBhvr>
                                      <p:tavLst>
                                        <p:tav tm="0">
                                          <p:val>
                                            <p:fltVal val="0"/>
                                          </p:val>
                                        </p:tav>
                                        <p:tav tm="100000">
                                          <p:val>
                                            <p:strVal val="#ppt_w"/>
                                          </p:val>
                                        </p:tav>
                                      </p:tavLst>
                                    </p:anim>
                                    <p:anim calcmode="lin" valueType="num">
                                      <p:cBhvr>
                                        <p:cTn id="16" dur="100" fill="hold"/>
                                        <p:tgtEl>
                                          <p:spTgt spid="41"/>
                                        </p:tgtEl>
                                        <p:attrNameLst>
                                          <p:attrName>ppt_h</p:attrName>
                                        </p:attrNameLst>
                                      </p:cBhvr>
                                      <p:tavLst>
                                        <p:tav tm="0">
                                          <p:val>
                                            <p:fltVal val="0"/>
                                          </p:val>
                                        </p:tav>
                                        <p:tav tm="100000">
                                          <p:val>
                                            <p:strVal val="#ppt_h"/>
                                          </p:val>
                                        </p:tav>
                                      </p:tavLst>
                                    </p:anim>
                                    <p:animEffect transition="in" filter="fade">
                                      <p:cBhvr>
                                        <p:cTn id="17" dur="100"/>
                                        <p:tgtEl>
                                          <p:spTgt spid="41"/>
                                        </p:tgtEl>
                                      </p:cBhvr>
                                    </p:animEffect>
                                    <p:anim calcmode="lin" valueType="num">
                                      <p:cBhvr>
                                        <p:cTn id="18" dur="100" fill="hold"/>
                                        <p:tgtEl>
                                          <p:spTgt spid="41"/>
                                        </p:tgtEl>
                                        <p:attrNameLst>
                                          <p:attrName>ppt_x</p:attrName>
                                        </p:attrNameLst>
                                      </p:cBhvr>
                                      <p:tavLst>
                                        <p:tav tm="0">
                                          <p:val>
                                            <p:fltVal val="0.5"/>
                                          </p:val>
                                        </p:tav>
                                        <p:tav tm="100000">
                                          <p:val>
                                            <p:strVal val="#ppt_x"/>
                                          </p:val>
                                        </p:tav>
                                      </p:tavLst>
                                    </p:anim>
                                    <p:anim calcmode="lin" valueType="num">
                                      <p:cBhvr>
                                        <p:cTn id="19" dur="100" fill="hold"/>
                                        <p:tgtEl>
                                          <p:spTgt spid="41"/>
                                        </p:tgtEl>
                                        <p:attrNameLst>
                                          <p:attrName>ppt_y</p:attrName>
                                        </p:attrNameLst>
                                      </p:cBhvr>
                                      <p:tavLst>
                                        <p:tav tm="0">
                                          <p:val>
                                            <p:fltVal val="0.5"/>
                                          </p:val>
                                        </p:tav>
                                        <p:tav tm="100000">
                                          <p:val>
                                            <p:strVal val="#ppt_y"/>
                                          </p:val>
                                        </p:tav>
                                      </p:tavLst>
                                    </p:anim>
                                  </p:childTnLst>
                                </p:cTn>
                              </p:par>
                            </p:childTnLst>
                          </p:cTn>
                        </p:par>
                        <p:par>
                          <p:cTn id="20" fill="hold">
                            <p:stCondLst>
                              <p:cond delay="200"/>
                            </p:stCondLst>
                            <p:childTnLst>
                              <p:par>
                                <p:cTn id="21" presetID="53" presetClass="entr" presetSubtype="528" fill="hold" nodeType="after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p:cTn id="23" dur="100" fill="hold"/>
                                        <p:tgtEl>
                                          <p:spTgt spid="47"/>
                                        </p:tgtEl>
                                        <p:attrNameLst>
                                          <p:attrName>ppt_w</p:attrName>
                                        </p:attrNameLst>
                                      </p:cBhvr>
                                      <p:tavLst>
                                        <p:tav tm="0">
                                          <p:val>
                                            <p:fltVal val="0"/>
                                          </p:val>
                                        </p:tav>
                                        <p:tav tm="100000">
                                          <p:val>
                                            <p:strVal val="#ppt_w"/>
                                          </p:val>
                                        </p:tav>
                                      </p:tavLst>
                                    </p:anim>
                                    <p:anim calcmode="lin" valueType="num">
                                      <p:cBhvr>
                                        <p:cTn id="24" dur="100" fill="hold"/>
                                        <p:tgtEl>
                                          <p:spTgt spid="47"/>
                                        </p:tgtEl>
                                        <p:attrNameLst>
                                          <p:attrName>ppt_h</p:attrName>
                                        </p:attrNameLst>
                                      </p:cBhvr>
                                      <p:tavLst>
                                        <p:tav tm="0">
                                          <p:val>
                                            <p:fltVal val="0"/>
                                          </p:val>
                                        </p:tav>
                                        <p:tav tm="100000">
                                          <p:val>
                                            <p:strVal val="#ppt_h"/>
                                          </p:val>
                                        </p:tav>
                                      </p:tavLst>
                                    </p:anim>
                                    <p:animEffect transition="in" filter="fade">
                                      <p:cBhvr>
                                        <p:cTn id="25" dur="100"/>
                                        <p:tgtEl>
                                          <p:spTgt spid="47"/>
                                        </p:tgtEl>
                                      </p:cBhvr>
                                    </p:animEffect>
                                    <p:anim calcmode="lin" valueType="num">
                                      <p:cBhvr>
                                        <p:cTn id="26" dur="100" fill="hold"/>
                                        <p:tgtEl>
                                          <p:spTgt spid="47"/>
                                        </p:tgtEl>
                                        <p:attrNameLst>
                                          <p:attrName>ppt_x</p:attrName>
                                        </p:attrNameLst>
                                      </p:cBhvr>
                                      <p:tavLst>
                                        <p:tav tm="0">
                                          <p:val>
                                            <p:fltVal val="0.5"/>
                                          </p:val>
                                        </p:tav>
                                        <p:tav tm="100000">
                                          <p:val>
                                            <p:strVal val="#ppt_x"/>
                                          </p:val>
                                        </p:tav>
                                      </p:tavLst>
                                    </p:anim>
                                    <p:anim calcmode="lin" valueType="num">
                                      <p:cBhvr>
                                        <p:cTn id="27" dur="100" fill="hold"/>
                                        <p:tgtEl>
                                          <p:spTgt spid="47"/>
                                        </p:tgtEl>
                                        <p:attrNameLst>
                                          <p:attrName>ppt_y</p:attrName>
                                        </p:attrNameLst>
                                      </p:cBhvr>
                                      <p:tavLst>
                                        <p:tav tm="0">
                                          <p:val>
                                            <p:fltVal val="0.5"/>
                                          </p:val>
                                        </p:tav>
                                        <p:tav tm="100000">
                                          <p:val>
                                            <p:strVal val="#ppt_y"/>
                                          </p:val>
                                        </p:tav>
                                      </p:tavLst>
                                    </p:anim>
                                  </p:childTnLst>
                                </p:cTn>
                              </p:par>
                            </p:childTnLst>
                          </p:cTn>
                        </p:par>
                        <p:par>
                          <p:cTn id="28" fill="hold">
                            <p:stCondLst>
                              <p:cond delay="300"/>
                            </p:stCondLst>
                            <p:childTnLst>
                              <p:par>
                                <p:cTn id="29" presetID="53" presetClass="entr" presetSubtype="528" fill="hold" nodeType="afterEffect">
                                  <p:stCondLst>
                                    <p:cond delay="0"/>
                                  </p:stCondLst>
                                  <p:childTnLst>
                                    <p:set>
                                      <p:cBhvr>
                                        <p:cTn id="30" dur="1" fill="hold">
                                          <p:stCondLst>
                                            <p:cond delay="0"/>
                                          </p:stCondLst>
                                        </p:cTn>
                                        <p:tgtEl>
                                          <p:spTgt spid="53"/>
                                        </p:tgtEl>
                                        <p:attrNameLst>
                                          <p:attrName>style.visibility</p:attrName>
                                        </p:attrNameLst>
                                      </p:cBhvr>
                                      <p:to>
                                        <p:strVal val="visible"/>
                                      </p:to>
                                    </p:set>
                                    <p:anim calcmode="lin" valueType="num">
                                      <p:cBhvr>
                                        <p:cTn id="31" dur="100" fill="hold"/>
                                        <p:tgtEl>
                                          <p:spTgt spid="53"/>
                                        </p:tgtEl>
                                        <p:attrNameLst>
                                          <p:attrName>ppt_w</p:attrName>
                                        </p:attrNameLst>
                                      </p:cBhvr>
                                      <p:tavLst>
                                        <p:tav tm="0">
                                          <p:val>
                                            <p:fltVal val="0"/>
                                          </p:val>
                                        </p:tav>
                                        <p:tav tm="100000">
                                          <p:val>
                                            <p:strVal val="#ppt_w"/>
                                          </p:val>
                                        </p:tav>
                                      </p:tavLst>
                                    </p:anim>
                                    <p:anim calcmode="lin" valueType="num">
                                      <p:cBhvr>
                                        <p:cTn id="32" dur="100" fill="hold"/>
                                        <p:tgtEl>
                                          <p:spTgt spid="53"/>
                                        </p:tgtEl>
                                        <p:attrNameLst>
                                          <p:attrName>ppt_h</p:attrName>
                                        </p:attrNameLst>
                                      </p:cBhvr>
                                      <p:tavLst>
                                        <p:tav tm="0">
                                          <p:val>
                                            <p:fltVal val="0"/>
                                          </p:val>
                                        </p:tav>
                                        <p:tav tm="100000">
                                          <p:val>
                                            <p:strVal val="#ppt_h"/>
                                          </p:val>
                                        </p:tav>
                                      </p:tavLst>
                                    </p:anim>
                                    <p:animEffect transition="in" filter="fade">
                                      <p:cBhvr>
                                        <p:cTn id="33" dur="100"/>
                                        <p:tgtEl>
                                          <p:spTgt spid="53"/>
                                        </p:tgtEl>
                                      </p:cBhvr>
                                    </p:animEffect>
                                    <p:anim calcmode="lin" valueType="num">
                                      <p:cBhvr>
                                        <p:cTn id="34" dur="100" fill="hold"/>
                                        <p:tgtEl>
                                          <p:spTgt spid="53"/>
                                        </p:tgtEl>
                                        <p:attrNameLst>
                                          <p:attrName>ppt_x</p:attrName>
                                        </p:attrNameLst>
                                      </p:cBhvr>
                                      <p:tavLst>
                                        <p:tav tm="0">
                                          <p:val>
                                            <p:fltVal val="0.5"/>
                                          </p:val>
                                        </p:tav>
                                        <p:tav tm="100000">
                                          <p:val>
                                            <p:strVal val="#ppt_x"/>
                                          </p:val>
                                        </p:tav>
                                      </p:tavLst>
                                    </p:anim>
                                    <p:anim calcmode="lin" valueType="num">
                                      <p:cBhvr>
                                        <p:cTn id="35" dur="100" fill="hold"/>
                                        <p:tgtEl>
                                          <p:spTgt spid="53"/>
                                        </p:tgtEl>
                                        <p:attrNameLst>
                                          <p:attrName>ppt_y</p:attrName>
                                        </p:attrNameLst>
                                      </p:cBhvr>
                                      <p:tavLst>
                                        <p:tav tm="0">
                                          <p:val>
                                            <p:fltVal val="0.5"/>
                                          </p:val>
                                        </p:tav>
                                        <p:tav tm="100000">
                                          <p:val>
                                            <p:strVal val="#ppt_y"/>
                                          </p:val>
                                        </p:tav>
                                      </p:tavLst>
                                    </p:anim>
                                  </p:childTnLst>
                                </p:cTn>
                              </p:par>
                            </p:childTnLst>
                          </p:cTn>
                        </p:par>
                        <p:par>
                          <p:cTn id="36" fill="hold">
                            <p:stCondLst>
                              <p:cond delay="400"/>
                            </p:stCondLst>
                            <p:childTnLst>
                              <p:par>
                                <p:cTn id="37" presetID="53" presetClass="entr" presetSubtype="528" fill="hold" nodeType="afterEffect">
                                  <p:stCondLst>
                                    <p:cond delay="0"/>
                                  </p:stCondLst>
                                  <p:childTnLst>
                                    <p:set>
                                      <p:cBhvr>
                                        <p:cTn id="38" dur="1" fill="hold">
                                          <p:stCondLst>
                                            <p:cond delay="0"/>
                                          </p:stCondLst>
                                        </p:cTn>
                                        <p:tgtEl>
                                          <p:spTgt spid="59"/>
                                        </p:tgtEl>
                                        <p:attrNameLst>
                                          <p:attrName>style.visibility</p:attrName>
                                        </p:attrNameLst>
                                      </p:cBhvr>
                                      <p:to>
                                        <p:strVal val="visible"/>
                                      </p:to>
                                    </p:set>
                                    <p:anim calcmode="lin" valueType="num">
                                      <p:cBhvr>
                                        <p:cTn id="39" dur="100" fill="hold"/>
                                        <p:tgtEl>
                                          <p:spTgt spid="59"/>
                                        </p:tgtEl>
                                        <p:attrNameLst>
                                          <p:attrName>ppt_w</p:attrName>
                                        </p:attrNameLst>
                                      </p:cBhvr>
                                      <p:tavLst>
                                        <p:tav tm="0">
                                          <p:val>
                                            <p:fltVal val="0"/>
                                          </p:val>
                                        </p:tav>
                                        <p:tav tm="100000">
                                          <p:val>
                                            <p:strVal val="#ppt_w"/>
                                          </p:val>
                                        </p:tav>
                                      </p:tavLst>
                                    </p:anim>
                                    <p:anim calcmode="lin" valueType="num">
                                      <p:cBhvr>
                                        <p:cTn id="40" dur="100" fill="hold"/>
                                        <p:tgtEl>
                                          <p:spTgt spid="59"/>
                                        </p:tgtEl>
                                        <p:attrNameLst>
                                          <p:attrName>ppt_h</p:attrName>
                                        </p:attrNameLst>
                                      </p:cBhvr>
                                      <p:tavLst>
                                        <p:tav tm="0">
                                          <p:val>
                                            <p:fltVal val="0"/>
                                          </p:val>
                                        </p:tav>
                                        <p:tav tm="100000">
                                          <p:val>
                                            <p:strVal val="#ppt_h"/>
                                          </p:val>
                                        </p:tav>
                                      </p:tavLst>
                                    </p:anim>
                                    <p:animEffect transition="in" filter="fade">
                                      <p:cBhvr>
                                        <p:cTn id="41" dur="100"/>
                                        <p:tgtEl>
                                          <p:spTgt spid="59"/>
                                        </p:tgtEl>
                                      </p:cBhvr>
                                    </p:animEffect>
                                    <p:anim calcmode="lin" valueType="num">
                                      <p:cBhvr>
                                        <p:cTn id="42" dur="100" fill="hold"/>
                                        <p:tgtEl>
                                          <p:spTgt spid="59"/>
                                        </p:tgtEl>
                                        <p:attrNameLst>
                                          <p:attrName>ppt_x</p:attrName>
                                        </p:attrNameLst>
                                      </p:cBhvr>
                                      <p:tavLst>
                                        <p:tav tm="0">
                                          <p:val>
                                            <p:fltVal val="0.5"/>
                                          </p:val>
                                        </p:tav>
                                        <p:tav tm="100000">
                                          <p:val>
                                            <p:strVal val="#ppt_x"/>
                                          </p:val>
                                        </p:tav>
                                      </p:tavLst>
                                    </p:anim>
                                    <p:anim calcmode="lin" valueType="num">
                                      <p:cBhvr>
                                        <p:cTn id="43" dur="100" fill="hold"/>
                                        <p:tgtEl>
                                          <p:spTgt spid="59"/>
                                        </p:tgtEl>
                                        <p:attrNameLst>
                                          <p:attrName>ppt_y</p:attrName>
                                        </p:attrNameLst>
                                      </p:cBhvr>
                                      <p:tavLst>
                                        <p:tav tm="0">
                                          <p:val>
                                            <p:fltVal val="0.5"/>
                                          </p:val>
                                        </p:tav>
                                        <p:tav tm="100000">
                                          <p:val>
                                            <p:strVal val="#ppt_y"/>
                                          </p:val>
                                        </p:tav>
                                      </p:tavLst>
                                    </p:anim>
                                  </p:childTnLst>
                                </p:cTn>
                              </p:par>
                            </p:childTnLst>
                          </p:cTn>
                        </p:par>
                        <p:par>
                          <p:cTn id="44" fill="hold">
                            <p:stCondLst>
                              <p:cond delay="500"/>
                            </p:stCondLst>
                            <p:childTnLst>
                              <p:par>
                                <p:cTn id="45" presetID="53" presetClass="entr" presetSubtype="528" fill="hold" nodeType="afterEffect">
                                  <p:stCondLst>
                                    <p:cond delay="0"/>
                                  </p:stCondLst>
                                  <p:childTnLst>
                                    <p:set>
                                      <p:cBhvr>
                                        <p:cTn id="46" dur="1" fill="hold">
                                          <p:stCondLst>
                                            <p:cond delay="0"/>
                                          </p:stCondLst>
                                        </p:cTn>
                                        <p:tgtEl>
                                          <p:spTgt spid="65"/>
                                        </p:tgtEl>
                                        <p:attrNameLst>
                                          <p:attrName>style.visibility</p:attrName>
                                        </p:attrNameLst>
                                      </p:cBhvr>
                                      <p:to>
                                        <p:strVal val="visible"/>
                                      </p:to>
                                    </p:set>
                                    <p:anim calcmode="lin" valueType="num">
                                      <p:cBhvr>
                                        <p:cTn id="47" dur="100" fill="hold"/>
                                        <p:tgtEl>
                                          <p:spTgt spid="65"/>
                                        </p:tgtEl>
                                        <p:attrNameLst>
                                          <p:attrName>ppt_w</p:attrName>
                                        </p:attrNameLst>
                                      </p:cBhvr>
                                      <p:tavLst>
                                        <p:tav tm="0">
                                          <p:val>
                                            <p:fltVal val="0"/>
                                          </p:val>
                                        </p:tav>
                                        <p:tav tm="100000">
                                          <p:val>
                                            <p:strVal val="#ppt_w"/>
                                          </p:val>
                                        </p:tav>
                                      </p:tavLst>
                                    </p:anim>
                                    <p:anim calcmode="lin" valueType="num">
                                      <p:cBhvr>
                                        <p:cTn id="48" dur="100" fill="hold"/>
                                        <p:tgtEl>
                                          <p:spTgt spid="65"/>
                                        </p:tgtEl>
                                        <p:attrNameLst>
                                          <p:attrName>ppt_h</p:attrName>
                                        </p:attrNameLst>
                                      </p:cBhvr>
                                      <p:tavLst>
                                        <p:tav tm="0">
                                          <p:val>
                                            <p:fltVal val="0"/>
                                          </p:val>
                                        </p:tav>
                                        <p:tav tm="100000">
                                          <p:val>
                                            <p:strVal val="#ppt_h"/>
                                          </p:val>
                                        </p:tav>
                                      </p:tavLst>
                                    </p:anim>
                                    <p:animEffect transition="in" filter="fade">
                                      <p:cBhvr>
                                        <p:cTn id="49" dur="100"/>
                                        <p:tgtEl>
                                          <p:spTgt spid="65"/>
                                        </p:tgtEl>
                                      </p:cBhvr>
                                    </p:animEffect>
                                    <p:anim calcmode="lin" valueType="num">
                                      <p:cBhvr>
                                        <p:cTn id="50" dur="100" fill="hold"/>
                                        <p:tgtEl>
                                          <p:spTgt spid="65"/>
                                        </p:tgtEl>
                                        <p:attrNameLst>
                                          <p:attrName>ppt_x</p:attrName>
                                        </p:attrNameLst>
                                      </p:cBhvr>
                                      <p:tavLst>
                                        <p:tav tm="0">
                                          <p:val>
                                            <p:fltVal val="0.5"/>
                                          </p:val>
                                        </p:tav>
                                        <p:tav tm="100000">
                                          <p:val>
                                            <p:strVal val="#ppt_x"/>
                                          </p:val>
                                        </p:tav>
                                      </p:tavLst>
                                    </p:anim>
                                    <p:anim calcmode="lin" valueType="num">
                                      <p:cBhvr>
                                        <p:cTn id="51" dur="100" fill="hold"/>
                                        <p:tgtEl>
                                          <p:spTgt spid="65"/>
                                        </p:tgtEl>
                                        <p:attrNameLst>
                                          <p:attrName>ppt_y</p:attrName>
                                        </p:attrNameLst>
                                      </p:cBhvr>
                                      <p:tavLst>
                                        <p:tav tm="0">
                                          <p:val>
                                            <p:fltVal val="0.5"/>
                                          </p:val>
                                        </p:tav>
                                        <p:tav tm="100000">
                                          <p:val>
                                            <p:strVal val="#ppt_y"/>
                                          </p:val>
                                        </p:tav>
                                      </p:tavLst>
                                    </p:anim>
                                  </p:childTnLst>
                                </p:cTn>
                              </p:par>
                            </p:childTnLst>
                          </p:cTn>
                        </p:par>
                        <p:par>
                          <p:cTn id="52" fill="hold">
                            <p:stCondLst>
                              <p:cond delay="600"/>
                            </p:stCondLst>
                            <p:childTnLst>
                              <p:par>
                                <p:cTn id="53" presetID="53" presetClass="entr" presetSubtype="528" fill="hold" nodeType="afterEffect">
                                  <p:stCondLst>
                                    <p:cond delay="0"/>
                                  </p:stCondLst>
                                  <p:childTnLst>
                                    <p:set>
                                      <p:cBhvr>
                                        <p:cTn id="54" dur="1" fill="hold">
                                          <p:stCondLst>
                                            <p:cond delay="0"/>
                                          </p:stCondLst>
                                        </p:cTn>
                                        <p:tgtEl>
                                          <p:spTgt spid="71"/>
                                        </p:tgtEl>
                                        <p:attrNameLst>
                                          <p:attrName>style.visibility</p:attrName>
                                        </p:attrNameLst>
                                      </p:cBhvr>
                                      <p:to>
                                        <p:strVal val="visible"/>
                                      </p:to>
                                    </p:set>
                                    <p:anim calcmode="lin" valueType="num">
                                      <p:cBhvr>
                                        <p:cTn id="55" dur="100" fill="hold"/>
                                        <p:tgtEl>
                                          <p:spTgt spid="71"/>
                                        </p:tgtEl>
                                        <p:attrNameLst>
                                          <p:attrName>ppt_w</p:attrName>
                                        </p:attrNameLst>
                                      </p:cBhvr>
                                      <p:tavLst>
                                        <p:tav tm="0">
                                          <p:val>
                                            <p:fltVal val="0"/>
                                          </p:val>
                                        </p:tav>
                                        <p:tav tm="100000">
                                          <p:val>
                                            <p:strVal val="#ppt_w"/>
                                          </p:val>
                                        </p:tav>
                                      </p:tavLst>
                                    </p:anim>
                                    <p:anim calcmode="lin" valueType="num">
                                      <p:cBhvr>
                                        <p:cTn id="56" dur="100" fill="hold"/>
                                        <p:tgtEl>
                                          <p:spTgt spid="71"/>
                                        </p:tgtEl>
                                        <p:attrNameLst>
                                          <p:attrName>ppt_h</p:attrName>
                                        </p:attrNameLst>
                                      </p:cBhvr>
                                      <p:tavLst>
                                        <p:tav tm="0">
                                          <p:val>
                                            <p:fltVal val="0"/>
                                          </p:val>
                                        </p:tav>
                                        <p:tav tm="100000">
                                          <p:val>
                                            <p:strVal val="#ppt_h"/>
                                          </p:val>
                                        </p:tav>
                                      </p:tavLst>
                                    </p:anim>
                                    <p:animEffect transition="in" filter="fade">
                                      <p:cBhvr>
                                        <p:cTn id="57" dur="100"/>
                                        <p:tgtEl>
                                          <p:spTgt spid="71"/>
                                        </p:tgtEl>
                                      </p:cBhvr>
                                    </p:animEffect>
                                    <p:anim calcmode="lin" valueType="num">
                                      <p:cBhvr>
                                        <p:cTn id="58" dur="100" fill="hold"/>
                                        <p:tgtEl>
                                          <p:spTgt spid="71"/>
                                        </p:tgtEl>
                                        <p:attrNameLst>
                                          <p:attrName>ppt_x</p:attrName>
                                        </p:attrNameLst>
                                      </p:cBhvr>
                                      <p:tavLst>
                                        <p:tav tm="0">
                                          <p:val>
                                            <p:fltVal val="0.5"/>
                                          </p:val>
                                        </p:tav>
                                        <p:tav tm="100000">
                                          <p:val>
                                            <p:strVal val="#ppt_x"/>
                                          </p:val>
                                        </p:tav>
                                      </p:tavLst>
                                    </p:anim>
                                    <p:anim calcmode="lin" valueType="num">
                                      <p:cBhvr>
                                        <p:cTn id="59" dur="100" fill="hold"/>
                                        <p:tgtEl>
                                          <p:spTgt spid="71"/>
                                        </p:tgtEl>
                                        <p:attrNameLst>
                                          <p:attrName>ppt_y</p:attrName>
                                        </p:attrNameLst>
                                      </p:cBhvr>
                                      <p:tavLst>
                                        <p:tav tm="0">
                                          <p:val>
                                            <p:fltVal val="0.5"/>
                                          </p:val>
                                        </p:tav>
                                        <p:tav tm="100000">
                                          <p:val>
                                            <p:strVal val="#ppt_y"/>
                                          </p:val>
                                        </p:tav>
                                      </p:tavLst>
                                    </p:anim>
                                  </p:childTnLst>
                                </p:cTn>
                              </p:par>
                            </p:childTnLst>
                          </p:cTn>
                        </p:par>
                        <p:par>
                          <p:cTn id="60" fill="hold">
                            <p:stCondLst>
                              <p:cond delay="700"/>
                            </p:stCondLst>
                            <p:childTnLst>
                              <p:par>
                                <p:cTn id="61" presetID="53" presetClass="entr" presetSubtype="528" fill="hold" nodeType="afterEffect">
                                  <p:stCondLst>
                                    <p:cond delay="0"/>
                                  </p:stCondLst>
                                  <p:childTnLst>
                                    <p:set>
                                      <p:cBhvr>
                                        <p:cTn id="62" dur="1" fill="hold">
                                          <p:stCondLst>
                                            <p:cond delay="0"/>
                                          </p:stCondLst>
                                        </p:cTn>
                                        <p:tgtEl>
                                          <p:spTgt spid="77"/>
                                        </p:tgtEl>
                                        <p:attrNameLst>
                                          <p:attrName>style.visibility</p:attrName>
                                        </p:attrNameLst>
                                      </p:cBhvr>
                                      <p:to>
                                        <p:strVal val="visible"/>
                                      </p:to>
                                    </p:set>
                                    <p:anim calcmode="lin" valueType="num">
                                      <p:cBhvr>
                                        <p:cTn id="63" dur="100" fill="hold"/>
                                        <p:tgtEl>
                                          <p:spTgt spid="77"/>
                                        </p:tgtEl>
                                        <p:attrNameLst>
                                          <p:attrName>ppt_w</p:attrName>
                                        </p:attrNameLst>
                                      </p:cBhvr>
                                      <p:tavLst>
                                        <p:tav tm="0">
                                          <p:val>
                                            <p:fltVal val="0"/>
                                          </p:val>
                                        </p:tav>
                                        <p:tav tm="100000">
                                          <p:val>
                                            <p:strVal val="#ppt_w"/>
                                          </p:val>
                                        </p:tav>
                                      </p:tavLst>
                                    </p:anim>
                                    <p:anim calcmode="lin" valueType="num">
                                      <p:cBhvr>
                                        <p:cTn id="64" dur="100" fill="hold"/>
                                        <p:tgtEl>
                                          <p:spTgt spid="77"/>
                                        </p:tgtEl>
                                        <p:attrNameLst>
                                          <p:attrName>ppt_h</p:attrName>
                                        </p:attrNameLst>
                                      </p:cBhvr>
                                      <p:tavLst>
                                        <p:tav tm="0">
                                          <p:val>
                                            <p:fltVal val="0"/>
                                          </p:val>
                                        </p:tav>
                                        <p:tav tm="100000">
                                          <p:val>
                                            <p:strVal val="#ppt_h"/>
                                          </p:val>
                                        </p:tav>
                                      </p:tavLst>
                                    </p:anim>
                                    <p:animEffect transition="in" filter="fade">
                                      <p:cBhvr>
                                        <p:cTn id="65" dur="100"/>
                                        <p:tgtEl>
                                          <p:spTgt spid="77"/>
                                        </p:tgtEl>
                                      </p:cBhvr>
                                    </p:animEffect>
                                    <p:anim calcmode="lin" valueType="num">
                                      <p:cBhvr>
                                        <p:cTn id="66" dur="100" fill="hold"/>
                                        <p:tgtEl>
                                          <p:spTgt spid="77"/>
                                        </p:tgtEl>
                                        <p:attrNameLst>
                                          <p:attrName>ppt_x</p:attrName>
                                        </p:attrNameLst>
                                      </p:cBhvr>
                                      <p:tavLst>
                                        <p:tav tm="0">
                                          <p:val>
                                            <p:fltVal val="0.5"/>
                                          </p:val>
                                        </p:tav>
                                        <p:tav tm="100000">
                                          <p:val>
                                            <p:strVal val="#ppt_x"/>
                                          </p:val>
                                        </p:tav>
                                      </p:tavLst>
                                    </p:anim>
                                    <p:anim calcmode="lin" valueType="num">
                                      <p:cBhvr>
                                        <p:cTn id="67" dur="100" fill="hold"/>
                                        <p:tgtEl>
                                          <p:spTgt spid="77"/>
                                        </p:tgtEl>
                                        <p:attrNameLst>
                                          <p:attrName>ppt_y</p:attrName>
                                        </p:attrNameLst>
                                      </p:cBhvr>
                                      <p:tavLst>
                                        <p:tav tm="0">
                                          <p:val>
                                            <p:fltVal val="0.5"/>
                                          </p:val>
                                        </p:tav>
                                        <p:tav tm="100000">
                                          <p:val>
                                            <p:strVal val="#ppt_y"/>
                                          </p:val>
                                        </p:tav>
                                      </p:tavLst>
                                    </p:anim>
                                  </p:childTnLst>
                                </p:cTn>
                              </p:par>
                            </p:childTnLst>
                          </p:cTn>
                        </p:par>
                        <p:par>
                          <p:cTn id="68" fill="hold">
                            <p:stCondLst>
                              <p:cond delay="800"/>
                            </p:stCondLst>
                            <p:childTnLst>
                              <p:par>
                                <p:cTn id="69" presetID="53" presetClass="entr" presetSubtype="528" fill="hold" nodeType="afterEffect">
                                  <p:stCondLst>
                                    <p:cond delay="0"/>
                                  </p:stCondLst>
                                  <p:childTnLst>
                                    <p:set>
                                      <p:cBhvr>
                                        <p:cTn id="70" dur="1" fill="hold">
                                          <p:stCondLst>
                                            <p:cond delay="0"/>
                                          </p:stCondLst>
                                        </p:cTn>
                                        <p:tgtEl>
                                          <p:spTgt spid="78"/>
                                        </p:tgtEl>
                                        <p:attrNameLst>
                                          <p:attrName>style.visibility</p:attrName>
                                        </p:attrNameLst>
                                      </p:cBhvr>
                                      <p:to>
                                        <p:strVal val="visible"/>
                                      </p:to>
                                    </p:set>
                                    <p:anim calcmode="lin" valueType="num">
                                      <p:cBhvr>
                                        <p:cTn id="71" dur="100" fill="hold"/>
                                        <p:tgtEl>
                                          <p:spTgt spid="78"/>
                                        </p:tgtEl>
                                        <p:attrNameLst>
                                          <p:attrName>ppt_w</p:attrName>
                                        </p:attrNameLst>
                                      </p:cBhvr>
                                      <p:tavLst>
                                        <p:tav tm="0">
                                          <p:val>
                                            <p:fltVal val="0"/>
                                          </p:val>
                                        </p:tav>
                                        <p:tav tm="100000">
                                          <p:val>
                                            <p:strVal val="#ppt_w"/>
                                          </p:val>
                                        </p:tav>
                                      </p:tavLst>
                                    </p:anim>
                                    <p:anim calcmode="lin" valueType="num">
                                      <p:cBhvr>
                                        <p:cTn id="72" dur="100" fill="hold"/>
                                        <p:tgtEl>
                                          <p:spTgt spid="78"/>
                                        </p:tgtEl>
                                        <p:attrNameLst>
                                          <p:attrName>ppt_h</p:attrName>
                                        </p:attrNameLst>
                                      </p:cBhvr>
                                      <p:tavLst>
                                        <p:tav tm="0">
                                          <p:val>
                                            <p:fltVal val="0"/>
                                          </p:val>
                                        </p:tav>
                                        <p:tav tm="100000">
                                          <p:val>
                                            <p:strVal val="#ppt_h"/>
                                          </p:val>
                                        </p:tav>
                                      </p:tavLst>
                                    </p:anim>
                                    <p:animEffect transition="in" filter="fade">
                                      <p:cBhvr>
                                        <p:cTn id="73" dur="100"/>
                                        <p:tgtEl>
                                          <p:spTgt spid="78"/>
                                        </p:tgtEl>
                                      </p:cBhvr>
                                    </p:animEffect>
                                    <p:anim calcmode="lin" valueType="num">
                                      <p:cBhvr>
                                        <p:cTn id="74" dur="100" fill="hold"/>
                                        <p:tgtEl>
                                          <p:spTgt spid="78"/>
                                        </p:tgtEl>
                                        <p:attrNameLst>
                                          <p:attrName>ppt_x</p:attrName>
                                        </p:attrNameLst>
                                      </p:cBhvr>
                                      <p:tavLst>
                                        <p:tav tm="0">
                                          <p:val>
                                            <p:fltVal val="0.5"/>
                                          </p:val>
                                        </p:tav>
                                        <p:tav tm="100000">
                                          <p:val>
                                            <p:strVal val="#ppt_x"/>
                                          </p:val>
                                        </p:tav>
                                      </p:tavLst>
                                    </p:anim>
                                    <p:anim calcmode="lin" valueType="num">
                                      <p:cBhvr>
                                        <p:cTn id="75" dur="100" fill="hold"/>
                                        <p:tgtEl>
                                          <p:spTgt spid="78"/>
                                        </p:tgtEl>
                                        <p:attrNameLst>
                                          <p:attrName>ppt_y</p:attrName>
                                        </p:attrNameLst>
                                      </p:cBhvr>
                                      <p:tavLst>
                                        <p:tav tm="0">
                                          <p:val>
                                            <p:fltVal val="0.5"/>
                                          </p:val>
                                        </p:tav>
                                        <p:tav tm="100000">
                                          <p:val>
                                            <p:strVal val="#ppt_y"/>
                                          </p:val>
                                        </p:tav>
                                      </p:tavLst>
                                    </p:anim>
                                  </p:childTnLst>
                                </p:cTn>
                              </p:par>
                            </p:childTnLst>
                          </p:cTn>
                        </p:par>
                        <p:par>
                          <p:cTn id="76" fill="hold">
                            <p:stCondLst>
                              <p:cond delay="900"/>
                            </p:stCondLst>
                            <p:childTnLst>
                              <p:par>
                                <p:cTn id="77" presetID="53" presetClass="entr" presetSubtype="528" fill="hold" nodeType="afterEffect">
                                  <p:stCondLst>
                                    <p:cond delay="0"/>
                                  </p:stCondLst>
                                  <p:childTnLst>
                                    <p:set>
                                      <p:cBhvr>
                                        <p:cTn id="78" dur="1" fill="hold">
                                          <p:stCondLst>
                                            <p:cond delay="0"/>
                                          </p:stCondLst>
                                        </p:cTn>
                                        <p:tgtEl>
                                          <p:spTgt spid="79"/>
                                        </p:tgtEl>
                                        <p:attrNameLst>
                                          <p:attrName>style.visibility</p:attrName>
                                        </p:attrNameLst>
                                      </p:cBhvr>
                                      <p:to>
                                        <p:strVal val="visible"/>
                                      </p:to>
                                    </p:set>
                                    <p:anim calcmode="lin" valueType="num">
                                      <p:cBhvr>
                                        <p:cTn id="79" dur="100" fill="hold"/>
                                        <p:tgtEl>
                                          <p:spTgt spid="79"/>
                                        </p:tgtEl>
                                        <p:attrNameLst>
                                          <p:attrName>ppt_w</p:attrName>
                                        </p:attrNameLst>
                                      </p:cBhvr>
                                      <p:tavLst>
                                        <p:tav tm="0">
                                          <p:val>
                                            <p:fltVal val="0"/>
                                          </p:val>
                                        </p:tav>
                                        <p:tav tm="100000">
                                          <p:val>
                                            <p:strVal val="#ppt_w"/>
                                          </p:val>
                                        </p:tav>
                                      </p:tavLst>
                                    </p:anim>
                                    <p:anim calcmode="lin" valueType="num">
                                      <p:cBhvr>
                                        <p:cTn id="80" dur="100" fill="hold"/>
                                        <p:tgtEl>
                                          <p:spTgt spid="79"/>
                                        </p:tgtEl>
                                        <p:attrNameLst>
                                          <p:attrName>ppt_h</p:attrName>
                                        </p:attrNameLst>
                                      </p:cBhvr>
                                      <p:tavLst>
                                        <p:tav tm="0">
                                          <p:val>
                                            <p:fltVal val="0"/>
                                          </p:val>
                                        </p:tav>
                                        <p:tav tm="100000">
                                          <p:val>
                                            <p:strVal val="#ppt_h"/>
                                          </p:val>
                                        </p:tav>
                                      </p:tavLst>
                                    </p:anim>
                                    <p:animEffect transition="in" filter="fade">
                                      <p:cBhvr>
                                        <p:cTn id="81" dur="100"/>
                                        <p:tgtEl>
                                          <p:spTgt spid="79"/>
                                        </p:tgtEl>
                                      </p:cBhvr>
                                    </p:animEffect>
                                    <p:anim calcmode="lin" valueType="num">
                                      <p:cBhvr>
                                        <p:cTn id="82" dur="100" fill="hold"/>
                                        <p:tgtEl>
                                          <p:spTgt spid="79"/>
                                        </p:tgtEl>
                                        <p:attrNameLst>
                                          <p:attrName>ppt_x</p:attrName>
                                        </p:attrNameLst>
                                      </p:cBhvr>
                                      <p:tavLst>
                                        <p:tav tm="0">
                                          <p:val>
                                            <p:fltVal val="0.5"/>
                                          </p:val>
                                        </p:tav>
                                        <p:tav tm="100000">
                                          <p:val>
                                            <p:strVal val="#ppt_x"/>
                                          </p:val>
                                        </p:tav>
                                      </p:tavLst>
                                    </p:anim>
                                    <p:anim calcmode="lin" valueType="num">
                                      <p:cBhvr>
                                        <p:cTn id="83" dur="100" fill="hold"/>
                                        <p:tgtEl>
                                          <p:spTgt spid="79"/>
                                        </p:tgtEl>
                                        <p:attrNameLst>
                                          <p:attrName>ppt_y</p:attrName>
                                        </p:attrNameLst>
                                      </p:cBhvr>
                                      <p:tavLst>
                                        <p:tav tm="0">
                                          <p:val>
                                            <p:fltVal val="0.5"/>
                                          </p:val>
                                        </p:tav>
                                        <p:tav tm="100000">
                                          <p:val>
                                            <p:strVal val="#ppt_y"/>
                                          </p:val>
                                        </p:tav>
                                      </p:tavLst>
                                    </p:anim>
                                  </p:childTnLst>
                                </p:cTn>
                              </p:par>
                            </p:childTnLst>
                          </p:cTn>
                        </p:par>
                        <p:par>
                          <p:cTn id="84" fill="hold">
                            <p:stCondLst>
                              <p:cond delay="1000"/>
                            </p:stCondLst>
                            <p:childTnLst>
                              <p:par>
                                <p:cTn id="85" presetID="53" presetClass="entr" presetSubtype="528" fill="hold" nodeType="afterEffect">
                                  <p:stCondLst>
                                    <p:cond delay="0"/>
                                  </p:stCondLst>
                                  <p:childTnLst>
                                    <p:set>
                                      <p:cBhvr>
                                        <p:cTn id="86" dur="1" fill="hold">
                                          <p:stCondLst>
                                            <p:cond delay="0"/>
                                          </p:stCondLst>
                                        </p:cTn>
                                        <p:tgtEl>
                                          <p:spTgt spid="81"/>
                                        </p:tgtEl>
                                        <p:attrNameLst>
                                          <p:attrName>style.visibility</p:attrName>
                                        </p:attrNameLst>
                                      </p:cBhvr>
                                      <p:to>
                                        <p:strVal val="visible"/>
                                      </p:to>
                                    </p:set>
                                    <p:anim calcmode="lin" valueType="num">
                                      <p:cBhvr>
                                        <p:cTn id="87" dur="100" fill="hold"/>
                                        <p:tgtEl>
                                          <p:spTgt spid="81"/>
                                        </p:tgtEl>
                                        <p:attrNameLst>
                                          <p:attrName>ppt_w</p:attrName>
                                        </p:attrNameLst>
                                      </p:cBhvr>
                                      <p:tavLst>
                                        <p:tav tm="0">
                                          <p:val>
                                            <p:fltVal val="0"/>
                                          </p:val>
                                        </p:tav>
                                        <p:tav tm="100000">
                                          <p:val>
                                            <p:strVal val="#ppt_w"/>
                                          </p:val>
                                        </p:tav>
                                      </p:tavLst>
                                    </p:anim>
                                    <p:anim calcmode="lin" valueType="num">
                                      <p:cBhvr>
                                        <p:cTn id="88" dur="100" fill="hold"/>
                                        <p:tgtEl>
                                          <p:spTgt spid="81"/>
                                        </p:tgtEl>
                                        <p:attrNameLst>
                                          <p:attrName>ppt_h</p:attrName>
                                        </p:attrNameLst>
                                      </p:cBhvr>
                                      <p:tavLst>
                                        <p:tav tm="0">
                                          <p:val>
                                            <p:fltVal val="0"/>
                                          </p:val>
                                        </p:tav>
                                        <p:tav tm="100000">
                                          <p:val>
                                            <p:strVal val="#ppt_h"/>
                                          </p:val>
                                        </p:tav>
                                      </p:tavLst>
                                    </p:anim>
                                    <p:animEffect transition="in" filter="fade">
                                      <p:cBhvr>
                                        <p:cTn id="89" dur="100"/>
                                        <p:tgtEl>
                                          <p:spTgt spid="81"/>
                                        </p:tgtEl>
                                      </p:cBhvr>
                                    </p:animEffect>
                                    <p:anim calcmode="lin" valueType="num">
                                      <p:cBhvr>
                                        <p:cTn id="90" dur="100" fill="hold"/>
                                        <p:tgtEl>
                                          <p:spTgt spid="81"/>
                                        </p:tgtEl>
                                        <p:attrNameLst>
                                          <p:attrName>ppt_x</p:attrName>
                                        </p:attrNameLst>
                                      </p:cBhvr>
                                      <p:tavLst>
                                        <p:tav tm="0">
                                          <p:val>
                                            <p:fltVal val="0.5"/>
                                          </p:val>
                                        </p:tav>
                                        <p:tav tm="100000">
                                          <p:val>
                                            <p:strVal val="#ppt_x"/>
                                          </p:val>
                                        </p:tav>
                                      </p:tavLst>
                                    </p:anim>
                                    <p:anim calcmode="lin" valueType="num">
                                      <p:cBhvr>
                                        <p:cTn id="91" dur="100" fill="hold"/>
                                        <p:tgtEl>
                                          <p:spTgt spid="81"/>
                                        </p:tgtEl>
                                        <p:attrNameLst>
                                          <p:attrName>ppt_y</p:attrName>
                                        </p:attrNameLst>
                                      </p:cBhvr>
                                      <p:tavLst>
                                        <p:tav tm="0">
                                          <p:val>
                                            <p:fltVal val="0.5"/>
                                          </p:val>
                                        </p:tav>
                                        <p:tav tm="100000">
                                          <p:val>
                                            <p:strVal val="#ppt_y"/>
                                          </p:val>
                                        </p:tav>
                                      </p:tavLst>
                                    </p:anim>
                                  </p:childTnLst>
                                </p:cTn>
                              </p:par>
                            </p:childTnLst>
                          </p:cTn>
                        </p:par>
                        <p:par>
                          <p:cTn id="92" fill="hold">
                            <p:stCondLst>
                              <p:cond delay="1100"/>
                            </p:stCondLst>
                            <p:childTnLst>
                              <p:par>
                                <p:cTn id="93" presetID="53" presetClass="entr" presetSubtype="528" fill="hold" nodeType="afterEffect">
                                  <p:stCondLst>
                                    <p:cond delay="0"/>
                                  </p:stCondLst>
                                  <p:childTnLst>
                                    <p:set>
                                      <p:cBhvr>
                                        <p:cTn id="94" dur="1" fill="hold">
                                          <p:stCondLst>
                                            <p:cond delay="0"/>
                                          </p:stCondLst>
                                        </p:cTn>
                                        <p:tgtEl>
                                          <p:spTgt spid="82"/>
                                        </p:tgtEl>
                                        <p:attrNameLst>
                                          <p:attrName>style.visibility</p:attrName>
                                        </p:attrNameLst>
                                      </p:cBhvr>
                                      <p:to>
                                        <p:strVal val="visible"/>
                                      </p:to>
                                    </p:set>
                                    <p:anim calcmode="lin" valueType="num">
                                      <p:cBhvr>
                                        <p:cTn id="95" dur="100" fill="hold"/>
                                        <p:tgtEl>
                                          <p:spTgt spid="82"/>
                                        </p:tgtEl>
                                        <p:attrNameLst>
                                          <p:attrName>ppt_w</p:attrName>
                                        </p:attrNameLst>
                                      </p:cBhvr>
                                      <p:tavLst>
                                        <p:tav tm="0">
                                          <p:val>
                                            <p:fltVal val="0"/>
                                          </p:val>
                                        </p:tav>
                                        <p:tav tm="100000">
                                          <p:val>
                                            <p:strVal val="#ppt_w"/>
                                          </p:val>
                                        </p:tav>
                                      </p:tavLst>
                                    </p:anim>
                                    <p:anim calcmode="lin" valueType="num">
                                      <p:cBhvr>
                                        <p:cTn id="96" dur="100" fill="hold"/>
                                        <p:tgtEl>
                                          <p:spTgt spid="82"/>
                                        </p:tgtEl>
                                        <p:attrNameLst>
                                          <p:attrName>ppt_h</p:attrName>
                                        </p:attrNameLst>
                                      </p:cBhvr>
                                      <p:tavLst>
                                        <p:tav tm="0">
                                          <p:val>
                                            <p:fltVal val="0"/>
                                          </p:val>
                                        </p:tav>
                                        <p:tav tm="100000">
                                          <p:val>
                                            <p:strVal val="#ppt_h"/>
                                          </p:val>
                                        </p:tav>
                                      </p:tavLst>
                                    </p:anim>
                                    <p:animEffect transition="in" filter="fade">
                                      <p:cBhvr>
                                        <p:cTn id="97" dur="100"/>
                                        <p:tgtEl>
                                          <p:spTgt spid="82"/>
                                        </p:tgtEl>
                                      </p:cBhvr>
                                    </p:animEffect>
                                    <p:anim calcmode="lin" valueType="num">
                                      <p:cBhvr>
                                        <p:cTn id="98" dur="100" fill="hold"/>
                                        <p:tgtEl>
                                          <p:spTgt spid="82"/>
                                        </p:tgtEl>
                                        <p:attrNameLst>
                                          <p:attrName>ppt_x</p:attrName>
                                        </p:attrNameLst>
                                      </p:cBhvr>
                                      <p:tavLst>
                                        <p:tav tm="0">
                                          <p:val>
                                            <p:fltVal val="0.5"/>
                                          </p:val>
                                        </p:tav>
                                        <p:tav tm="100000">
                                          <p:val>
                                            <p:strVal val="#ppt_x"/>
                                          </p:val>
                                        </p:tav>
                                      </p:tavLst>
                                    </p:anim>
                                    <p:anim calcmode="lin" valueType="num">
                                      <p:cBhvr>
                                        <p:cTn id="99" dur="100" fill="hold"/>
                                        <p:tgtEl>
                                          <p:spTgt spid="82"/>
                                        </p:tgtEl>
                                        <p:attrNameLst>
                                          <p:attrName>ppt_y</p:attrName>
                                        </p:attrNameLst>
                                      </p:cBhvr>
                                      <p:tavLst>
                                        <p:tav tm="0">
                                          <p:val>
                                            <p:fltVal val="0.5"/>
                                          </p:val>
                                        </p:tav>
                                        <p:tav tm="100000">
                                          <p:val>
                                            <p:strVal val="#ppt_y"/>
                                          </p:val>
                                        </p:tav>
                                      </p:tavLst>
                                    </p:anim>
                                  </p:childTnLst>
                                </p:cTn>
                              </p:par>
                            </p:childTnLst>
                          </p:cTn>
                        </p:par>
                        <p:par>
                          <p:cTn id="100" fill="hold">
                            <p:stCondLst>
                              <p:cond delay="1200"/>
                            </p:stCondLst>
                            <p:childTnLst>
                              <p:par>
                                <p:cTn id="101" presetID="53" presetClass="entr" presetSubtype="528" fill="hold" nodeType="afterEffect">
                                  <p:stCondLst>
                                    <p:cond delay="0"/>
                                  </p:stCondLst>
                                  <p:childTnLst>
                                    <p:set>
                                      <p:cBhvr>
                                        <p:cTn id="102" dur="1" fill="hold">
                                          <p:stCondLst>
                                            <p:cond delay="0"/>
                                          </p:stCondLst>
                                        </p:cTn>
                                        <p:tgtEl>
                                          <p:spTgt spid="83"/>
                                        </p:tgtEl>
                                        <p:attrNameLst>
                                          <p:attrName>style.visibility</p:attrName>
                                        </p:attrNameLst>
                                      </p:cBhvr>
                                      <p:to>
                                        <p:strVal val="visible"/>
                                      </p:to>
                                    </p:set>
                                    <p:anim calcmode="lin" valueType="num">
                                      <p:cBhvr>
                                        <p:cTn id="103" dur="100" fill="hold"/>
                                        <p:tgtEl>
                                          <p:spTgt spid="83"/>
                                        </p:tgtEl>
                                        <p:attrNameLst>
                                          <p:attrName>ppt_w</p:attrName>
                                        </p:attrNameLst>
                                      </p:cBhvr>
                                      <p:tavLst>
                                        <p:tav tm="0">
                                          <p:val>
                                            <p:fltVal val="0"/>
                                          </p:val>
                                        </p:tav>
                                        <p:tav tm="100000">
                                          <p:val>
                                            <p:strVal val="#ppt_w"/>
                                          </p:val>
                                        </p:tav>
                                      </p:tavLst>
                                    </p:anim>
                                    <p:anim calcmode="lin" valueType="num">
                                      <p:cBhvr>
                                        <p:cTn id="104" dur="100" fill="hold"/>
                                        <p:tgtEl>
                                          <p:spTgt spid="83"/>
                                        </p:tgtEl>
                                        <p:attrNameLst>
                                          <p:attrName>ppt_h</p:attrName>
                                        </p:attrNameLst>
                                      </p:cBhvr>
                                      <p:tavLst>
                                        <p:tav tm="0">
                                          <p:val>
                                            <p:fltVal val="0"/>
                                          </p:val>
                                        </p:tav>
                                        <p:tav tm="100000">
                                          <p:val>
                                            <p:strVal val="#ppt_h"/>
                                          </p:val>
                                        </p:tav>
                                      </p:tavLst>
                                    </p:anim>
                                    <p:animEffect transition="in" filter="fade">
                                      <p:cBhvr>
                                        <p:cTn id="105" dur="100"/>
                                        <p:tgtEl>
                                          <p:spTgt spid="83"/>
                                        </p:tgtEl>
                                      </p:cBhvr>
                                    </p:animEffect>
                                    <p:anim calcmode="lin" valueType="num">
                                      <p:cBhvr>
                                        <p:cTn id="106" dur="100" fill="hold"/>
                                        <p:tgtEl>
                                          <p:spTgt spid="83"/>
                                        </p:tgtEl>
                                        <p:attrNameLst>
                                          <p:attrName>ppt_x</p:attrName>
                                        </p:attrNameLst>
                                      </p:cBhvr>
                                      <p:tavLst>
                                        <p:tav tm="0">
                                          <p:val>
                                            <p:fltVal val="0.5"/>
                                          </p:val>
                                        </p:tav>
                                        <p:tav tm="100000">
                                          <p:val>
                                            <p:strVal val="#ppt_x"/>
                                          </p:val>
                                        </p:tav>
                                      </p:tavLst>
                                    </p:anim>
                                    <p:anim calcmode="lin" valueType="num">
                                      <p:cBhvr>
                                        <p:cTn id="107" dur="100" fill="hold"/>
                                        <p:tgtEl>
                                          <p:spTgt spid="83"/>
                                        </p:tgtEl>
                                        <p:attrNameLst>
                                          <p:attrName>ppt_y</p:attrName>
                                        </p:attrNameLst>
                                      </p:cBhvr>
                                      <p:tavLst>
                                        <p:tav tm="0">
                                          <p:val>
                                            <p:fltVal val="0.5"/>
                                          </p:val>
                                        </p:tav>
                                        <p:tav tm="100000">
                                          <p:val>
                                            <p:strVal val="#ppt_y"/>
                                          </p:val>
                                        </p:tav>
                                      </p:tavLst>
                                    </p:anim>
                                  </p:childTnLst>
                                </p:cTn>
                              </p:par>
                            </p:childTnLst>
                          </p:cTn>
                        </p:par>
                        <p:par>
                          <p:cTn id="108" fill="hold">
                            <p:stCondLst>
                              <p:cond delay="1300"/>
                            </p:stCondLst>
                            <p:childTnLst>
                              <p:par>
                                <p:cTn id="109" presetID="53" presetClass="entr" presetSubtype="528" fill="hold" nodeType="afterEffect">
                                  <p:stCondLst>
                                    <p:cond delay="0"/>
                                  </p:stCondLst>
                                  <p:childTnLst>
                                    <p:set>
                                      <p:cBhvr>
                                        <p:cTn id="110" dur="1" fill="hold">
                                          <p:stCondLst>
                                            <p:cond delay="0"/>
                                          </p:stCondLst>
                                        </p:cTn>
                                        <p:tgtEl>
                                          <p:spTgt spid="84"/>
                                        </p:tgtEl>
                                        <p:attrNameLst>
                                          <p:attrName>style.visibility</p:attrName>
                                        </p:attrNameLst>
                                      </p:cBhvr>
                                      <p:to>
                                        <p:strVal val="visible"/>
                                      </p:to>
                                    </p:set>
                                    <p:anim calcmode="lin" valueType="num">
                                      <p:cBhvr>
                                        <p:cTn id="111" dur="100" fill="hold"/>
                                        <p:tgtEl>
                                          <p:spTgt spid="84"/>
                                        </p:tgtEl>
                                        <p:attrNameLst>
                                          <p:attrName>ppt_w</p:attrName>
                                        </p:attrNameLst>
                                      </p:cBhvr>
                                      <p:tavLst>
                                        <p:tav tm="0">
                                          <p:val>
                                            <p:fltVal val="0"/>
                                          </p:val>
                                        </p:tav>
                                        <p:tav tm="100000">
                                          <p:val>
                                            <p:strVal val="#ppt_w"/>
                                          </p:val>
                                        </p:tav>
                                      </p:tavLst>
                                    </p:anim>
                                    <p:anim calcmode="lin" valueType="num">
                                      <p:cBhvr>
                                        <p:cTn id="112" dur="100" fill="hold"/>
                                        <p:tgtEl>
                                          <p:spTgt spid="84"/>
                                        </p:tgtEl>
                                        <p:attrNameLst>
                                          <p:attrName>ppt_h</p:attrName>
                                        </p:attrNameLst>
                                      </p:cBhvr>
                                      <p:tavLst>
                                        <p:tav tm="0">
                                          <p:val>
                                            <p:fltVal val="0"/>
                                          </p:val>
                                        </p:tav>
                                        <p:tav tm="100000">
                                          <p:val>
                                            <p:strVal val="#ppt_h"/>
                                          </p:val>
                                        </p:tav>
                                      </p:tavLst>
                                    </p:anim>
                                    <p:animEffect transition="in" filter="fade">
                                      <p:cBhvr>
                                        <p:cTn id="113" dur="100"/>
                                        <p:tgtEl>
                                          <p:spTgt spid="84"/>
                                        </p:tgtEl>
                                      </p:cBhvr>
                                    </p:animEffect>
                                    <p:anim calcmode="lin" valueType="num">
                                      <p:cBhvr>
                                        <p:cTn id="114" dur="100" fill="hold"/>
                                        <p:tgtEl>
                                          <p:spTgt spid="84"/>
                                        </p:tgtEl>
                                        <p:attrNameLst>
                                          <p:attrName>ppt_x</p:attrName>
                                        </p:attrNameLst>
                                      </p:cBhvr>
                                      <p:tavLst>
                                        <p:tav tm="0">
                                          <p:val>
                                            <p:fltVal val="0.5"/>
                                          </p:val>
                                        </p:tav>
                                        <p:tav tm="100000">
                                          <p:val>
                                            <p:strVal val="#ppt_x"/>
                                          </p:val>
                                        </p:tav>
                                      </p:tavLst>
                                    </p:anim>
                                    <p:anim calcmode="lin" valueType="num">
                                      <p:cBhvr>
                                        <p:cTn id="115" dur="100" fill="hold"/>
                                        <p:tgtEl>
                                          <p:spTgt spid="84"/>
                                        </p:tgtEl>
                                        <p:attrNameLst>
                                          <p:attrName>ppt_y</p:attrName>
                                        </p:attrNameLst>
                                      </p:cBhvr>
                                      <p:tavLst>
                                        <p:tav tm="0">
                                          <p:val>
                                            <p:fltVal val="0.5"/>
                                          </p:val>
                                        </p:tav>
                                        <p:tav tm="100000">
                                          <p:val>
                                            <p:strVal val="#ppt_y"/>
                                          </p:val>
                                        </p:tav>
                                      </p:tavLst>
                                    </p:anim>
                                  </p:childTnLst>
                                </p:cTn>
                              </p:par>
                            </p:childTnLst>
                          </p:cTn>
                        </p:par>
                        <p:par>
                          <p:cTn id="116" fill="hold">
                            <p:stCondLst>
                              <p:cond delay="1400"/>
                            </p:stCondLst>
                            <p:childTnLst>
                              <p:par>
                                <p:cTn id="117" presetID="53" presetClass="entr" presetSubtype="528" fill="hold" nodeType="afterEffect">
                                  <p:stCondLst>
                                    <p:cond delay="0"/>
                                  </p:stCondLst>
                                  <p:childTnLst>
                                    <p:set>
                                      <p:cBhvr>
                                        <p:cTn id="118" dur="1" fill="hold">
                                          <p:stCondLst>
                                            <p:cond delay="0"/>
                                          </p:stCondLst>
                                        </p:cTn>
                                        <p:tgtEl>
                                          <p:spTgt spid="85"/>
                                        </p:tgtEl>
                                        <p:attrNameLst>
                                          <p:attrName>style.visibility</p:attrName>
                                        </p:attrNameLst>
                                      </p:cBhvr>
                                      <p:to>
                                        <p:strVal val="visible"/>
                                      </p:to>
                                    </p:set>
                                    <p:anim calcmode="lin" valueType="num">
                                      <p:cBhvr>
                                        <p:cTn id="119" dur="100" fill="hold"/>
                                        <p:tgtEl>
                                          <p:spTgt spid="85"/>
                                        </p:tgtEl>
                                        <p:attrNameLst>
                                          <p:attrName>ppt_w</p:attrName>
                                        </p:attrNameLst>
                                      </p:cBhvr>
                                      <p:tavLst>
                                        <p:tav tm="0">
                                          <p:val>
                                            <p:fltVal val="0"/>
                                          </p:val>
                                        </p:tav>
                                        <p:tav tm="100000">
                                          <p:val>
                                            <p:strVal val="#ppt_w"/>
                                          </p:val>
                                        </p:tav>
                                      </p:tavLst>
                                    </p:anim>
                                    <p:anim calcmode="lin" valueType="num">
                                      <p:cBhvr>
                                        <p:cTn id="120" dur="100" fill="hold"/>
                                        <p:tgtEl>
                                          <p:spTgt spid="85"/>
                                        </p:tgtEl>
                                        <p:attrNameLst>
                                          <p:attrName>ppt_h</p:attrName>
                                        </p:attrNameLst>
                                      </p:cBhvr>
                                      <p:tavLst>
                                        <p:tav tm="0">
                                          <p:val>
                                            <p:fltVal val="0"/>
                                          </p:val>
                                        </p:tav>
                                        <p:tav tm="100000">
                                          <p:val>
                                            <p:strVal val="#ppt_h"/>
                                          </p:val>
                                        </p:tav>
                                      </p:tavLst>
                                    </p:anim>
                                    <p:animEffect transition="in" filter="fade">
                                      <p:cBhvr>
                                        <p:cTn id="121" dur="100"/>
                                        <p:tgtEl>
                                          <p:spTgt spid="85"/>
                                        </p:tgtEl>
                                      </p:cBhvr>
                                    </p:animEffect>
                                    <p:anim calcmode="lin" valueType="num">
                                      <p:cBhvr>
                                        <p:cTn id="122" dur="100" fill="hold"/>
                                        <p:tgtEl>
                                          <p:spTgt spid="85"/>
                                        </p:tgtEl>
                                        <p:attrNameLst>
                                          <p:attrName>ppt_x</p:attrName>
                                        </p:attrNameLst>
                                      </p:cBhvr>
                                      <p:tavLst>
                                        <p:tav tm="0">
                                          <p:val>
                                            <p:fltVal val="0.5"/>
                                          </p:val>
                                        </p:tav>
                                        <p:tav tm="100000">
                                          <p:val>
                                            <p:strVal val="#ppt_x"/>
                                          </p:val>
                                        </p:tav>
                                      </p:tavLst>
                                    </p:anim>
                                    <p:anim calcmode="lin" valueType="num">
                                      <p:cBhvr>
                                        <p:cTn id="123" dur="100" fill="hold"/>
                                        <p:tgtEl>
                                          <p:spTgt spid="85"/>
                                        </p:tgtEl>
                                        <p:attrNameLst>
                                          <p:attrName>ppt_y</p:attrName>
                                        </p:attrNameLst>
                                      </p:cBhvr>
                                      <p:tavLst>
                                        <p:tav tm="0">
                                          <p:val>
                                            <p:fltVal val="0.5"/>
                                          </p:val>
                                        </p:tav>
                                        <p:tav tm="100000">
                                          <p:val>
                                            <p:strVal val="#ppt_y"/>
                                          </p:val>
                                        </p:tav>
                                      </p:tavLst>
                                    </p:anim>
                                  </p:childTnLst>
                                </p:cTn>
                              </p:par>
                            </p:childTnLst>
                          </p:cTn>
                        </p:par>
                        <p:par>
                          <p:cTn id="124" fill="hold">
                            <p:stCondLst>
                              <p:cond delay="1500"/>
                            </p:stCondLst>
                            <p:childTnLst>
                              <p:par>
                                <p:cTn id="125" presetID="53" presetClass="entr" presetSubtype="528" fill="hold" nodeType="afterEffect">
                                  <p:stCondLst>
                                    <p:cond delay="0"/>
                                  </p:stCondLst>
                                  <p:childTnLst>
                                    <p:set>
                                      <p:cBhvr>
                                        <p:cTn id="126" dur="1" fill="hold">
                                          <p:stCondLst>
                                            <p:cond delay="0"/>
                                          </p:stCondLst>
                                        </p:cTn>
                                        <p:tgtEl>
                                          <p:spTgt spid="86"/>
                                        </p:tgtEl>
                                        <p:attrNameLst>
                                          <p:attrName>style.visibility</p:attrName>
                                        </p:attrNameLst>
                                      </p:cBhvr>
                                      <p:to>
                                        <p:strVal val="visible"/>
                                      </p:to>
                                    </p:set>
                                    <p:anim calcmode="lin" valueType="num">
                                      <p:cBhvr>
                                        <p:cTn id="127" dur="100" fill="hold"/>
                                        <p:tgtEl>
                                          <p:spTgt spid="86"/>
                                        </p:tgtEl>
                                        <p:attrNameLst>
                                          <p:attrName>ppt_w</p:attrName>
                                        </p:attrNameLst>
                                      </p:cBhvr>
                                      <p:tavLst>
                                        <p:tav tm="0">
                                          <p:val>
                                            <p:fltVal val="0"/>
                                          </p:val>
                                        </p:tav>
                                        <p:tav tm="100000">
                                          <p:val>
                                            <p:strVal val="#ppt_w"/>
                                          </p:val>
                                        </p:tav>
                                      </p:tavLst>
                                    </p:anim>
                                    <p:anim calcmode="lin" valueType="num">
                                      <p:cBhvr>
                                        <p:cTn id="128" dur="100" fill="hold"/>
                                        <p:tgtEl>
                                          <p:spTgt spid="86"/>
                                        </p:tgtEl>
                                        <p:attrNameLst>
                                          <p:attrName>ppt_h</p:attrName>
                                        </p:attrNameLst>
                                      </p:cBhvr>
                                      <p:tavLst>
                                        <p:tav tm="0">
                                          <p:val>
                                            <p:fltVal val="0"/>
                                          </p:val>
                                        </p:tav>
                                        <p:tav tm="100000">
                                          <p:val>
                                            <p:strVal val="#ppt_h"/>
                                          </p:val>
                                        </p:tav>
                                      </p:tavLst>
                                    </p:anim>
                                    <p:animEffect transition="in" filter="fade">
                                      <p:cBhvr>
                                        <p:cTn id="129" dur="100"/>
                                        <p:tgtEl>
                                          <p:spTgt spid="86"/>
                                        </p:tgtEl>
                                      </p:cBhvr>
                                    </p:animEffect>
                                    <p:anim calcmode="lin" valueType="num">
                                      <p:cBhvr>
                                        <p:cTn id="130" dur="100" fill="hold"/>
                                        <p:tgtEl>
                                          <p:spTgt spid="86"/>
                                        </p:tgtEl>
                                        <p:attrNameLst>
                                          <p:attrName>ppt_x</p:attrName>
                                        </p:attrNameLst>
                                      </p:cBhvr>
                                      <p:tavLst>
                                        <p:tav tm="0">
                                          <p:val>
                                            <p:fltVal val="0.5"/>
                                          </p:val>
                                        </p:tav>
                                        <p:tav tm="100000">
                                          <p:val>
                                            <p:strVal val="#ppt_x"/>
                                          </p:val>
                                        </p:tav>
                                      </p:tavLst>
                                    </p:anim>
                                    <p:anim calcmode="lin" valueType="num">
                                      <p:cBhvr>
                                        <p:cTn id="131" dur="100" fill="hold"/>
                                        <p:tgtEl>
                                          <p:spTgt spid="86"/>
                                        </p:tgtEl>
                                        <p:attrNameLst>
                                          <p:attrName>ppt_y</p:attrName>
                                        </p:attrNameLst>
                                      </p:cBhvr>
                                      <p:tavLst>
                                        <p:tav tm="0">
                                          <p:val>
                                            <p:fltVal val="0.5"/>
                                          </p:val>
                                        </p:tav>
                                        <p:tav tm="100000">
                                          <p:val>
                                            <p:strVal val="#ppt_y"/>
                                          </p:val>
                                        </p:tav>
                                      </p:tavLst>
                                    </p:anim>
                                  </p:childTnLst>
                                </p:cTn>
                              </p:par>
                            </p:childTnLst>
                          </p:cTn>
                        </p:par>
                        <p:par>
                          <p:cTn id="132" fill="hold">
                            <p:stCondLst>
                              <p:cond delay="1600"/>
                            </p:stCondLst>
                            <p:childTnLst>
                              <p:par>
                                <p:cTn id="133" presetID="53" presetClass="entr" presetSubtype="528" fill="hold" nodeType="afterEffect">
                                  <p:stCondLst>
                                    <p:cond delay="0"/>
                                  </p:stCondLst>
                                  <p:childTnLst>
                                    <p:set>
                                      <p:cBhvr>
                                        <p:cTn id="134" dur="1" fill="hold">
                                          <p:stCondLst>
                                            <p:cond delay="0"/>
                                          </p:stCondLst>
                                        </p:cTn>
                                        <p:tgtEl>
                                          <p:spTgt spid="87"/>
                                        </p:tgtEl>
                                        <p:attrNameLst>
                                          <p:attrName>style.visibility</p:attrName>
                                        </p:attrNameLst>
                                      </p:cBhvr>
                                      <p:to>
                                        <p:strVal val="visible"/>
                                      </p:to>
                                    </p:set>
                                    <p:anim calcmode="lin" valueType="num">
                                      <p:cBhvr>
                                        <p:cTn id="135" dur="100" fill="hold"/>
                                        <p:tgtEl>
                                          <p:spTgt spid="87"/>
                                        </p:tgtEl>
                                        <p:attrNameLst>
                                          <p:attrName>ppt_w</p:attrName>
                                        </p:attrNameLst>
                                      </p:cBhvr>
                                      <p:tavLst>
                                        <p:tav tm="0">
                                          <p:val>
                                            <p:fltVal val="0"/>
                                          </p:val>
                                        </p:tav>
                                        <p:tav tm="100000">
                                          <p:val>
                                            <p:strVal val="#ppt_w"/>
                                          </p:val>
                                        </p:tav>
                                      </p:tavLst>
                                    </p:anim>
                                    <p:anim calcmode="lin" valueType="num">
                                      <p:cBhvr>
                                        <p:cTn id="136" dur="100" fill="hold"/>
                                        <p:tgtEl>
                                          <p:spTgt spid="87"/>
                                        </p:tgtEl>
                                        <p:attrNameLst>
                                          <p:attrName>ppt_h</p:attrName>
                                        </p:attrNameLst>
                                      </p:cBhvr>
                                      <p:tavLst>
                                        <p:tav tm="0">
                                          <p:val>
                                            <p:fltVal val="0"/>
                                          </p:val>
                                        </p:tav>
                                        <p:tav tm="100000">
                                          <p:val>
                                            <p:strVal val="#ppt_h"/>
                                          </p:val>
                                        </p:tav>
                                      </p:tavLst>
                                    </p:anim>
                                    <p:animEffect transition="in" filter="fade">
                                      <p:cBhvr>
                                        <p:cTn id="137" dur="100"/>
                                        <p:tgtEl>
                                          <p:spTgt spid="87"/>
                                        </p:tgtEl>
                                      </p:cBhvr>
                                    </p:animEffect>
                                    <p:anim calcmode="lin" valueType="num">
                                      <p:cBhvr>
                                        <p:cTn id="138" dur="100" fill="hold"/>
                                        <p:tgtEl>
                                          <p:spTgt spid="87"/>
                                        </p:tgtEl>
                                        <p:attrNameLst>
                                          <p:attrName>ppt_x</p:attrName>
                                        </p:attrNameLst>
                                      </p:cBhvr>
                                      <p:tavLst>
                                        <p:tav tm="0">
                                          <p:val>
                                            <p:fltVal val="0.5"/>
                                          </p:val>
                                        </p:tav>
                                        <p:tav tm="100000">
                                          <p:val>
                                            <p:strVal val="#ppt_x"/>
                                          </p:val>
                                        </p:tav>
                                      </p:tavLst>
                                    </p:anim>
                                    <p:anim calcmode="lin" valueType="num">
                                      <p:cBhvr>
                                        <p:cTn id="139" dur="100" fill="hold"/>
                                        <p:tgtEl>
                                          <p:spTgt spid="87"/>
                                        </p:tgtEl>
                                        <p:attrNameLst>
                                          <p:attrName>ppt_y</p:attrName>
                                        </p:attrNameLst>
                                      </p:cBhvr>
                                      <p:tavLst>
                                        <p:tav tm="0">
                                          <p:val>
                                            <p:fltVal val="0.5"/>
                                          </p:val>
                                        </p:tav>
                                        <p:tav tm="100000">
                                          <p:val>
                                            <p:strVal val="#ppt_y"/>
                                          </p:val>
                                        </p:tav>
                                      </p:tavLst>
                                    </p:anim>
                                  </p:childTnLst>
                                </p:cTn>
                              </p:par>
                            </p:childTnLst>
                          </p:cTn>
                        </p:par>
                        <p:par>
                          <p:cTn id="140" fill="hold">
                            <p:stCondLst>
                              <p:cond delay="1700"/>
                            </p:stCondLst>
                            <p:childTnLst>
                              <p:par>
                                <p:cTn id="141" presetID="53" presetClass="entr" presetSubtype="528" fill="hold" nodeType="afterEffect">
                                  <p:stCondLst>
                                    <p:cond delay="0"/>
                                  </p:stCondLst>
                                  <p:childTnLst>
                                    <p:set>
                                      <p:cBhvr>
                                        <p:cTn id="142" dur="1" fill="hold">
                                          <p:stCondLst>
                                            <p:cond delay="0"/>
                                          </p:stCondLst>
                                        </p:cTn>
                                        <p:tgtEl>
                                          <p:spTgt spid="88"/>
                                        </p:tgtEl>
                                        <p:attrNameLst>
                                          <p:attrName>style.visibility</p:attrName>
                                        </p:attrNameLst>
                                      </p:cBhvr>
                                      <p:to>
                                        <p:strVal val="visible"/>
                                      </p:to>
                                    </p:set>
                                    <p:anim calcmode="lin" valueType="num">
                                      <p:cBhvr>
                                        <p:cTn id="143" dur="100" fill="hold"/>
                                        <p:tgtEl>
                                          <p:spTgt spid="88"/>
                                        </p:tgtEl>
                                        <p:attrNameLst>
                                          <p:attrName>ppt_w</p:attrName>
                                        </p:attrNameLst>
                                      </p:cBhvr>
                                      <p:tavLst>
                                        <p:tav tm="0">
                                          <p:val>
                                            <p:fltVal val="0"/>
                                          </p:val>
                                        </p:tav>
                                        <p:tav tm="100000">
                                          <p:val>
                                            <p:strVal val="#ppt_w"/>
                                          </p:val>
                                        </p:tav>
                                      </p:tavLst>
                                    </p:anim>
                                    <p:anim calcmode="lin" valueType="num">
                                      <p:cBhvr>
                                        <p:cTn id="144" dur="100" fill="hold"/>
                                        <p:tgtEl>
                                          <p:spTgt spid="88"/>
                                        </p:tgtEl>
                                        <p:attrNameLst>
                                          <p:attrName>ppt_h</p:attrName>
                                        </p:attrNameLst>
                                      </p:cBhvr>
                                      <p:tavLst>
                                        <p:tav tm="0">
                                          <p:val>
                                            <p:fltVal val="0"/>
                                          </p:val>
                                        </p:tav>
                                        <p:tav tm="100000">
                                          <p:val>
                                            <p:strVal val="#ppt_h"/>
                                          </p:val>
                                        </p:tav>
                                      </p:tavLst>
                                    </p:anim>
                                    <p:animEffect transition="in" filter="fade">
                                      <p:cBhvr>
                                        <p:cTn id="145" dur="100"/>
                                        <p:tgtEl>
                                          <p:spTgt spid="88"/>
                                        </p:tgtEl>
                                      </p:cBhvr>
                                    </p:animEffect>
                                    <p:anim calcmode="lin" valueType="num">
                                      <p:cBhvr>
                                        <p:cTn id="146" dur="100" fill="hold"/>
                                        <p:tgtEl>
                                          <p:spTgt spid="88"/>
                                        </p:tgtEl>
                                        <p:attrNameLst>
                                          <p:attrName>ppt_x</p:attrName>
                                        </p:attrNameLst>
                                      </p:cBhvr>
                                      <p:tavLst>
                                        <p:tav tm="0">
                                          <p:val>
                                            <p:fltVal val="0.5"/>
                                          </p:val>
                                        </p:tav>
                                        <p:tav tm="100000">
                                          <p:val>
                                            <p:strVal val="#ppt_x"/>
                                          </p:val>
                                        </p:tav>
                                      </p:tavLst>
                                    </p:anim>
                                    <p:anim calcmode="lin" valueType="num">
                                      <p:cBhvr>
                                        <p:cTn id="147" dur="100" fill="hold"/>
                                        <p:tgtEl>
                                          <p:spTgt spid="88"/>
                                        </p:tgtEl>
                                        <p:attrNameLst>
                                          <p:attrName>ppt_y</p:attrName>
                                        </p:attrNameLst>
                                      </p:cBhvr>
                                      <p:tavLst>
                                        <p:tav tm="0">
                                          <p:val>
                                            <p:fltVal val="0.5"/>
                                          </p:val>
                                        </p:tav>
                                        <p:tav tm="100000">
                                          <p:val>
                                            <p:strVal val="#ppt_y"/>
                                          </p:val>
                                        </p:tav>
                                      </p:tavLst>
                                    </p:anim>
                                  </p:childTnLst>
                                </p:cTn>
                              </p:par>
                            </p:childTnLst>
                          </p:cTn>
                        </p:par>
                        <p:par>
                          <p:cTn id="148" fill="hold">
                            <p:stCondLst>
                              <p:cond delay="1800"/>
                            </p:stCondLst>
                            <p:childTnLst>
                              <p:par>
                                <p:cTn id="149" presetID="53" presetClass="entr" presetSubtype="528" fill="hold" nodeType="afterEffect">
                                  <p:stCondLst>
                                    <p:cond delay="0"/>
                                  </p:stCondLst>
                                  <p:childTnLst>
                                    <p:set>
                                      <p:cBhvr>
                                        <p:cTn id="150" dur="1" fill="hold">
                                          <p:stCondLst>
                                            <p:cond delay="0"/>
                                          </p:stCondLst>
                                        </p:cTn>
                                        <p:tgtEl>
                                          <p:spTgt spid="89"/>
                                        </p:tgtEl>
                                        <p:attrNameLst>
                                          <p:attrName>style.visibility</p:attrName>
                                        </p:attrNameLst>
                                      </p:cBhvr>
                                      <p:to>
                                        <p:strVal val="visible"/>
                                      </p:to>
                                    </p:set>
                                    <p:anim calcmode="lin" valueType="num">
                                      <p:cBhvr>
                                        <p:cTn id="151" dur="100" fill="hold"/>
                                        <p:tgtEl>
                                          <p:spTgt spid="89"/>
                                        </p:tgtEl>
                                        <p:attrNameLst>
                                          <p:attrName>ppt_w</p:attrName>
                                        </p:attrNameLst>
                                      </p:cBhvr>
                                      <p:tavLst>
                                        <p:tav tm="0">
                                          <p:val>
                                            <p:fltVal val="0"/>
                                          </p:val>
                                        </p:tav>
                                        <p:tav tm="100000">
                                          <p:val>
                                            <p:strVal val="#ppt_w"/>
                                          </p:val>
                                        </p:tav>
                                      </p:tavLst>
                                    </p:anim>
                                    <p:anim calcmode="lin" valueType="num">
                                      <p:cBhvr>
                                        <p:cTn id="152" dur="100" fill="hold"/>
                                        <p:tgtEl>
                                          <p:spTgt spid="89"/>
                                        </p:tgtEl>
                                        <p:attrNameLst>
                                          <p:attrName>ppt_h</p:attrName>
                                        </p:attrNameLst>
                                      </p:cBhvr>
                                      <p:tavLst>
                                        <p:tav tm="0">
                                          <p:val>
                                            <p:fltVal val="0"/>
                                          </p:val>
                                        </p:tav>
                                        <p:tav tm="100000">
                                          <p:val>
                                            <p:strVal val="#ppt_h"/>
                                          </p:val>
                                        </p:tav>
                                      </p:tavLst>
                                    </p:anim>
                                    <p:animEffect transition="in" filter="fade">
                                      <p:cBhvr>
                                        <p:cTn id="153" dur="100"/>
                                        <p:tgtEl>
                                          <p:spTgt spid="89"/>
                                        </p:tgtEl>
                                      </p:cBhvr>
                                    </p:animEffect>
                                    <p:anim calcmode="lin" valueType="num">
                                      <p:cBhvr>
                                        <p:cTn id="154" dur="100" fill="hold"/>
                                        <p:tgtEl>
                                          <p:spTgt spid="89"/>
                                        </p:tgtEl>
                                        <p:attrNameLst>
                                          <p:attrName>ppt_x</p:attrName>
                                        </p:attrNameLst>
                                      </p:cBhvr>
                                      <p:tavLst>
                                        <p:tav tm="0">
                                          <p:val>
                                            <p:fltVal val="0.5"/>
                                          </p:val>
                                        </p:tav>
                                        <p:tav tm="100000">
                                          <p:val>
                                            <p:strVal val="#ppt_x"/>
                                          </p:val>
                                        </p:tav>
                                      </p:tavLst>
                                    </p:anim>
                                    <p:anim calcmode="lin" valueType="num">
                                      <p:cBhvr>
                                        <p:cTn id="155" dur="100" fill="hold"/>
                                        <p:tgtEl>
                                          <p:spTgt spid="89"/>
                                        </p:tgtEl>
                                        <p:attrNameLst>
                                          <p:attrName>ppt_y</p:attrName>
                                        </p:attrNameLst>
                                      </p:cBhvr>
                                      <p:tavLst>
                                        <p:tav tm="0">
                                          <p:val>
                                            <p:fltVal val="0.5"/>
                                          </p:val>
                                        </p:tav>
                                        <p:tav tm="100000">
                                          <p:val>
                                            <p:strVal val="#ppt_y"/>
                                          </p:val>
                                        </p:tav>
                                      </p:tavLst>
                                    </p:anim>
                                  </p:childTnLst>
                                </p:cTn>
                              </p:par>
                            </p:childTnLst>
                          </p:cTn>
                        </p:par>
                        <p:par>
                          <p:cTn id="156" fill="hold">
                            <p:stCondLst>
                              <p:cond delay="1900"/>
                            </p:stCondLst>
                            <p:childTnLst>
                              <p:par>
                                <p:cTn id="157" presetID="53" presetClass="entr" presetSubtype="528" fill="hold" nodeType="afterEffect">
                                  <p:stCondLst>
                                    <p:cond delay="0"/>
                                  </p:stCondLst>
                                  <p:childTnLst>
                                    <p:set>
                                      <p:cBhvr>
                                        <p:cTn id="158" dur="1" fill="hold">
                                          <p:stCondLst>
                                            <p:cond delay="0"/>
                                          </p:stCondLst>
                                        </p:cTn>
                                        <p:tgtEl>
                                          <p:spTgt spid="93"/>
                                        </p:tgtEl>
                                        <p:attrNameLst>
                                          <p:attrName>style.visibility</p:attrName>
                                        </p:attrNameLst>
                                      </p:cBhvr>
                                      <p:to>
                                        <p:strVal val="visible"/>
                                      </p:to>
                                    </p:set>
                                    <p:anim calcmode="lin" valueType="num">
                                      <p:cBhvr>
                                        <p:cTn id="159" dur="100" fill="hold"/>
                                        <p:tgtEl>
                                          <p:spTgt spid="93"/>
                                        </p:tgtEl>
                                        <p:attrNameLst>
                                          <p:attrName>ppt_w</p:attrName>
                                        </p:attrNameLst>
                                      </p:cBhvr>
                                      <p:tavLst>
                                        <p:tav tm="0">
                                          <p:val>
                                            <p:fltVal val="0"/>
                                          </p:val>
                                        </p:tav>
                                        <p:tav tm="100000">
                                          <p:val>
                                            <p:strVal val="#ppt_w"/>
                                          </p:val>
                                        </p:tav>
                                      </p:tavLst>
                                    </p:anim>
                                    <p:anim calcmode="lin" valueType="num">
                                      <p:cBhvr>
                                        <p:cTn id="160" dur="100" fill="hold"/>
                                        <p:tgtEl>
                                          <p:spTgt spid="93"/>
                                        </p:tgtEl>
                                        <p:attrNameLst>
                                          <p:attrName>ppt_h</p:attrName>
                                        </p:attrNameLst>
                                      </p:cBhvr>
                                      <p:tavLst>
                                        <p:tav tm="0">
                                          <p:val>
                                            <p:fltVal val="0"/>
                                          </p:val>
                                        </p:tav>
                                        <p:tav tm="100000">
                                          <p:val>
                                            <p:strVal val="#ppt_h"/>
                                          </p:val>
                                        </p:tav>
                                      </p:tavLst>
                                    </p:anim>
                                    <p:animEffect transition="in" filter="fade">
                                      <p:cBhvr>
                                        <p:cTn id="161" dur="100"/>
                                        <p:tgtEl>
                                          <p:spTgt spid="93"/>
                                        </p:tgtEl>
                                      </p:cBhvr>
                                    </p:animEffect>
                                    <p:anim calcmode="lin" valueType="num">
                                      <p:cBhvr>
                                        <p:cTn id="162" dur="100" fill="hold"/>
                                        <p:tgtEl>
                                          <p:spTgt spid="93"/>
                                        </p:tgtEl>
                                        <p:attrNameLst>
                                          <p:attrName>ppt_x</p:attrName>
                                        </p:attrNameLst>
                                      </p:cBhvr>
                                      <p:tavLst>
                                        <p:tav tm="0">
                                          <p:val>
                                            <p:fltVal val="0.5"/>
                                          </p:val>
                                        </p:tav>
                                        <p:tav tm="100000">
                                          <p:val>
                                            <p:strVal val="#ppt_x"/>
                                          </p:val>
                                        </p:tav>
                                      </p:tavLst>
                                    </p:anim>
                                    <p:anim calcmode="lin" valueType="num">
                                      <p:cBhvr>
                                        <p:cTn id="163" dur="100" fill="hold"/>
                                        <p:tgtEl>
                                          <p:spTgt spid="93"/>
                                        </p:tgtEl>
                                        <p:attrNameLst>
                                          <p:attrName>ppt_y</p:attrName>
                                        </p:attrNameLst>
                                      </p:cBhvr>
                                      <p:tavLst>
                                        <p:tav tm="0">
                                          <p:val>
                                            <p:fltVal val="0.5"/>
                                          </p:val>
                                        </p:tav>
                                        <p:tav tm="100000">
                                          <p:val>
                                            <p:strVal val="#ppt_y"/>
                                          </p:val>
                                        </p:tav>
                                      </p:tavLst>
                                    </p:anim>
                                  </p:childTnLst>
                                </p:cTn>
                              </p:par>
                            </p:childTnLst>
                          </p:cTn>
                        </p:par>
                        <p:par>
                          <p:cTn id="164" fill="hold">
                            <p:stCondLst>
                              <p:cond delay="2000"/>
                            </p:stCondLst>
                            <p:childTnLst>
                              <p:par>
                                <p:cTn id="165" presetID="53" presetClass="entr" presetSubtype="528" fill="hold" nodeType="afterEffect">
                                  <p:stCondLst>
                                    <p:cond delay="0"/>
                                  </p:stCondLst>
                                  <p:childTnLst>
                                    <p:set>
                                      <p:cBhvr>
                                        <p:cTn id="166" dur="1" fill="hold">
                                          <p:stCondLst>
                                            <p:cond delay="0"/>
                                          </p:stCondLst>
                                        </p:cTn>
                                        <p:tgtEl>
                                          <p:spTgt spid="94"/>
                                        </p:tgtEl>
                                        <p:attrNameLst>
                                          <p:attrName>style.visibility</p:attrName>
                                        </p:attrNameLst>
                                      </p:cBhvr>
                                      <p:to>
                                        <p:strVal val="visible"/>
                                      </p:to>
                                    </p:set>
                                    <p:anim calcmode="lin" valueType="num">
                                      <p:cBhvr>
                                        <p:cTn id="167" dur="100" fill="hold"/>
                                        <p:tgtEl>
                                          <p:spTgt spid="94"/>
                                        </p:tgtEl>
                                        <p:attrNameLst>
                                          <p:attrName>ppt_w</p:attrName>
                                        </p:attrNameLst>
                                      </p:cBhvr>
                                      <p:tavLst>
                                        <p:tav tm="0">
                                          <p:val>
                                            <p:fltVal val="0"/>
                                          </p:val>
                                        </p:tav>
                                        <p:tav tm="100000">
                                          <p:val>
                                            <p:strVal val="#ppt_w"/>
                                          </p:val>
                                        </p:tav>
                                      </p:tavLst>
                                    </p:anim>
                                    <p:anim calcmode="lin" valueType="num">
                                      <p:cBhvr>
                                        <p:cTn id="168" dur="100" fill="hold"/>
                                        <p:tgtEl>
                                          <p:spTgt spid="94"/>
                                        </p:tgtEl>
                                        <p:attrNameLst>
                                          <p:attrName>ppt_h</p:attrName>
                                        </p:attrNameLst>
                                      </p:cBhvr>
                                      <p:tavLst>
                                        <p:tav tm="0">
                                          <p:val>
                                            <p:fltVal val="0"/>
                                          </p:val>
                                        </p:tav>
                                        <p:tav tm="100000">
                                          <p:val>
                                            <p:strVal val="#ppt_h"/>
                                          </p:val>
                                        </p:tav>
                                      </p:tavLst>
                                    </p:anim>
                                    <p:animEffect transition="in" filter="fade">
                                      <p:cBhvr>
                                        <p:cTn id="169" dur="100"/>
                                        <p:tgtEl>
                                          <p:spTgt spid="94"/>
                                        </p:tgtEl>
                                      </p:cBhvr>
                                    </p:animEffect>
                                    <p:anim calcmode="lin" valueType="num">
                                      <p:cBhvr>
                                        <p:cTn id="170" dur="100" fill="hold"/>
                                        <p:tgtEl>
                                          <p:spTgt spid="94"/>
                                        </p:tgtEl>
                                        <p:attrNameLst>
                                          <p:attrName>ppt_x</p:attrName>
                                        </p:attrNameLst>
                                      </p:cBhvr>
                                      <p:tavLst>
                                        <p:tav tm="0">
                                          <p:val>
                                            <p:fltVal val="0.5"/>
                                          </p:val>
                                        </p:tav>
                                        <p:tav tm="100000">
                                          <p:val>
                                            <p:strVal val="#ppt_x"/>
                                          </p:val>
                                        </p:tav>
                                      </p:tavLst>
                                    </p:anim>
                                    <p:anim calcmode="lin" valueType="num">
                                      <p:cBhvr>
                                        <p:cTn id="171" dur="100" fill="hold"/>
                                        <p:tgtEl>
                                          <p:spTgt spid="94"/>
                                        </p:tgtEl>
                                        <p:attrNameLst>
                                          <p:attrName>ppt_y</p:attrName>
                                        </p:attrNameLst>
                                      </p:cBhvr>
                                      <p:tavLst>
                                        <p:tav tm="0">
                                          <p:val>
                                            <p:fltVal val="0.5"/>
                                          </p:val>
                                        </p:tav>
                                        <p:tav tm="100000">
                                          <p:val>
                                            <p:strVal val="#ppt_y"/>
                                          </p:val>
                                        </p:tav>
                                      </p:tavLst>
                                    </p:anim>
                                  </p:childTnLst>
                                </p:cTn>
                              </p:par>
                            </p:childTnLst>
                          </p:cTn>
                        </p:par>
                        <p:par>
                          <p:cTn id="172" fill="hold">
                            <p:stCondLst>
                              <p:cond delay="2100"/>
                            </p:stCondLst>
                            <p:childTnLst>
                              <p:par>
                                <p:cTn id="173" presetID="53" presetClass="entr" presetSubtype="528" fill="hold" nodeType="afterEffect">
                                  <p:stCondLst>
                                    <p:cond delay="0"/>
                                  </p:stCondLst>
                                  <p:childTnLst>
                                    <p:set>
                                      <p:cBhvr>
                                        <p:cTn id="174" dur="1" fill="hold">
                                          <p:stCondLst>
                                            <p:cond delay="0"/>
                                          </p:stCondLst>
                                        </p:cTn>
                                        <p:tgtEl>
                                          <p:spTgt spid="95"/>
                                        </p:tgtEl>
                                        <p:attrNameLst>
                                          <p:attrName>style.visibility</p:attrName>
                                        </p:attrNameLst>
                                      </p:cBhvr>
                                      <p:to>
                                        <p:strVal val="visible"/>
                                      </p:to>
                                    </p:set>
                                    <p:anim calcmode="lin" valueType="num">
                                      <p:cBhvr>
                                        <p:cTn id="175" dur="100" fill="hold"/>
                                        <p:tgtEl>
                                          <p:spTgt spid="95"/>
                                        </p:tgtEl>
                                        <p:attrNameLst>
                                          <p:attrName>ppt_w</p:attrName>
                                        </p:attrNameLst>
                                      </p:cBhvr>
                                      <p:tavLst>
                                        <p:tav tm="0">
                                          <p:val>
                                            <p:fltVal val="0"/>
                                          </p:val>
                                        </p:tav>
                                        <p:tav tm="100000">
                                          <p:val>
                                            <p:strVal val="#ppt_w"/>
                                          </p:val>
                                        </p:tav>
                                      </p:tavLst>
                                    </p:anim>
                                    <p:anim calcmode="lin" valueType="num">
                                      <p:cBhvr>
                                        <p:cTn id="176" dur="100" fill="hold"/>
                                        <p:tgtEl>
                                          <p:spTgt spid="95"/>
                                        </p:tgtEl>
                                        <p:attrNameLst>
                                          <p:attrName>ppt_h</p:attrName>
                                        </p:attrNameLst>
                                      </p:cBhvr>
                                      <p:tavLst>
                                        <p:tav tm="0">
                                          <p:val>
                                            <p:fltVal val="0"/>
                                          </p:val>
                                        </p:tav>
                                        <p:tav tm="100000">
                                          <p:val>
                                            <p:strVal val="#ppt_h"/>
                                          </p:val>
                                        </p:tav>
                                      </p:tavLst>
                                    </p:anim>
                                    <p:animEffect transition="in" filter="fade">
                                      <p:cBhvr>
                                        <p:cTn id="177" dur="100"/>
                                        <p:tgtEl>
                                          <p:spTgt spid="95"/>
                                        </p:tgtEl>
                                      </p:cBhvr>
                                    </p:animEffect>
                                    <p:anim calcmode="lin" valueType="num">
                                      <p:cBhvr>
                                        <p:cTn id="178" dur="100" fill="hold"/>
                                        <p:tgtEl>
                                          <p:spTgt spid="95"/>
                                        </p:tgtEl>
                                        <p:attrNameLst>
                                          <p:attrName>ppt_x</p:attrName>
                                        </p:attrNameLst>
                                      </p:cBhvr>
                                      <p:tavLst>
                                        <p:tav tm="0">
                                          <p:val>
                                            <p:fltVal val="0.5"/>
                                          </p:val>
                                        </p:tav>
                                        <p:tav tm="100000">
                                          <p:val>
                                            <p:strVal val="#ppt_x"/>
                                          </p:val>
                                        </p:tav>
                                      </p:tavLst>
                                    </p:anim>
                                    <p:anim calcmode="lin" valueType="num">
                                      <p:cBhvr>
                                        <p:cTn id="179" dur="100" fill="hold"/>
                                        <p:tgtEl>
                                          <p:spTgt spid="95"/>
                                        </p:tgtEl>
                                        <p:attrNameLst>
                                          <p:attrName>ppt_y</p:attrName>
                                        </p:attrNameLst>
                                      </p:cBhvr>
                                      <p:tavLst>
                                        <p:tav tm="0">
                                          <p:val>
                                            <p:fltVal val="0.5"/>
                                          </p:val>
                                        </p:tav>
                                        <p:tav tm="100000">
                                          <p:val>
                                            <p:strVal val="#ppt_y"/>
                                          </p:val>
                                        </p:tav>
                                      </p:tavLst>
                                    </p:anim>
                                  </p:childTnLst>
                                </p:cTn>
                              </p:par>
                            </p:childTnLst>
                          </p:cTn>
                        </p:par>
                        <p:par>
                          <p:cTn id="180" fill="hold">
                            <p:stCondLst>
                              <p:cond delay="2200"/>
                            </p:stCondLst>
                            <p:childTnLst>
                              <p:par>
                                <p:cTn id="181" presetID="53" presetClass="entr" presetSubtype="528" fill="hold" nodeType="afterEffect">
                                  <p:stCondLst>
                                    <p:cond delay="0"/>
                                  </p:stCondLst>
                                  <p:childTnLst>
                                    <p:set>
                                      <p:cBhvr>
                                        <p:cTn id="182" dur="1" fill="hold">
                                          <p:stCondLst>
                                            <p:cond delay="0"/>
                                          </p:stCondLst>
                                        </p:cTn>
                                        <p:tgtEl>
                                          <p:spTgt spid="96"/>
                                        </p:tgtEl>
                                        <p:attrNameLst>
                                          <p:attrName>style.visibility</p:attrName>
                                        </p:attrNameLst>
                                      </p:cBhvr>
                                      <p:to>
                                        <p:strVal val="visible"/>
                                      </p:to>
                                    </p:set>
                                    <p:anim calcmode="lin" valueType="num">
                                      <p:cBhvr>
                                        <p:cTn id="183" dur="100" fill="hold"/>
                                        <p:tgtEl>
                                          <p:spTgt spid="96"/>
                                        </p:tgtEl>
                                        <p:attrNameLst>
                                          <p:attrName>ppt_w</p:attrName>
                                        </p:attrNameLst>
                                      </p:cBhvr>
                                      <p:tavLst>
                                        <p:tav tm="0">
                                          <p:val>
                                            <p:fltVal val="0"/>
                                          </p:val>
                                        </p:tav>
                                        <p:tav tm="100000">
                                          <p:val>
                                            <p:strVal val="#ppt_w"/>
                                          </p:val>
                                        </p:tav>
                                      </p:tavLst>
                                    </p:anim>
                                    <p:anim calcmode="lin" valueType="num">
                                      <p:cBhvr>
                                        <p:cTn id="184" dur="100" fill="hold"/>
                                        <p:tgtEl>
                                          <p:spTgt spid="96"/>
                                        </p:tgtEl>
                                        <p:attrNameLst>
                                          <p:attrName>ppt_h</p:attrName>
                                        </p:attrNameLst>
                                      </p:cBhvr>
                                      <p:tavLst>
                                        <p:tav tm="0">
                                          <p:val>
                                            <p:fltVal val="0"/>
                                          </p:val>
                                        </p:tav>
                                        <p:tav tm="100000">
                                          <p:val>
                                            <p:strVal val="#ppt_h"/>
                                          </p:val>
                                        </p:tav>
                                      </p:tavLst>
                                    </p:anim>
                                    <p:animEffect transition="in" filter="fade">
                                      <p:cBhvr>
                                        <p:cTn id="185" dur="100"/>
                                        <p:tgtEl>
                                          <p:spTgt spid="96"/>
                                        </p:tgtEl>
                                      </p:cBhvr>
                                    </p:animEffect>
                                    <p:anim calcmode="lin" valueType="num">
                                      <p:cBhvr>
                                        <p:cTn id="186" dur="100" fill="hold"/>
                                        <p:tgtEl>
                                          <p:spTgt spid="96"/>
                                        </p:tgtEl>
                                        <p:attrNameLst>
                                          <p:attrName>ppt_x</p:attrName>
                                        </p:attrNameLst>
                                      </p:cBhvr>
                                      <p:tavLst>
                                        <p:tav tm="0">
                                          <p:val>
                                            <p:fltVal val="0.5"/>
                                          </p:val>
                                        </p:tav>
                                        <p:tav tm="100000">
                                          <p:val>
                                            <p:strVal val="#ppt_x"/>
                                          </p:val>
                                        </p:tav>
                                      </p:tavLst>
                                    </p:anim>
                                    <p:anim calcmode="lin" valueType="num">
                                      <p:cBhvr>
                                        <p:cTn id="187" dur="100" fill="hold"/>
                                        <p:tgtEl>
                                          <p:spTgt spid="96"/>
                                        </p:tgtEl>
                                        <p:attrNameLst>
                                          <p:attrName>ppt_y</p:attrName>
                                        </p:attrNameLst>
                                      </p:cBhvr>
                                      <p:tavLst>
                                        <p:tav tm="0">
                                          <p:val>
                                            <p:fltVal val="0.5"/>
                                          </p:val>
                                        </p:tav>
                                        <p:tav tm="100000">
                                          <p:val>
                                            <p:strVal val="#ppt_y"/>
                                          </p:val>
                                        </p:tav>
                                      </p:tavLst>
                                    </p:anim>
                                  </p:childTnLst>
                                </p:cTn>
                              </p:par>
                            </p:childTnLst>
                          </p:cTn>
                        </p:par>
                        <p:par>
                          <p:cTn id="188" fill="hold">
                            <p:stCondLst>
                              <p:cond delay="2300"/>
                            </p:stCondLst>
                            <p:childTnLst>
                              <p:par>
                                <p:cTn id="189" presetID="53" presetClass="entr" presetSubtype="528" fill="hold" nodeType="afterEffect">
                                  <p:stCondLst>
                                    <p:cond delay="0"/>
                                  </p:stCondLst>
                                  <p:childTnLst>
                                    <p:set>
                                      <p:cBhvr>
                                        <p:cTn id="190" dur="1" fill="hold">
                                          <p:stCondLst>
                                            <p:cond delay="0"/>
                                          </p:stCondLst>
                                        </p:cTn>
                                        <p:tgtEl>
                                          <p:spTgt spid="97"/>
                                        </p:tgtEl>
                                        <p:attrNameLst>
                                          <p:attrName>style.visibility</p:attrName>
                                        </p:attrNameLst>
                                      </p:cBhvr>
                                      <p:to>
                                        <p:strVal val="visible"/>
                                      </p:to>
                                    </p:set>
                                    <p:anim calcmode="lin" valueType="num">
                                      <p:cBhvr>
                                        <p:cTn id="191" dur="100" fill="hold"/>
                                        <p:tgtEl>
                                          <p:spTgt spid="97"/>
                                        </p:tgtEl>
                                        <p:attrNameLst>
                                          <p:attrName>ppt_w</p:attrName>
                                        </p:attrNameLst>
                                      </p:cBhvr>
                                      <p:tavLst>
                                        <p:tav tm="0">
                                          <p:val>
                                            <p:fltVal val="0"/>
                                          </p:val>
                                        </p:tav>
                                        <p:tav tm="100000">
                                          <p:val>
                                            <p:strVal val="#ppt_w"/>
                                          </p:val>
                                        </p:tav>
                                      </p:tavLst>
                                    </p:anim>
                                    <p:anim calcmode="lin" valueType="num">
                                      <p:cBhvr>
                                        <p:cTn id="192" dur="100" fill="hold"/>
                                        <p:tgtEl>
                                          <p:spTgt spid="97"/>
                                        </p:tgtEl>
                                        <p:attrNameLst>
                                          <p:attrName>ppt_h</p:attrName>
                                        </p:attrNameLst>
                                      </p:cBhvr>
                                      <p:tavLst>
                                        <p:tav tm="0">
                                          <p:val>
                                            <p:fltVal val="0"/>
                                          </p:val>
                                        </p:tav>
                                        <p:tav tm="100000">
                                          <p:val>
                                            <p:strVal val="#ppt_h"/>
                                          </p:val>
                                        </p:tav>
                                      </p:tavLst>
                                    </p:anim>
                                    <p:animEffect transition="in" filter="fade">
                                      <p:cBhvr>
                                        <p:cTn id="193" dur="100"/>
                                        <p:tgtEl>
                                          <p:spTgt spid="97"/>
                                        </p:tgtEl>
                                      </p:cBhvr>
                                    </p:animEffect>
                                    <p:anim calcmode="lin" valueType="num">
                                      <p:cBhvr>
                                        <p:cTn id="194" dur="100" fill="hold"/>
                                        <p:tgtEl>
                                          <p:spTgt spid="97"/>
                                        </p:tgtEl>
                                        <p:attrNameLst>
                                          <p:attrName>ppt_x</p:attrName>
                                        </p:attrNameLst>
                                      </p:cBhvr>
                                      <p:tavLst>
                                        <p:tav tm="0">
                                          <p:val>
                                            <p:fltVal val="0.5"/>
                                          </p:val>
                                        </p:tav>
                                        <p:tav tm="100000">
                                          <p:val>
                                            <p:strVal val="#ppt_x"/>
                                          </p:val>
                                        </p:tav>
                                      </p:tavLst>
                                    </p:anim>
                                    <p:anim calcmode="lin" valueType="num">
                                      <p:cBhvr>
                                        <p:cTn id="195" dur="100" fill="hold"/>
                                        <p:tgtEl>
                                          <p:spTgt spid="97"/>
                                        </p:tgtEl>
                                        <p:attrNameLst>
                                          <p:attrName>ppt_y</p:attrName>
                                        </p:attrNameLst>
                                      </p:cBhvr>
                                      <p:tavLst>
                                        <p:tav tm="0">
                                          <p:val>
                                            <p:fltVal val="0.5"/>
                                          </p:val>
                                        </p:tav>
                                        <p:tav tm="100000">
                                          <p:val>
                                            <p:strVal val="#ppt_y"/>
                                          </p:val>
                                        </p:tav>
                                      </p:tavLst>
                                    </p:anim>
                                  </p:childTnLst>
                                </p:cTn>
                              </p:par>
                            </p:childTnLst>
                          </p:cTn>
                        </p:par>
                        <p:par>
                          <p:cTn id="196" fill="hold">
                            <p:stCondLst>
                              <p:cond delay="2400"/>
                            </p:stCondLst>
                            <p:childTnLst>
                              <p:par>
                                <p:cTn id="197" presetID="10" presetClass="entr" presetSubtype="0" fill="hold" grpId="0" nodeType="afterEffect">
                                  <p:stCondLst>
                                    <p:cond delay="0"/>
                                  </p:stCondLst>
                                  <p:childTnLst>
                                    <p:set>
                                      <p:cBhvr>
                                        <p:cTn id="198" dur="1" fill="hold">
                                          <p:stCondLst>
                                            <p:cond delay="0"/>
                                          </p:stCondLst>
                                        </p:cTn>
                                        <p:tgtEl>
                                          <p:spTgt spid="98"/>
                                        </p:tgtEl>
                                        <p:attrNameLst>
                                          <p:attrName>style.visibility</p:attrName>
                                        </p:attrNameLst>
                                      </p:cBhvr>
                                      <p:to>
                                        <p:strVal val="visible"/>
                                      </p:to>
                                    </p:set>
                                    <p:animEffect transition="in" filter="fade">
                                      <p:cBhvr>
                                        <p:cTn id="199" dur="10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588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mtClean="0"/>
              <a:t>OSB Investment and Technology JSC</a:t>
            </a:r>
            <a:endParaRPr lang="en-US"/>
          </a:p>
        </p:txBody>
      </p:sp>
      <p:sp>
        <p:nvSpPr>
          <p:cNvPr id="5" name="Rectangle 4"/>
          <p:cNvSpPr/>
          <p:nvPr/>
        </p:nvSpPr>
        <p:spPr>
          <a:xfrm>
            <a:off x="509169" y="1226319"/>
            <a:ext cx="3158600" cy="393954"/>
          </a:xfrm>
          <a:prstGeom prst="rect">
            <a:avLst/>
          </a:prstGeom>
        </p:spPr>
        <p:txBody>
          <a:bodyPr wrap="square" lIns="146304" tIns="73152" rIns="146304" bIns="73152">
            <a:spAutoFit/>
          </a:bodyPr>
          <a:lstStyle/>
          <a:p>
            <a:r>
              <a:rPr lang="en-US" sz="1600">
                <a:solidFill>
                  <a:schemeClr val="tx1">
                    <a:lumMod val="75000"/>
                    <a:lumOff val="25000"/>
                  </a:schemeClr>
                </a:solidFill>
              </a:rPr>
              <a:t>Establishment day </a:t>
            </a:r>
            <a:r>
              <a:rPr lang="en-US" sz="1600" b="1" smtClean="0">
                <a:solidFill>
                  <a:schemeClr val="accent1"/>
                </a:solidFill>
              </a:rPr>
              <a:t>3 / 8 / 2007</a:t>
            </a:r>
            <a:endParaRPr lang="en-US" sz="1600" b="1">
              <a:solidFill>
                <a:schemeClr val="accent1"/>
              </a:solidFill>
            </a:endParaRPr>
          </a:p>
        </p:txBody>
      </p:sp>
      <p:sp>
        <p:nvSpPr>
          <p:cNvPr id="6" name="Rectangle 5"/>
          <p:cNvSpPr/>
          <p:nvPr/>
        </p:nvSpPr>
        <p:spPr>
          <a:xfrm rot="16200000">
            <a:off x="-436099" y="2148941"/>
            <a:ext cx="1608847" cy="393954"/>
          </a:xfrm>
          <a:prstGeom prst="rect">
            <a:avLst/>
          </a:prstGeom>
        </p:spPr>
        <p:txBody>
          <a:bodyPr wrap="square" lIns="146304" tIns="73152" rIns="146304" bIns="73152">
            <a:spAutoFit/>
          </a:bodyPr>
          <a:lstStyle/>
          <a:p>
            <a:pPr marL="0" lvl="4"/>
            <a:r>
              <a:rPr lang="en-US" sz="1600" b="1" smtClean="0"/>
              <a:t>INTRODUCE</a:t>
            </a:r>
            <a:endParaRPr lang="en-US" sz="1600" b="1"/>
          </a:p>
        </p:txBody>
      </p:sp>
      <p:grpSp>
        <p:nvGrpSpPr>
          <p:cNvPr id="7" name="Group 6"/>
          <p:cNvGrpSpPr/>
          <p:nvPr/>
        </p:nvGrpSpPr>
        <p:grpSpPr>
          <a:xfrm>
            <a:off x="1426440" y="5489600"/>
            <a:ext cx="3361056" cy="904531"/>
            <a:chOff x="1649714" y="5375432"/>
            <a:chExt cx="3361056" cy="904531"/>
          </a:xfrm>
        </p:grpSpPr>
        <p:sp>
          <p:nvSpPr>
            <p:cNvPr id="8" name="Rectangle 7"/>
            <p:cNvSpPr/>
            <p:nvPr/>
          </p:nvSpPr>
          <p:spPr>
            <a:xfrm>
              <a:off x="1649715" y="5375432"/>
              <a:ext cx="2909353" cy="424732"/>
            </a:xfrm>
            <a:prstGeom prst="rect">
              <a:avLst/>
            </a:prstGeom>
          </p:spPr>
          <p:txBody>
            <a:bodyPr wrap="square" lIns="146304" tIns="73152" rIns="146304" bIns="73152">
              <a:spAutoFit/>
            </a:bodyPr>
            <a:lstStyle/>
            <a:p>
              <a:pPr marL="0" lvl="4"/>
              <a:r>
                <a:rPr lang="en-US"/>
                <a:t>e-Commerce</a:t>
              </a:r>
            </a:p>
          </p:txBody>
        </p:sp>
        <p:sp>
          <p:nvSpPr>
            <p:cNvPr id="9" name="Rectangle 8"/>
            <p:cNvSpPr/>
            <p:nvPr/>
          </p:nvSpPr>
          <p:spPr>
            <a:xfrm>
              <a:off x="1649714" y="5762898"/>
              <a:ext cx="3361056" cy="517065"/>
            </a:xfrm>
            <a:prstGeom prst="rect">
              <a:avLst/>
            </a:prstGeom>
          </p:spPr>
          <p:txBody>
            <a:bodyPr wrap="square" lIns="146304" tIns="73152" rIns="146304" bIns="73152">
              <a:spAutoFit/>
            </a:bodyPr>
            <a:lstStyle/>
            <a:p>
              <a:pPr>
                <a:tabLst>
                  <a:tab pos="1737360" algn="l"/>
                </a:tabLst>
              </a:pPr>
              <a:r>
                <a:rPr lang="en-US" sz="1200" dirty="0">
                  <a:solidFill>
                    <a:schemeClr val="tx1">
                      <a:lumMod val="75000"/>
                      <a:lumOff val="25000"/>
                    </a:schemeClr>
                  </a:solidFill>
                </a:rPr>
                <a:t>Authorized Reseller of </a:t>
              </a:r>
              <a:r>
                <a:rPr lang="en-US" sz="1200" b="1" dirty="0" smtClean="0">
                  <a:solidFill>
                    <a:srgbClr val="FF6600"/>
                  </a:solidFill>
                </a:rPr>
                <a:t>Alibaba Group </a:t>
              </a:r>
              <a:r>
                <a:rPr lang="en-US" sz="1200" dirty="0" smtClean="0"/>
                <a:t>from 2009</a:t>
              </a:r>
              <a:r>
                <a:rPr lang="en-US" sz="1200" b="1" dirty="0" smtClean="0">
                  <a:solidFill>
                    <a:srgbClr val="FF6600"/>
                  </a:solidFill>
                </a:rPr>
                <a:t> </a:t>
              </a:r>
              <a:endParaRPr lang="en-US" sz="1200" b="1" dirty="0">
                <a:solidFill>
                  <a:schemeClr val="accent6"/>
                </a:solidFill>
              </a:endParaRPr>
            </a:p>
          </p:txBody>
        </p:sp>
      </p:grpSp>
      <p:grpSp>
        <p:nvGrpSpPr>
          <p:cNvPr id="10" name="Group 9"/>
          <p:cNvGrpSpPr/>
          <p:nvPr/>
        </p:nvGrpSpPr>
        <p:grpSpPr>
          <a:xfrm>
            <a:off x="1426440" y="4523121"/>
            <a:ext cx="3361057" cy="897772"/>
            <a:chOff x="1649714" y="3331572"/>
            <a:chExt cx="3361057" cy="897772"/>
          </a:xfrm>
        </p:grpSpPr>
        <p:sp>
          <p:nvSpPr>
            <p:cNvPr id="11" name="Rectangle 10"/>
            <p:cNvSpPr/>
            <p:nvPr/>
          </p:nvSpPr>
          <p:spPr>
            <a:xfrm>
              <a:off x="1649715" y="3331572"/>
              <a:ext cx="3361056" cy="424732"/>
            </a:xfrm>
            <a:prstGeom prst="rect">
              <a:avLst/>
            </a:prstGeom>
          </p:spPr>
          <p:txBody>
            <a:bodyPr wrap="square" lIns="146304" tIns="73152" rIns="146304" bIns="73152">
              <a:spAutoFit/>
            </a:bodyPr>
            <a:lstStyle/>
            <a:p>
              <a:pPr marL="0" lvl="4"/>
              <a:r>
                <a:rPr lang="en-US" smtClean="0"/>
                <a:t>Information Technology</a:t>
              </a:r>
              <a:endParaRPr lang="en-US"/>
            </a:p>
          </p:txBody>
        </p:sp>
        <p:sp>
          <p:nvSpPr>
            <p:cNvPr id="12" name="Rectangle 11"/>
            <p:cNvSpPr/>
            <p:nvPr/>
          </p:nvSpPr>
          <p:spPr>
            <a:xfrm>
              <a:off x="1649714" y="3712279"/>
              <a:ext cx="3361056" cy="517065"/>
            </a:xfrm>
            <a:prstGeom prst="rect">
              <a:avLst/>
            </a:prstGeom>
          </p:spPr>
          <p:txBody>
            <a:bodyPr wrap="square" lIns="146304" tIns="73152" rIns="146304" bIns="73152">
              <a:spAutoFit/>
            </a:bodyPr>
            <a:lstStyle/>
            <a:p>
              <a:pPr>
                <a:tabLst>
                  <a:tab pos="1541463" algn="l"/>
                </a:tabLst>
              </a:pPr>
              <a:r>
                <a:rPr lang="en-US" sz="1200">
                  <a:solidFill>
                    <a:schemeClr val="tx1">
                      <a:lumMod val="75000"/>
                      <a:lumOff val="25000"/>
                    </a:schemeClr>
                  </a:solidFill>
                </a:rPr>
                <a:t>Web application 	|   Web 2.0 </a:t>
              </a:r>
            </a:p>
            <a:p>
              <a:pPr>
                <a:tabLst>
                  <a:tab pos="1541463" algn="l"/>
                </a:tabLst>
              </a:pPr>
              <a:r>
                <a:rPr lang="en-US" sz="1200">
                  <a:solidFill>
                    <a:schemeClr val="tx1">
                      <a:lumMod val="75000"/>
                      <a:lumOff val="25000"/>
                    </a:schemeClr>
                  </a:solidFill>
                </a:rPr>
                <a:t>e-Commerce website </a:t>
              </a:r>
              <a:r>
                <a:rPr lang="en-US" sz="1200" smtClean="0">
                  <a:solidFill>
                    <a:schemeClr val="tx1">
                      <a:lumMod val="75000"/>
                      <a:lumOff val="25000"/>
                    </a:schemeClr>
                  </a:solidFill>
                </a:rPr>
                <a:t>	</a:t>
              </a:r>
              <a:r>
                <a:rPr lang="en-US" sz="1200">
                  <a:solidFill>
                    <a:schemeClr val="tx1">
                      <a:lumMod val="75000"/>
                      <a:lumOff val="25000"/>
                    </a:schemeClr>
                  </a:solidFill>
                </a:rPr>
                <a:t>|   e-Government</a:t>
              </a:r>
              <a:endParaRPr lang="en-US" sz="1200" dirty="0">
                <a:solidFill>
                  <a:schemeClr val="tx1">
                    <a:lumMod val="75000"/>
                    <a:lumOff val="25000"/>
                  </a:schemeClr>
                </a:solidFill>
              </a:endParaRPr>
            </a:p>
          </p:txBody>
        </p:sp>
      </p:grpSp>
      <p:sp>
        <p:nvSpPr>
          <p:cNvPr id="13" name="Rectangle 12"/>
          <p:cNvSpPr/>
          <p:nvPr/>
        </p:nvSpPr>
        <p:spPr>
          <a:xfrm rot="16200000">
            <a:off x="-1222755" y="4765014"/>
            <a:ext cx="3182157" cy="393954"/>
          </a:xfrm>
          <a:prstGeom prst="rect">
            <a:avLst/>
          </a:prstGeom>
        </p:spPr>
        <p:txBody>
          <a:bodyPr wrap="square" lIns="146304" tIns="73152" rIns="146304" bIns="73152">
            <a:spAutoFit/>
          </a:bodyPr>
          <a:lstStyle/>
          <a:p>
            <a:pPr marL="0" lvl="4"/>
            <a:r>
              <a:rPr lang="en-US" sz="1600" b="1" smtClean="0"/>
              <a:t>3 MAIN ACTIVITIES</a:t>
            </a:r>
            <a:endParaRPr lang="en-US" sz="1600" b="1"/>
          </a:p>
        </p:txBody>
      </p:sp>
      <p:grpSp>
        <p:nvGrpSpPr>
          <p:cNvPr id="14" name="Group 13"/>
          <p:cNvGrpSpPr/>
          <p:nvPr/>
        </p:nvGrpSpPr>
        <p:grpSpPr>
          <a:xfrm>
            <a:off x="668823" y="3539910"/>
            <a:ext cx="791197" cy="791197"/>
            <a:chOff x="815897" y="3425742"/>
            <a:chExt cx="791197" cy="791197"/>
          </a:xfrm>
        </p:grpSpPr>
        <p:sp>
          <p:nvSpPr>
            <p:cNvPr id="15" name="Rectangle 14"/>
            <p:cNvSpPr/>
            <p:nvPr/>
          </p:nvSpPr>
          <p:spPr>
            <a:xfrm>
              <a:off x="815897" y="3425742"/>
              <a:ext cx="791197" cy="79119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6" name="Freeform 8"/>
            <p:cNvSpPr>
              <a:spLocks noChangeAspect="1" noEditPoints="1"/>
            </p:cNvSpPr>
            <p:nvPr userDrawn="1"/>
          </p:nvSpPr>
          <p:spPr bwMode="auto">
            <a:xfrm>
              <a:off x="982895" y="3562410"/>
              <a:ext cx="457200" cy="517861"/>
            </a:xfrm>
            <a:custGeom>
              <a:avLst/>
              <a:gdLst>
                <a:gd name="T0" fmla="*/ 6677 w 9638"/>
                <a:gd name="T1" fmla="*/ 0 h 10901"/>
                <a:gd name="T2" fmla="*/ 8771 w 9638"/>
                <a:gd name="T3" fmla="*/ 867 h 10901"/>
                <a:gd name="T4" fmla="*/ 9638 w 9638"/>
                <a:gd name="T5" fmla="*/ 2961 h 10901"/>
                <a:gd name="T6" fmla="*/ 9025 w 9638"/>
                <a:gd name="T7" fmla="*/ 2961 h 10901"/>
                <a:gd name="T8" fmla="*/ 8338 w 9638"/>
                <a:gd name="T9" fmla="*/ 1301 h 10901"/>
                <a:gd name="T10" fmla="*/ 6677 w 9638"/>
                <a:gd name="T11" fmla="*/ 613 h 10901"/>
                <a:gd name="T12" fmla="*/ 6677 w 9638"/>
                <a:gd name="T13" fmla="*/ 0 h 10901"/>
                <a:gd name="T14" fmla="*/ 6677 w 9638"/>
                <a:gd name="T15" fmla="*/ 1779 h 10901"/>
                <a:gd name="T16" fmla="*/ 7514 w 9638"/>
                <a:gd name="T17" fmla="*/ 2125 h 10901"/>
                <a:gd name="T18" fmla="*/ 7860 w 9638"/>
                <a:gd name="T19" fmla="*/ 2961 h 10901"/>
                <a:gd name="T20" fmla="*/ 8478 w 9638"/>
                <a:gd name="T21" fmla="*/ 2961 h 10901"/>
                <a:gd name="T22" fmla="*/ 7951 w 9638"/>
                <a:gd name="T23" fmla="*/ 1688 h 10901"/>
                <a:gd name="T24" fmla="*/ 6677 w 9638"/>
                <a:gd name="T25" fmla="*/ 1160 h 10901"/>
                <a:gd name="T26" fmla="*/ 6677 w 9638"/>
                <a:gd name="T27" fmla="*/ 1779 h 10901"/>
                <a:gd name="T28" fmla="*/ 1331 w 9638"/>
                <a:gd name="T29" fmla="*/ 10901 h 10901"/>
                <a:gd name="T30" fmla="*/ 1624 w 9638"/>
                <a:gd name="T31" fmla="*/ 10636 h 10901"/>
                <a:gd name="T32" fmla="*/ 3429 w 9638"/>
                <a:gd name="T33" fmla="*/ 10636 h 10901"/>
                <a:gd name="T34" fmla="*/ 3722 w 9638"/>
                <a:gd name="T35" fmla="*/ 10901 h 10901"/>
                <a:gd name="T36" fmla="*/ 5053 w 9638"/>
                <a:gd name="T37" fmla="*/ 10901 h 10901"/>
                <a:gd name="T38" fmla="*/ 2526 w 9638"/>
                <a:gd name="T39" fmla="*/ 8622 h 10901"/>
                <a:gd name="T40" fmla="*/ 0 w 9638"/>
                <a:gd name="T41" fmla="*/ 10901 h 10901"/>
                <a:gd name="T42" fmla="*/ 1331 w 9638"/>
                <a:gd name="T43" fmla="*/ 10901 h 10901"/>
                <a:gd name="T44" fmla="*/ 5044 w 9638"/>
                <a:gd name="T45" fmla="*/ 5690 h 10901"/>
                <a:gd name="T46" fmla="*/ 6243 w 9638"/>
                <a:gd name="T47" fmla="*/ 3766 h 10901"/>
                <a:gd name="T48" fmla="*/ 6577 w 9638"/>
                <a:gd name="T49" fmla="*/ 3611 h 10901"/>
                <a:gd name="T50" fmla="*/ 7145 w 9638"/>
                <a:gd name="T51" fmla="*/ 3388 h 10901"/>
                <a:gd name="T52" fmla="*/ 7055 w 9638"/>
                <a:gd name="T53" fmla="*/ 2519 h 10901"/>
                <a:gd name="T54" fmla="*/ 6186 w 9638"/>
                <a:gd name="T55" fmla="*/ 2610 h 10901"/>
                <a:gd name="T56" fmla="*/ 6054 w 9638"/>
                <a:gd name="T57" fmla="*/ 3087 h 10901"/>
                <a:gd name="T58" fmla="*/ 5899 w 9638"/>
                <a:gd name="T59" fmla="*/ 3422 h 10901"/>
                <a:gd name="T60" fmla="*/ 3975 w 9638"/>
                <a:gd name="T61" fmla="*/ 4620 h 10901"/>
                <a:gd name="T62" fmla="*/ 5044 w 9638"/>
                <a:gd name="T63" fmla="*/ 5690 h 10901"/>
                <a:gd name="T64" fmla="*/ 7557 w 9638"/>
                <a:gd name="T65" fmla="*/ 7696 h 10901"/>
                <a:gd name="T66" fmla="*/ 3865 w 9638"/>
                <a:gd name="T67" fmla="*/ 8493 h 10901"/>
                <a:gd name="T68" fmla="*/ 854 w 9638"/>
                <a:gd name="T69" fmla="*/ 2653 h 10901"/>
                <a:gd name="T70" fmla="*/ 3293 w 9638"/>
                <a:gd name="T71" fmla="*/ 2298 h 10901"/>
                <a:gd name="T72" fmla="*/ 4616 w 9638"/>
                <a:gd name="T73" fmla="*/ 3346 h 10901"/>
                <a:gd name="T74" fmla="*/ 4057 w 9638"/>
                <a:gd name="T75" fmla="*/ 3694 h 10901"/>
                <a:gd name="T76" fmla="*/ 2909 w 9638"/>
                <a:gd name="T77" fmla="*/ 2786 h 10901"/>
                <a:gd name="T78" fmla="*/ 3576 w 9638"/>
                <a:gd name="T79" fmla="*/ 5541 h 10901"/>
                <a:gd name="T80" fmla="*/ 6592 w 9638"/>
                <a:gd name="T81" fmla="*/ 6805 h 10901"/>
                <a:gd name="T82" fmla="*/ 5899 w 9638"/>
                <a:gd name="T83" fmla="*/ 5722 h 10901"/>
                <a:gd name="T84" fmla="*/ 6258 w 9638"/>
                <a:gd name="T85" fmla="*/ 5146 h 10901"/>
                <a:gd name="T86" fmla="*/ 7557 w 9638"/>
                <a:gd name="T87" fmla="*/ 7696 h 10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38" h="10901">
                  <a:moveTo>
                    <a:pt x="6677" y="0"/>
                  </a:moveTo>
                  <a:cubicBezTo>
                    <a:pt x="7435" y="0"/>
                    <a:pt x="8193" y="289"/>
                    <a:pt x="8771" y="867"/>
                  </a:cubicBezTo>
                  <a:cubicBezTo>
                    <a:pt x="9349" y="1445"/>
                    <a:pt x="9638" y="2203"/>
                    <a:pt x="9638" y="2961"/>
                  </a:cubicBezTo>
                  <a:lnTo>
                    <a:pt x="9025" y="2961"/>
                  </a:lnTo>
                  <a:cubicBezTo>
                    <a:pt x="9025" y="2360"/>
                    <a:pt x="8796" y="1759"/>
                    <a:pt x="8338" y="1301"/>
                  </a:cubicBezTo>
                  <a:cubicBezTo>
                    <a:pt x="7879" y="842"/>
                    <a:pt x="7278" y="613"/>
                    <a:pt x="6677" y="613"/>
                  </a:cubicBezTo>
                  <a:lnTo>
                    <a:pt x="6677" y="0"/>
                  </a:lnTo>
                  <a:close/>
                  <a:moveTo>
                    <a:pt x="6677" y="1779"/>
                  </a:moveTo>
                  <a:cubicBezTo>
                    <a:pt x="6980" y="1779"/>
                    <a:pt x="7283" y="1894"/>
                    <a:pt x="7514" y="2125"/>
                  </a:cubicBezTo>
                  <a:cubicBezTo>
                    <a:pt x="7744" y="2356"/>
                    <a:pt x="7860" y="2658"/>
                    <a:pt x="7860" y="2961"/>
                  </a:cubicBezTo>
                  <a:lnTo>
                    <a:pt x="8478" y="2961"/>
                  </a:lnTo>
                  <a:cubicBezTo>
                    <a:pt x="8478" y="2500"/>
                    <a:pt x="8302" y="2039"/>
                    <a:pt x="7951" y="1688"/>
                  </a:cubicBezTo>
                  <a:cubicBezTo>
                    <a:pt x="7599" y="1336"/>
                    <a:pt x="7138" y="1160"/>
                    <a:pt x="6677" y="1160"/>
                  </a:cubicBezTo>
                  <a:lnTo>
                    <a:pt x="6677" y="1779"/>
                  </a:lnTo>
                  <a:close/>
                  <a:moveTo>
                    <a:pt x="1331" y="10901"/>
                  </a:moveTo>
                  <a:lnTo>
                    <a:pt x="1624" y="10636"/>
                  </a:lnTo>
                  <a:cubicBezTo>
                    <a:pt x="2137" y="10174"/>
                    <a:pt x="2916" y="10174"/>
                    <a:pt x="3429" y="10636"/>
                  </a:cubicBezTo>
                  <a:lnTo>
                    <a:pt x="3722" y="10901"/>
                  </a:lnTo>
                  <a:lnTo>
                    <a:pt x="5053" y="10901"/>
                  </a:lnTo>
                  <a:lnTo>
                    <a:pt x="2526" y="8622"/>
                  </a:lnTo>
                  <a:lnTo>
                    <a:pt x="0" y="10901"/>
                  </a:lnTo>
                  <a:lnTo>
                    <a:pt x="1331" y="10901"/>
                  </a:lnTo>
                  <a:close/>
                  <a:moveTo>
                    <a:pt x="5044" y="5690"/>
                  </a:moveTo>
                  <a:lnTo>
                    <a:pt x="6243" y="3766"/>
                  </a:lnTo>
                  <a:cubicBezTo>
                    <a:pt x="6314" y="3653"/>
                    <a:pt x="6445" y="3592"/>
                    <a:pt x="6577" y="3611"/>
                  </a:cubicBezTo>
                  <a:cubicBezTo>
                    <a:pt x="6785" y="3641"/>
                    <a:pt x="7003" y="3564"/>
                    <a:pt x="7145" y="3388"/>
                  </a:cubicBezTo>
                  <a:cubicBezTo>
                    <a:pt x="7360" y="3123"/>
                    <a:pt x="7320" y="2734"/>
                    <a:pt x="7055" y="2519"/>
                  </a:cubicBezTo>
                  <a:cubicBezTo>
                    <a:pt x="6790" y="2304"/>
                    <a:pt x="6401" y="2345"/>
                    <a:pt x="6186" y="2610"/>
                  </a:cubicBezTo>
                  <a:cubicBezTo>
                    <a:pt x="6073" y="2749"/>
                    <a:pt x="6030" y="2923"/>
                    <a:pt x="6054" y="3087"/>
                  </a:cubicBezTo>
                  <a:cubicBezTo>
                    <a:pt x="6073" y="3220"/>
                    <a:pt x="6012" y="3351"/>
                    <a:pt x="5899" y="3422"/>
                  </a:cubicBezTo>
                  <a:lnTo>
                    <a:pt x="3975" y="4620"/>
                  </a:lnTo>
                  <a:cubicBezTo>
                    <a:pt x="4211" y="5068"/>
                    <a:pt x="4597" y="5453"/>
                    <a:pt x="5044" y="5690"/>
                  </a:cubicBezTo>
                  <a:close/>
                  <a:moveTo>
                    <a:pt x="7557" y="7696"/>
                  </a:moveTo>
                  <a:cubicBezTo>
                    <a:pt x="7690" y="9060"/>
                    <a:pt x="5420" y="9126"/>
                    <a:pt x="3865" y="8493"/>
                  </a:cubicBezTo>
                  <a:cubicBezTo>
                    <a:pt x="1232" y="7423"/>
                    <a:pt x="156" y="4724"/>
                    <a:pt x="854" y="2653"/>
                  </a:cubicBezTo>
                  <a:cubicBezTo>
                    <a:pt x="1177" y="1692"/>
                    <a:pt x="1567" y="1174"/>
                    <a:pt x="3293" y="2298"/>
                  </a:cubicBezTo>
                  <a:cubicBezTo>
                    <a:pt x="3716" y="2573"/>
                    <a:pt x="4167" y="2932"/>
                    <a:pt x="4616" y="3346"/>
                  </a:cubicBezTo>
                  <a:lnTo>
                    <a:pt x="4057" y="3694"/>
                  </a:lnTo>
                  <a:cubicBezTo>
                    <a:pt x="3663" y="3336"/>
                    <a:pt x="3273" y="3026"/>
                    <a:pt x="2909" y="2786"/>
                  </a:cubicBezTo>
                  <a:cubicBezTo>
                    <a:pt x="777" y="1377"/>
                    <a:pt x="2252" y="4091"/>
                    <a:pt x="3576" y="5541"/>
                  </a:cubicBezTo>
                  <a:cubicBezTo>
                    <a:pt x="4804" y="6886"/>
                    <a:pt x="7649" y="8933"/>
                    <a:pt x="6592" y="6805"/>
                  </a:cubicBezTo>
                  <a:cubicBezTo>
                    <a:pt x="6432" y="6484"/>
                    <a:pt x="6191" y="6111"/>
                    <a:pt x="5899" y="5722"/>
                  </a:cubicBezTo>
                  <a:lnTo>
                    <a:pt x="6258" y="5146"/>
                  </a:lnTo>
                  <a:cubicBezTo>
                    <a:pt x="6862" y="5952"/>
                    <a:pt x="7488" y="6978"/>
                    <a:pt x="7557" y="769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grpSp>
      <p:grpSp>
        <p:nvGrpSpPr>
          <p:cNvPr id="17" name="Group 16"/>
          <p:cNvGrpSpPr/>
          <p:nvPr/>
        </p:nvGrpSpPr>
        <p:grpSpPr>
          <a:xfrm>
            <a:off x="668823" y="5592870"/>
            <a:ext cx="791197" cy="791197"/>
            <a:chOff x="815897" y="5478702"/>
            <a:chExt cx="791197" cy="791197"/>
          </a:xfrm>
        </p:grpSpPr>
        <p:sp>
          <p:nvSpPr>
            <p:cNvPr id="18" name="Rectangle 17"/>
            <p:cNvSpPr/>
            <p:nvPr/>
          </p:nvSpPr>
          <p:spPr>
            <a:xfrm>
              <a:off x="815897" y="5478702"/>
              <a:ext cx="791197" cy="79119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9" name="Freeform 23"/>
            <p:cNvSpPr>
              <a:spLocks noChangeAspect="1" noEditPoints="1"/>
            </p:cNvSpPr>
            <p:nvPr userDrawn="1"/>
          </p:nvSpPr>
          <p:spPr bwMode="auto">
            <a:xfrm>
              <a:off x="975490" y="5645700"/>
              <a:ext cx="472010" cy="457200"/>
            </a:xfrm>
            <a:custGeom>
              <a:avLst/>
              <a:gdLst>
                <a:gd name="T0" fmla="*/ 8798 w 10901"/>
                <a:gd name="T1" fmla="*/ 5797 h 10538"/>
                <a:gd name="T2" fmla="*/ 8664 w 10901"/>
                <a:gd name="T3" fmla="*/ 5822 h 10538"/>
                <a:gd name="T4" fmla="*/ 8888 w 10901"/>
                <a:gd name="T5" fmla="*/ 6136 h 10538"/>
                <a:gd name="T6" fmla="*/ 8847 w 10901"/>
                <a:gd name="T7" fmla="*/ 6380 h 10538"/>
                <a:gd name="T8" fmla="*/ 8603 w 10901"/>
                <a:gd name="T9" fmla="*/ 6339 h 10538"/>
                <a:gd name="T10" fmla="*/ 8403 w 10901"/>
                <a:gd name="T11" fmla="*/ 6059 h 10538"/>
                <a:gd name="T12" fmla="*/ 8090 w 10901"/>
                <a:gd name="T13" fmla="*/ 5938 h 10538"/>
                <a:gd name="T14" fmla="*/ 7635 w 10901"/>
                <a:gd name="T15" fmla="*/ 6040 h 10538"/>
                <a:gd name="T16" fmla="*/ 7907 w 10901"/>
                <a:gd name="T17" fmla="*/ 6421 h 10538"/>
                <a:gd name="T18" fmla="*/ 7866 w 10901"/>
                <a:gd name="T19" fmla="*/ 6665 h 10538"/>
                <a:gd name="T20" fmla="*/ 7622 w 10901"/>
                <a:gd name="T21" fmla="*/ 6625 h 10538"/>
                <a:gd name="T22" fmla="*/ 7386 w 10901"/>
                <a:gd name="T23" fmla="*/ 6295 h 10538"/>
                <a:gd name="T24" fmla="*/ 7065 w 10901"/>
                <a:gd name="T25" fmla="*/ 6175 h 10538"/>
                <a:gd name="T26" fmla="*/ 6603 w 10901"/>
                <a:gd name="T27" fmla="*/ 6291 h 10538"/>
                <a:gd name="T28" fmla="*/ 6890 w 10901"/>
                <a:gd name="T29" fmla="*/ 6694 h 10538"/>
                <a:gd name="T30" fmla="*/ 6849 w 10901"/>
                <a:gd name="T31" fmla="*/ 6938 h 10538"/>
                <a:gd name="T32" fmla="*/ 6605 w 10901"/>
                <a:gd name="T33" fmla="*/ 6897 h 10538"/>
                <a:gd name="T34" fmla="*/ 5438 w 10901"/>
                <a:gd name="T35" fmla="*/ 5264 h 10538"/>
                <a:gd name="T36" fmla="*/ 4769 w 10901"/>
                <a:gd name="T37" fmla="*/ 5152 h 10538"/>
                <a:gd name="T38" fmla="*/ 4657 w 10901"/>
                <a:gd name="T39" fmla="*/ 5821 h 10538"/>
                <a:gd name="T40" fmla="*/ 6380 w 10901"/>
                <a:gd name="T41" fmla="*/ 8236 h 10538"/>
                <a:gd name="T42" fmla="*/ 5701 w 10901"/>
                <a:gd name="T43" fmla="*/ 8107 h 10538"/>
                <a:gd name="T44" fmla="*/ 5071 w 10901"/>
                <a:gd name="T45" fmla="*/ 8470 h 10538"/>
                <a:gd name="T46" fmla="*/ 5575 w 10901"/>
                <a:gd name="T47" fmla="*/ 9101 h 10538"/>
                <a:gd name="T48" fmla="*/ 8431 w 10901"/>
                <a:gd name="T49" fmla="*/ 10538 h 10538"/>
                <a:gd name="T50" fmla="*/ 10901 w 10901"/>
                <a:gd name="T51" fmla="*/ 8776 h 10538"/>
                <a:gd name="T52" fmla="*/ 9800 w 10901"/>
                <a:gd name="T53" fmla="*/ 6357 h 10538"/>
                <a:gd name="T54" fmla="*/ 8798 w 10901"/>
                <a:gd name="T55" fmla="*/ 5797 h 10538"/>
                <a:gd name="T56" fmla="*/ 4175 w 10901"/>
                <a:gd name="T57" fmla="*/ 5686 h 10538"/>
                <a:gd name="T58" fmla="*/ 4176 w 10901"/>
                <a:gd name="T59" fmla="*/ 4325 h 10538"/>
                <a:gd name="T60" fmla="*/ 5464 w 10901"/>
                <a:gd name="T61" fmla="*/ 4767 h 10538"/>
                <a:gd name="T62" fmla="*/ 4491 w 10901"/>
                <a:gd name="T63" fmla="*/ 4766 h 10538"/>
                <a:gd name="T64" fmla="*/ 4175 w 10901"/>
                <a:gd name="T65" fmla="*/ 5686 h 10538"/>
                <a:gd name="T66" fmla="*/ 4848 w 10901"/>
                <a:gd name="T67" fmla="*/ 701 h 10538"/>
                <a:gd name="T68" fmla="*/ 4848 w 10901"/>
                <a:gd name="T69" fmla="*/ 152 h 10538"/>
                <a:gd name="T70" fmla="*/ 5397 w 10901"/>
                <a:gd name="T71" fmla="*/ 152 h 10538"/>
                <a:gd name="T72" fmla="*/ 7442 w 10901"/>
                <a:gd name="T73" fmla="*/ 2197 h 10538"/>
                <a:gd name="T74" fmla="*/ 6343 w 10901"/>
                <a:gd name="T75" fmla="*/ 2197 h 10538"/>
                <a:gd name="T76" fmla="*/ 4848 w 10901"/>
                <a:gd name="T77" fmla="*/ 701 h 10538"/>
                <a:gd name="T78" fmla="*/ 2803 w 10901"/>
                <a:gd name="T79" fmla="*/ 2197 h 10538"/>
                <a:gd name="T80" fmla="*/ 1704 w 10901"/>
                <a:gd name="T81" fmla="*/ 2197 h 10538"/>
                <a:gd name="T82" fmla="*/ 3749 w 10901"/>
                <a:gd name="T83" fmla="*/ 152 h 10538"/>
                <a:gd name="T84" fmla="*/ 4298 w 10901"/>
                <a:gd name="T85" fmla="*/ 152 h 10538"/>
                <a:gd name="T86" fmla="*/ 4298 w 10901"/>
                <a:gd name="T87" fmla="*/ 701 h 10538"/>
                <a:gd name="T88" fmla="*/ 2803 w 10901"/>
                <a:gd name="T89" fmla="*/ 2197 h 10538"/>
                <a:gd name="T90" fmla="*/ 9146 w 10901"/>
                <a:gd name="T91" fmla="*/ 2744 h 10538"/>
                <a:gd name="T92" fmla="*/ 9146 w 10901"/>
                <a:gd name="T93" fmla="*/ 3632 h 10538"/>
                <a:gd name="T94" fmla="*/ 8901 w 10901"/>
                <a:gd name="T95" fmla="*/ 3632 h 10538"/>
                <a:gd name="T96" fmla="*/ 8422 w 10901"/>
                <a:gd name="T97" fmla="*/ 3932 h 10538"/>
                <a:gd name="T98" fmla="*/ 7743 w 10901"/>
                <a:gd name="T99" fmla="*/ 5327 h 10538"/>
                <a:gd name="T100" fmla="*/ 6624 w 10901"/>
                <a:gd name="T101" fmla="*/ 5597 h 10538"/>
                <a:gd name="T102" fmla="*/ 7580 w 10901"/>
                <a:gd name="T103" fmla="*/ 3632 h 10538"/>
                <a:gd name="T104" fmla="*/ 1566 w 10901"/>
                <a:gd name="T105" fmla="*/ 3632 h 10538"/>
                <a:gd name="T106" fmla="*/ 2937 w 10901"/>
                <a:gd name="T107" fmla="*/ 6436 h 10538"/>
                <a:gd name="T108" fmla="*/ 4286 w 10901"/>
                <a:gd name="T109" fmla="*/ 6436 h 10538"/>
                <a:gd name="T110" fmla="*/ 4916 w 10901"/>
                <a:gd name="T111" fmla="*/ 7323 h 10538"/>
                <a:gd name="T112" fmla="*/ 2383 w 10901"/>
                <a:gd name="T113" fmla="*/ 7323 h 10538"/>
                <a:gd name="T114" fmla="*/ 724 w 10901"/>
                <a:gd name="T115" fmla="*/ 3931 h 10538"/>
                <a:gd name="T116" fmla="*/ 245 w 10901"/>
                <a:gd name="T117" fmla="*/ 3632 h 10538"/>
                <a:gd name="T118" fmla="*/ 0 w 10901"/>
                <a:gd name="T119" fmla="*/ 3632 h 10538"/>
                <a:gd name="T120" fmla="*/ 0 w 10901"/>
                <a:gd name="T121" fmla="*/ 2744 h 10538"/>
                <a:gd name="T122" fmla="*/ 9146 w 10901"/>
                <a:gd name="T123" fmla="*/ 2744 h 10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901" h="10538">
                  <a:moveTo>
                    <a:pt x="8798" y="5797"/>
                  </a:moveTo>
                  <a:cubicBezTo>
                    <a:pt x="8754" y="5805"/>
                    <a:pt x="8710" y="5813"/>
                    <a:pt x="8664" y="5822"/>
                  </a:cubicBezTo>
                  <a:lnTo>
                    <a:pt x="8888" y="6136"/>
                  </a:lnTo>
                  <a:cubicBezTo>
                    <a:pt x="8945" y="6215"/>
                    <a:pt x="8926" y="6324"/>
                    <a:pt x="8847" y="6380"/>
                  </a:cubicBezTo>
                  <a:cubicBezTo>
                    <a:pt x="8769" y="6436"/>
                    <a:pt x="8659" y="6418"/>
                    <a:pt x="8603" y="6339"/>
                  </a:cubicBezTo>
                  <a:lnTo>
                    <a:pt x="8403" y="6059"/>
                  </a:lnTo>
                  <a:cubicBezTo>
                    <a:pt x="8332" y="5960"/>
                    <a:pt x="8209" y="5912"/>
                    <a:pt x="8090" y="5938"/>
                  </a:cubicBezTo>
                  <a:cubicBezTo>
                    <a:pt x="7939" y="5971"/>
                    <a:pt x="7785" y="6005"/>
                    <a:pt x="7635" y="6040"/>
                  </a:cubicBezTo>
                  <a:lnTo>
                    <a:pt x="7907" y="6421"/>
                  </a:lnTo>
                  <a:cubicBezTo>
                    <a:pt x="7963" y="6500"/>
                    <a:pt x="7945" y="6609"/>
                    <a:pt x="7866" y="6665"/>
                  </a:cubicBezTo>
                  <a:cubicBezTo>
                    <a:pt x="7787" y="6722"/>
                    <a:pt x="7678" y="6703"/>
                    <a:pt x="7622" y="6625"/>
                  </a:cubicBezTo>
                  <a:lnTo>
                    <a:pt x="7386" y="6295"/>
                  </a:lnTo>
                  <a:cubicBezTo>
                    <a:pt x="7314" y="6193"/>
                    <a:pt x="7187" y="6146"/>
                    <a:pt x="7065" y="6175"/>
                  </a:cubicBezTo>
                  <a:cubicBezTo>
                    <a:pt x="6891" y="6218"/>
                    <a:pt x="6733" y="6258"/>
                    <a:pt x="6603" y="6291"/>
                  </a:cubicBezTo>
                  <a:lnTo>
                    <a:pt x="6890" y="6694"/>
                  </a:lnTo>
                  <a:cubicBezTo>
                    <a:pt x="6946" y="6773"/>
                    <a:pt x="6928" y="6882"/>
                    <a:pt x="6849" y="6938"/>
                  </a:cubicBezTo>
                  <a:cubicBezTo>
                    <a:pt x="6770" y="6995"/>
                    <a:pt x="6661" y="6976"/>
                    <a:pt x="6605" y="6897"/>
                  </a:cubicBezTo>
                  <a:lnTo>
                    <a:pt x="5438" y="5264"/>
                  </a:lnTo>
                  <a:cubicBezTo>
                    <a:pt x="5284" y="5049"/>
                    <a:pt x="4985" y="4999"/>
                    <a:pt x="4769" y="5152"/>
                  </a:cubicBezTo>
                  <a:cubicBezTo>
                    <a:pt x="4554" y="5306"/>
                    <a:pt x="4504" y="5606"/>
                    <a:pt x="4657" y="5821"/>
                  </a:cubicBezTo>
                  <a:lnTo>
                    <a:pt x="6380" y="8236"/>
                  </a:lnTo>
                  <a:cubicBezTo>
                    <a:pt x="6380" y="8236"/>
                    <a:pt x="6076" y="8124"/>
                    <a:pt x="5701" y="8107"/>
                  </a:cubicBezTo>
                  <a:cubicBezTo>
                    <a:pt x="5452" y="8096"/>
                    <a:pt x="5151" y="8181"/>
                    <a:pt x="5071" y="8470"/>
                  </a:cubicBezTo>
                  <a:cubicBezTo>
                    <a:pt x="4992" y="8755"/>
                    <a:pt x="5221" y="8982"/>
                    <a:pt x="5575" y="9101"/>
                  </a:cubicBezTo>
                  <a:cubicBezTo>
                    <a:pt x="5947" y="9226"/>
                    <a:pt x="7098" y="9545"/>
                    <a:pt x="8431" y="10538"/>
                  </a:cubicBezTo>
                  <a:cubicBezTo>
                    <a:pt x="9280" y="9932"/>
                    <a:pt x="10094" y="9351"/>
                    <a:pt x="10901" y="8776"/>
                  </a:cubicBezTo>
                  <a:cubicBezTo>
                    <a:pt x="10260" y="7878"/>
                    <a:pt x="10437" y="7249"/>
                    <a:pt x="9800" y="6357"/>
                  </a:cubicBezTo>
                  <a:cubicBezTo>
                    <a:pt x="9516" y="5959"/>
                    <a:pt x="9264" y="5716"/>
                    <a:pt x="8798" y="5797"/>
                  </a:cubicBezTo>
                  <a:close/>
                  <a:moveTo>
                    <a:pt x="4175" y="5686"/>
                  </a:moveTo>
                  <a:cubicBezTo>
                    <a:pt x="3710" y="5354"/>
                    <a:pt x="3708" y="4659"/>
                    <a:pt x="4176" y="4325"/>
                  </a:cubicBezTo>
                  <a:cubicBezTo>
                    <a:pt x="4643" y="3991"/>
                    <a:pt x="5300" y="4218"/>
                    <a:pt x="5464" y="4767"/>
                  </a:cubicBezTo>
                  <a:cubicBezTo>
                    <a:pt x="5176" y="4546"/>
                    <a:pt x="4790" y="4553"/>
                    <a:pt x="4491" y="4766"/>
                  </a:cubicBezTo>
                  <a:cubicBezTo>
                    <a:pt x="4192" y="4979"/>
                    <a:pt x="4059" y="5342"/>
                    <a:pt x="4175" y="5686"/>
                  </a:cubicBezTo>
                  <a:close/>
                  <a:moveTo>
                    <a:pt x="4848" y="701"/>
                  </a:moveTo>
                  <a:cubicBezTo>
                    <a:pt x="4696" y="549"/>
                    <a:pt x="4696" y="304"/>
                    <a:pt x="4848" y="152"/>
                  </a:cubicBezTo>
                  <a:cubicBezTo>
                    <a:pt x="4999" y="0"/>
                    <a:pt x="5245" y="0"/>
                    <a:pt x="5397" y="152"/>
                  </a:cubicBezTo>
                  <a:lnTo>
                    <a:pt x="7442" y="2197"/>
                  </a:lnTo>
                  <a:lnTo>
                    <a:pt x="6343" y="2197"/>
                  </a:lnTo>
                  <a:lnTo>
                    <a:pt x="4848" y="701"/>
                  </a:lnTo>
                  <a:close/>
                  <a:moveTo>
                    <a:pt x="2803" y="2197"/>
                  </a:moveTo>
                  <a:lnTo>
                    <a:pt x="1704" y="2197"/>
                  </a:lnTo>
                  <a:lnTo>
                    <a:pt x="3749" y="152"/>
                  </a:lnTo>
                  <a:cubicBezTo>
                    <a:pt x="3900" y="0"/>
                    <a:pt x="4146" y="0"/>
                    <a:pt x="4298" y="152"/>
                  </a:cubicBezTo>
                  <a:cubicBezTo>
                    <a:pt x="4450" y="304"/>
                    <a:pt x="4450" y="549"/>
                    <a:pt x="4298" y="701"/>
                  </a:cubicBezTo>
                  <a:lnTo>
                    <a:pt x="2803" y="2197"/>
                  </a:lnTo>
                  <a:close/>
                  <a:moveTo>
                    <a:pt x="9146" y="2744"/>
                  </a:moveTo>
                  <a:lnTo>
                    <a:pt x="9146" y="3632"/>
                  </a:lnTo>
                  <a:lnTo>
                    <a:pt x="8901" y="3632"/>
                  </a:lnTo>
                  <a:cubicBezTo>
                    <a:pt x="8697" y="3632"/>
                    <a:pt x="8511" y="3748"/>
                    <a:pt x="8422" y="3932"/>
                  </a:cubicBezTo>
                  <a:lnTo>
                    <a:pt x="7743" y="5327"/>
                  </a:lnTo>
                  <a:lnTo>
                    <a:pt x="6624" y="5597"/>
                  </a:lnTo>
                  <a:lnTo>
                    <a:pt x="7580" y="3632"/>
                  </a:lnTo>
                  <a:lnTo>
                    <a:pt x="1566" y="3632"/>
                  </a:lnTo>
                  <a:lnTo>
                    <a:pt x="2937" y="6436"/>
                  </a:lnTo>
                  <a:lnTo>
                    <a:pt x="4286" y="6436"/>
                  </a:lnTo>
                  <a:lnTo>
                    <a:pt x="4916" y="7323"/>
                  </a:lnTo>
                  <a:lnTo>
                    <a:pt x="2383" y="7323"/>
                  </a:lnTo>
                  <a:lnTo>
                    <a:pt x="724" y="3931"/>
                  </a:lnTo>
                  <a:cubicBezTo>
                    <a:pt x="634" y="3748"/>
                    <a:pt x="449" y="3632"/>
                    <a:pt x="245" y="3632"/>
                  </a:cubicBezTo>
                  <a:lnTo>
                    <a:pt x="0" y="3632"/>
                  </a:lnTo>
                  <a:lnTo>
                    <a:pt x="0" y="2744"/>
                  </a:lnTo>
                  <a:lnTo>
                    <a:pt x="9146" y="2744"/>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grpSp>
      <p:grpSp>
        <p:nvGrpSpPr>
          <p:cNvPr id="20" name="Group 19"/>
          <p:cNvGrpSpPr/>
          <p:nvPr/>
        </p:nvGrpSpPr>
        <p:grpSpPr>
          <a:xfrm>
            <a:off x="668823" y="4566390"/>
            <a:ext cx="791197" cy="791197"/>
            <a:chOff x="815897" y="4452222"/>
            <a:chExt cx="791197" cy="791197"/>
          </a:xfrm>
        </p:grpSpPr>
        <p:sp>
          <p:nvSpPr>
            <p:cNvPr id="21" name="Rectangle 20"/>
            <p:cNvSpPr/>
            <p:nvPr/>
          </p:nvSpPr>
          <p:spPr>
            <a:xfrm>
              <a:off x="815897" y="4452222"/>
              <a:ext cx="791197" cy="79119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22" name="Freeform 36"/>
            <p:cNvSpPr>
              <a:spLocks noChangeAspect="1" noEditPoints="1"/>
            </p:cNvSpPr>
            <p:nvPr userDrawn="1"/>
          </p:nvSpPr>
          <p:spPr bwMode="auto">
            <a:xfrm>
              <a:off x="991361" y="4619220"/>
              <a:ext cx="440268" cy="457200"/>
            </a:xfrm>
            <a:custGeom>
              <a:avLst/>
              <a:gdLst>
                <a:gd name="T0" fmla="*/ 3716 w 10488"/>
                <a:gd name="T1" fmla="*/ 1561 h 10848"/>
                <a:gd name="T2" fmla="*/ 6744 w 10488"/>
                <a:gd name="T3" fmla="*/ 1488 h 10848"/>
                <a:gd name="T4" fmla="*/ 5244 w 10488"/>
                <a:gd name="T5" fmla="*/ 794 h 10848"/>
                <a:gd name="T6" fmla="*/ 5244 w 10488"/>
                <a:gd name="T7" fmla="*/ 10055 h 10848"/>
                <a:gd name="T8" fmla="*/ 3744 w 10488"/>
                <a:gd name="T9" fmla="*/ 9360 h 10848"/>
                <a:gd name="T10" fmla="*/ 6772 w 10488"/>
                <a:gd name="T11" fmla="*/ 9288 h 10848"/>
                <a:gd name="T12" fmla="*/ 5244 w 10488"/>
                <a:gd name="T13" fmla="*/ 10055 h 10848"/>
                <a:gd name="T14" fmla="*/ 355 w 10488"/>
                <a:gd name="T15" fmla="*/ 8910 h 10848"/>
                <a:gd name="T16" fmla="*/ 1900 w 10488"/>
                <a:gd name="T17" fmla="*/ 5449 h 10848"/>
                <a:gd name="T18" fmla="*/ 2861 w 10488"/>
                <a:gd name="T19" fmla="*/ 2651 h 10848"/>
                <a:gd name="T20" fmla="*/ 1009 w 10488"/>
                <a:gd name="T21" fmla="*/ 2477 h 10848"/>
                <a:gd name="T22" fmla="*/ 1311 w 10488"/>
                <a:gd name="T23" fmla="*/ 3304 h 10848"/>
                <a:gd name="T24" fmla="*/ 1311 w 10488"/>
                <a:gd name="T25" fmla="*/ 5050 h 10848"/>
                <a:gd name="T26" fmla="*/ 551 w 10488"/>
                <a:gd name="T27" fmla="*/ 3748 h 10848"/>
                <a:gd name="T28" fmla="*/ 1474 w 10488"/>
                <a:gd name="T29" fmla="*/ 1553 h 10848"/>
                <a:gd name="T30" fmla="*/ 9014 w 10488"/>
                <a:gd name="T31" fmla="*/ 1456 h 10848"/>
                <a:gd name="T32" fmla="*/ 9479 w 10488"/>
                <a:gd name="T33" fmla="*/ 4383 h 10848"/>
                <a:gd name="T34" fmla="*/ 8847 w 10488"/>
                <a:gd name="T35" fmla="*/ 3903 h 10848"/>
                <a:gd name="T36" fmla="*/ 9014 w 10488"/>
                <a:gd name="T37" fmla="*/ 2249 h 10848"/>
                <a:gd name="T38" fmla="*/ 7580 w 10488"/>
                <a:gd name="T39" fmla="*/ 4538 h 10848"/>
                <a:gd name="T40" fmla="*/ 5201 w 10488"/>
                <a:gd name="T41" fmla="*/ 3815 h 10848"/>
                <a:gd name="T42" fmla="*/ 4795 w 10488"/>
                <a:gd name="T43" fmla="*/ 6719 h 10848"/>
                <a:gd name="T44" fmla="*/ 4035 w 10488"/>
                <a:gd name="T45" fmla="*/ 7162 h 10848"/>
                <a:gd name="T46" fmla="*/ 2503 w 10488"/>
                <a:gd name="T47" fmla="*/ 5967 h 10848"/>
                <a:gd name="T48" fmla="*/ 1474 w 10488"/>
                <a:gd name="T49" fmla="*/ 8599 h 10848"/>
                <a:gd name="T50" fmla="*/ 8847 w 10488"/>
                <a:gd name="T51" fmla="*/ 3903 h 10848"/>
                <a:gd name="T52" fmla="*/ 10042 w 10488"/>
                <a:gd name="T53" fmla="*/ 6700 h 10848"/>
                <a:gd name="T54" fmla="*/ 8296 w 10488"/>
                <a:gd name="T55" fmla="*/ 6700 h 10848"/>
                <a:gd name="T56" fmla="*/ 9288 w 10488"/>
                <a:gd name="T57" fmla="*/ 7564 h 10848"/>
                <a:gd name="T58" fmla="*/ 9014 w 10488"/>
                <a:gd name="T59" fmla="*/ 8502 h 10848"/>
                <a:gd name="T60" fmla="*/ 5826 w 10488"/>
                <a:gd name="T61" fmla="*/ 8259 h 10848"/>
                <a:gd name="T62" fmla="*/ 10130 w 10488"/>
                <a:gd name="T63" fmla="*/ 8825 h 10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88" h="10848">
                  <a:moveTo>
                    <a:pt x="4443" y="1886"/>
                  </a:moveTo>
                  <a:cubicBezTo>
                    <a:pt x="4176" y="1756"/>
                    <a:pt x="3940" y="1652"/>
                    <a:pt x="3716" y="1561"/>
                  </a:cubicBezTo>
                  <a:cubicBezTo>
                    <a:pt x="4070" y="620"/>
                    <a:pt x="4582" y="0"/>
                    <a:pt x="5244" y="0"/>
                  </a:cubicBezTo>
                  <a:cubicBezTo>
                    <a:pt x="5889" y="0"/>
                    <a:pt x="6391" y="589"/>
                    <a:pt x="6744" y="1488"/>
                  </a:cubicBezTo>
                  <a:cubicBezTo>
                    <a:pt x="6518" y="1584"/>
                    <a:pt x="6285" y="1690"/>
                    <a:pt x="6021" y="1822"/>
                  </a:cubicBezTo>
                  <a:cubicBezTo>
                    <a:pt x="5750" y="1114"/>
                    <a:pt x="5442" y="794"/>
                    <a:pt x="5244" y="794"/>
                  </a:cubicBezTo>
                  <a:cubicBezTo>
                    <a:pt x="5040" y="794"/>
                    <a:pt x="4719" y="1133"/>
                    <a:pt x="4443" y="1886"/>
                  </a:cubicBezTo>
                  <a:close/>
                  <a:moveTo>
                    <a:pt x="5244" y="10055"/>
                  </a:moveTo>
                  <a:cubicBezTo>
                    <a:pt x="5046" y="10055"/>
                    <a:pt x="4738" y="9735"/>
                    <a:pt x="4467" y="9026"/>
                  </a:cubicBezTo>
                  <a:cubicBezTo>
                    <a:pt x="4200" y="9160"/>
                    <a:pt x="3970" y="9265"/>
                    <a:pt x="3744" y="9360"/>
                  </a:cubicBezTo>
                  <a:cubicBezTo>
                    <a:pt x="4097" y="10260"/>
                    <a:pt x="4599" y="10848"/>
                    <a:pt x="5244" y="10848"/>
                  </a:cubicBezTo>
                  <a:cubicBezTo>
                    <a:pt x="5906" y="10848"/>
                    <a:pt x="6418" y="10228"/>
                    <a:pt x="6772" y="9288"/>
                  </a:cubicBezTo>
                  <a:cubicBezTo>
                    <a:pt x="6549" y="9197"/>
                    <a:pt x="6313" y="9093"/>
                    <a:pt x="6045" y="8963"/>
                  </a:cubicBezTo>
                  <a:cubicBezTo>
                    <a:pt x="5769" y="9716"/>
                    <a:pt x="5447" y="10055"/>
                    <a:pt x="5244" y="10055"/>
                  </a:cubicBezTo>
                  <a:close/>
                  <a:moveTo>
                    <a:pt x="3077" y="9053"/>
                  </a:moveTo>
                  <a:cubicBezTo>
                    <a:pt x="2195" y="9372"/>
                    <a:pt x="878" y="9682"/>
                    <a:pt x="355" y="8910"/>
                  </a:cubicBezTo>
                  <a:cubicBezTo>
                    <a:pt x="97" y="8528"/>
                    <a:pt x="0" y="7794"/>
                    <a:pt x="1008" y="6466"/>
                  </a:cubicBezTo>
                  <a:cubicBezTo>
                    <a:pt x="1276" y="6113"/>
                    <a:pt x="1586" y="5767"/>
                    <a:pt x="1900" y="5449"/>
                  </a:cubicBezTo>
                  <a:cubicBezTo>
                    <a:pt x="2605" y="4747"/>
                    <a:pt x="3398" y="4071"/>
                    <a:pt x="4433" y="3371"/>
                  </a:cubicBezTo>
                  <a:cubicBezTo>
                    <a:pt x="3935" y="3101"/>
                    <a:pt x="3391" y="2843"/>
                    <a:pt x="2861" y="2651"/>
                  </a:cubicBezTo>
                  <a:cubicBezTo>
                    <a:pt x="2318" y="2455"/>
                    <a:pt x="1840" y="2346"/>
                    <a:pt x="1474" y="2346"/>
                  </a:cubicBezTo>
                  <a:cubicBezTo>
                    <a:pt x="1240" y="2346"/>
                    <a:pt x="1066" y="2395"/>
                    <a:pt x="1009" y="2477"/>
                  </a:cubicBezTo>
                  <a:cubicBezTo>
                    <a:pt x="949" y="2564"/>
                    <a:pt x="946" y="2831"/>
                    <a:pt x="1214" y="3310"/>
                  </a:cubicBezTo>
                  <a:cubicBezTo>
                    <a:pt x="1246" y="3306"/>
                    <a:pt x="1278" y="3304"/>
                    <a:pt x="1311" y="3304"/>
                  </a:cubicBezTo>
                  <a:cubicBezTo>
                    <a:pt x="1793" y="3304"/>
                    <a:pt x="2184" y="3695"/>
                    <a:pt x="2184" y="4177"/>
                  </a:cubicBezTo>
                  <a:cubicBezTo>
                    <a:pt x="2184" y="4659"/>
                    <a:pt x="1793" y="5050"/>
                    <a:pt x="1311" y="5050"/>
                  </a:cubicBezTo>
                  <a:cubicBezTo>
                    <a:pt x="829" y="5050"/>
                    <a:pt x="438" y="4659"/>
                    <a:pt x="438" y="4177"/>
                  </a:cubicBezTo>
                  <a:cubicBezTo>
                    <a:pt x="438" y="4021"/>
                    <a:pt x="479" y="3875"/>
                    <a:pt x="551" y="3748"/>
                  </a:cubicBezTo>
                  <a:cubicBezTo>
                    <a:pt x="40" y="2862"/>
                    <a:pt x="145" y="2329"/>
                    <a:pt x="358" y="2023"/>
                  </a:cubicBezTo>
                  <a:cubicBezTo>
                    <a:pt x="507" y="1809"/>
                    <a:pt x="822" y="1553"/>
                    <a:pt x="1474" y="1553"/>
                  </a:cubicBezTo>
                  <a:cubicBezTo>
                    <a:pt x="2631" y="1553"/>
                    <a:pt x="4189" y="2303"/>
                    <a:pt x="5193" y="2884"/>
                  </a:cubicBezTo>
                  <a:cubicBezTo>
                    <a:pt x="6212" y="2268"/>
                    <a:pt x="7823" y="1456"/>
                    <a:pt x="9014" y="1456"/>
                  </a:cubicBezTo>
                  <a:cubicBezTo>
                    <a:pt x="9668" y="1456"/>
                    <a:pt x="9983" y="1718"/>
                    <a:pt x="10133" y="1939"/>
                  </a:cubicBezTo>
                  <a:cubicBezTo>
                    <a:pt x="10391" y="2321"/>
                    <a:pt x="10488" y="3054"/>
                    <a:pt x="9479" y="4383"/>
                  </a:cubicBezTo>
                  <a:cubicBezTo>
                    <a:pt x="8060" y="6253"/>
                    <a:pt x="5238" y="8273"/>
                    <a:pt x="3077" y="9053"/>
                  </a:cubicBezTo>
                  <a:close/>
                  <a:moveTo>
                    <a:pt x="8847" y="3903"/>
                  </a:moveTo>
                  <a:cubicBezTo>
                    <a:pt x="9540" y="2990"/>
                    <a:pt x="9561" y="2510"/>
                    <a:pt x="9476" y="2384"/>
                  </a:cubicBezTo>
                  <a:cubicBezTo>
                    <a:pt x="9418" y="2298"/>
                    <a:pt x="9249" y="2249"/>
                    <a:pt x="9014" y="2249"/>
                  </a:cubicBezTo>
                  <a:cubicBezTo>
                    <a:pt x="8116" y="2249"/>
                    <a:pt x="6748" y="2909"/>
                    <a:pt x="5960" y="3355"/>
                  </a:cubicBezTo>
                  <a:cubicBezTo>
                    <a:pt x="6541" y="3733"/>
                    <a:pt x="7085" y="4132"/>
                    <a:pt x="7580" y="4538"/>
                  </a:cubicBezTo>
                  <a:cubicBezTo>
                    <a:pt x="7393" y="4725"/>
                    <a:pt x="7196" y="4908"/>
                    <a:pt x="6995" y="5085"/>
                  </a:cubicBezTo>
                  <a:cubicBezTo>
                    <a:pt x="6446" y="4641"/>
                    <a:pt x="5834" y="4205"/>
                    <a:pt x="5201" y="3815"/>
                  </a:cubicBezTo>
                  <a:cubicBezTo>
                    <a:pt x="4473" y="4283"/>
                    <a:pt x="3741" y="4834"/>
                    <a:pt x="3083" y="5420"/>
                  </a:cubicBezTo>
                  <a:cubicBezTo>
                    <a:pt x="3577" y="5850"/>
                    <a:pt x="4167" y="6301"/>
                    <a:pt x="4795" y="6719"/>
                  </a:cubicBezTo>
                  <a:cubicBezTo>
                    <a:pt x="4555" y="6868"/>
                    <a:pt x="4312" y="7012"/>
                    <a:pt x="4035" y="7162"/>
                  </a:cubicBezTo>
                  <a:cubicBezTo>
                    <a:pt x="4035" y="7162"/>
                    <a:pt x="4035" y="7162"/>
                    <a:pt x="4035" y="7162"/>
                  </a:cubicBezTo>
                  <a:cubicBezTo>
                    <a:pt x="4033" y="7160"/>
                    <a:pt x="4031" y="7159"/>
                    <a:pt x="4029" y="7157"/>
                  </a:cubicBezTo>
                  <a:cubicBezTo>
                    <a:pt x="3502" y="6791"/>
                    <a:pt x="2983" y="6388"/>
                    <a:pt x="2503" y="5967"/>
                  </a:cubicBezTo>
                  <a:cubicBezTo>
                    <a:pt x="1206" y="7268"/>
                    <a:pt x="841" y="8211"/>
                    <a:pt x="1012" y="8465"/>
                  </a:cubicBezTo>
                  <a:cubicBezTo>
                    <a:pt x="1070" y="8550"/>
                    <a:pt x="1239" y="8599"/>
                    <a:pt x="1474" y="8599"/>
                  </a:cubicBezTo>
                  <a:cubicBezTo>
                    <a:pt x="2555" y="8599"/>
                    <a:pt x="4272" y="7688"/>
                    <a:pt x="5287" y="7034"/>
                  </a:cubicBezTo>
                  <a:cubicBezTo>
                    <a:pt x="6534" y="6231"/>
                    <a:pt x="7956" y="5078"/>
                    <a:pt x="8847" y="3903"/>
                  </a:cubicBezTo>
                  <a:close/>
                  <a:moveTo>
                    <a:pt x="9941" y="7108"/>
                  </a:moveTo>
                  <a:cubicBezTo>
                    <a:pt x="10005" y="6986"/>
                    <a:pt x="10042" y="6847"/>
                    <a:pt x="10042" y="6700"/>
                  </a:cubicBezTo>
                  <a:cubicBezTo>
                    <a:pt x="10042" y="6217"/>
                    <a:pt x="9651" y="5826"/>
                    <a:pt x="9169" y="5826"/>
                  </a:cubicBezTo>
                  <a:cubicBezTo>
                    <a:pt x="8687" y="5826"/>
                    <a:pt x="8296" y="6217"/>
                    <a:pt x="8296" y="6700"/>
                  </a:cubicBezTo>
                  <a:cubicBezTo>
                    <a:pt x="8296" y="7182"/>
                    <a:pt x="8687" y="7573"/>
                    <a:pt x="9169" y="7573"/>
                  </a:cubicBezTo>
                  <a:cubicBezTo>
                    <a:pt x="9209" y="7573"/>
                    <a:pt x="9249" y="7570"/>
                    <a:pt x="9288" y="7564"/>
                  </a:cubicBezTo>
                  <a:cubicBezTo>
                    <a:pt x="9542" y="8028"/>
                    <a:pt x="9538" y="8287"/>
                    <a:pt x="9478" y="8372"/>
                  </a:cubicBezTo>
                  <a:cubicBezTo>
                    <a:pt x="9422" y="8454"/>
                    <a:pt x="9248" y="8502"/>
                    <a:pt x="9014" y="8502"/>
                  </a:cubicBezTo>
                  <a:cubicBezTo>
                    <a:pt x="8277" y="8502"/>
                    <a:pt x="7250" y="8075"/>
                    <a:pt x="6589" y="7753"/>
                  </a:cubicBezTo>
                  <a:cubicBezTo>
                    <a:pt x="6368" y="7907"/>
                    <a:pt x="6094" y="8091"/>
                    <a:pt x="5826" y="8259"/>
                  </a:cubicBezTo>
                  <a:cubicBezTo>
                    <a:pt x="6712" y="8728"/>
                    <a:pt x="8015" y="9296"/>
                    <a:pt x="9014" y="9296"/>
                  </a:cubicBezTo>
                  <a:cubicBezTo>
                    <a:pt x="9665" y="9296"/>
                    <a:pt x="9980" y="9040"/>
                    <a:pt x="10130" y="8825"/>
                  </a:cubicBezTo>
                  <a:cubicBezTo>
                    <a:pt x="10342" y="8521"/>
                    <a:pt x="10447" y="7990"/>
                    <a:pt x="9941" y="710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grpSp>
      <p:grpSp>
        <p:nvGrpSpPr>
          <p:cNvPr id="23" name="Group 22"/>
          <p:cNvGrpSpPr/>
          <p:nvPr/>
        </p:nvGrpSpPr>
        <p:grpSpPr>
          <a:xfrm>
            <a:off x="1426440" y="3434075"/>
            <a:ext cx="3361056" cy="915717"/>
            <a:chOff x="1649714" y="4346798"/>
            <a:chExt cx="3361056" cy="915717"/>
          </a:xfrm>
        </p:grpSpPr>
        <p:sp>
          <p:nvSpPr>
            <p:cNvPr id="24" name="Rectangle 23"/>
            <p:cNvSpPr/>
            <p:nvPr/>
          </p:nvSpPr>
          <p:spPr>
            <a:xfrm>
              <a:off x="1649714" y="4346798"/>
              <a:ext cx="3361056" cy="424732"/>
            </a:xfrm>
            <a:prstGeom prst="rect">
              <a:avLst/>
            </a:prstGeom>
          </p:spPr>
          <p:txBody>
            <a:bodyPr wrap="square" lIns="146304" tIns="73152" rIns="146304" bIns="73152">
              <a:spAutoFit/>
            </a:bodyPr>
            <a:lstStyle/>
            <a:p>
              <a:pPr marL="0" lvl="4"/>
              <a:r>
                <a:rPr lang="en-US"/>
                <a:t>Satellite &amp; Telecom</a:t>
              </a:r>
              <a:endParaRPr lang="en-US" b="1" dirty="0"/>
            </a:p>
          </p:txBody>
        </p:sp>
        <p:sp>
          <p:nvSpPr>
            <p:cNvPr id="25" name="Rectangle 24"/>
            <p:cNvSpPr/>
            <p:nvPr/>
          </p:nvSpPr>
          <p:spPr>
            <a:xfrm>
              <a:off x="1649716" y="4745450"/>
              <a:ext cx="3361054" cy="517065"/>
            </a:xfrm>
            <a:prstGeom prst="rect">
              <a:avLst/>
            </a:prstGeom>
          </p:spPr>
          <p:txBody>
            <a:bodyPr wrap="square" lIns="146304" tIns="73152" rIns="146304" bIns="73152">
              <a:spAutoFit/>
            </a:bodyPr>
            <a:lstStyle/>
            <a:p>
              <a:pPr>
                <a:tabLst>
                  <a:tab pos="1541463" algn="l"/>
                </a:tabLst>
              </a:pPr>
              <a:r>
                <a:rPr lang="en-US" sz="1200">
                  <a:solidFill>
                    <a:schemeClr val="tx1">
                      <a:lumMod val="75000"/>
                      <a:lumOff val="25000"/>
                    </a:schemeClr>
                  </a:solidFill>
                </a:rPr>
                <a:t>Providing equipment	|   Consultancy</a:t>
              </a:r>
            </a:p>
            <a:p>
              <a:pPr>
                <a:tabLst>
                  <a:tab pos="1541463" algn="l"/>
                </a:tabLst>
              </a:pPr>
              <a:r>
                <a:rPr lang="en-US" sz="1200" smtClean="0">
                  <a:solidFill>
                    <a:schemeClr val="tx1">
                      <a:lumMod val="75000"/>
                      <a:lumOff val="25000"/>
                    </a:schemeClr>
                  </a:solidFill>
                </a:rPr>
                <a:t>Technical </a:t>
              </a:r>
              <a:r>
                <a:rPr lang="en-US" sz="1200">
                  <a:solidFill>
                    <a:schemeClr val="tx1">
                      <a:lumMod val="75000"/>
                      <a:lumOff val="25000"/>
                    </a:schemeClr>
                  </a:solidFill>
                </a:rPr>
                <a:t>services	|   HR Development</a:t>
              </a:r>
            </a:p>
          </p:txBody>
        </p:sp>
      </p:grpSp>
      <p:grpSp>
        <p:nvGrpSpPr>
          <p:cNvPr id="26" name="Group 25"/>
          <p:cNvGrpSpPr/>
          <p:nvPr/>
        </p:nvGrpSpPr>
        <p:grpSpPr>
          <a:xfrm>
            <a:off x="5017896" y="3370911"/>
            <a:ext cx="3688387" cy="3182157"/>
            <a:chOff x="5017896" y="3256743"/>
            <a:chExt cx="3688387" cy="3182157"/>
          </a:xfrm>
        </p:grpSpPr>
        <p:sp>
          <p:nvSpPr>
            <p:cNvPr id="27" name="Rectangle 26"/>
            <p:cNvSpPr/>
            <p:nvPr/>
          </p:nvSpPr>
          <p:spPr>
            <a:xfrm>
              <a:off x="5521809" y="3425117"/>
              <a:ext cx="542641" cy="542641"/>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b"/>
            <a:lstStyle/>
            <a:p>
              <a:pPr algn="ctr"/>
              <a:endParaRPr lang="en-US" sz="1050"/>
            </a:p>
          </p:txBody>
        </p:sp>
        <p:sp>
          <p:nvSpPr>
            <p:cNvPr id="28" name="Rectangle 27"/>
            <p:cNvSpPr/>
            <p:nvPr/>
          </p:nvSpPr>
          <p:spPr>
            <a:xfrm>
              <a:off x="5521809" y="4192497"/>
              <a:ext cx="542641" cy="542641"/>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29" name="Rectangle 28"/>
            <p:cNvSpPr/>
            <p:nvPr/>
          </p:nvSpPr>
          <p:spPr>
            <a:xfrm>
              <a:off x="5521809" y="5727259"/>
              <a:ext cx="542641" cy="542641"/>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30" name="Rectangle 29"/>
            <p:cNvSpPr/>
            <p:nvPr/>
          </p:nvSpPr>
          <p:spPr>
            <a:xfrm rot="16200000">
              <a:off x="3639183" y="4635456"/>
              <a:ext cx="3182157" cy="424732"/>
            </a:xfrm>
            <a:prstGeom prst="rect">
              <a:avLst/>
            </a:prstGeom>
          </p:spPr>
          <p:txBody>
            <a:bodyPr wrap="square" lIns="146304" tIns="73152" rIns="146304" bIns="73152">
              <a:spAutoFit/>
            </a:bodyPr>
            <a:lstStyle/>
            <a:p>
              <a:pPr marL="0" lvl="4"/>
              <a:r>
                <a:rPr lang="en-US" b="1" smtClean="0"/>
                <a:t>CONTACT US</a:t>
              </a:r>
              <a:endParaRPr lang="en-US" b="1"/>
            </a:p>
          </p:txBody>
        </p:sp>
        <p:sp>
          <p:nvSpPr>
            <p:cNvPr id="31" name="Rectangle 30"/>
            <p:cNvSpPr/>
            <p:nvPr/>
          </p:nvSpPr>
          <p:spPr>
            <a:xfrm>
              <a:off x="5521809" y="4959878"/>
              <a:ext cx="542641" cy="542641"/>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32" name="Rectangle 31"/>
            <p:cNvSpPr/>
            <p:nvPr/>
          </p:nvSpPr>
          <p:spPr>
            <a:xfrm>
              <a:off x="6062611" y="5833658"/>
              <a:ext cx="2271584" cy="338554"/>
            </a:xfrm>
            <a:prstGeom prst="rect">
              <a:avLst/>
            </a:prstGeom>
          </p:spPr>
          <p:txBody>
            <a:bodyPr wrap="none">
              <a:spAutoFit/>
            </a:bodyPr>
            <a:lstStyle/>
            <a:p>
              <a:r>
                <a:rPr lang="en-US" sz="1600" b="1">
                  <a:solidFill>
                    <a:schemeClr val="accent1"/>
                  </a:solidFill>
                </a:rPr>
                <a:t>www.osbholding.com</a:t>
              </a:r>
            </a:p>
          </p:txBody>
        </p:sp>
        <p:sp>
          <p:nvSpPr>
            <p:cNvPr id="33" name="Rectangle 32"/>
            <p:cNvSpPr/>
            <p:nvPr/>
          </p:nvSpPr>
          <p:spPr>
            <a:xfrm>
              <a:off x="6062611" y="5061921"/>
              <a:ext cx="2643672" cy="338554"/>
            </a:xfrm>
            <a:prstGeom prst="rect">
              <a:avLst/>
            </a:prstGeom>
          </p:spPr>
          <p:txBody>
            <a:bodyPr wrap="none">
              <a:spAutoFit/>
            </a:bodyPr>
            <a:lstStyle/>
            <a:p>
              <a:r>
                <a:rPr lang="en-US" sz="1600" b="1" smtClean="0">
                  <a:solidFill>
                    <a:schemeClr val="accent1"/>
                  </a:solidFill>
                </a:rPr>
                <a:t>contact@osbholding.com</a:t>
              </a:r>
              <a:endParaRPr lang="en-US" sz="1600" b="1">
                <a:solidFill>
                  <a:schemeClr val="accent1"/>
                </a:solidFill>
              </a:endParaRPr>
            </a:p>
          </p:txBody>
        </p:sp>
        <p:sp>
          <p:nvSpPr>
            <p:cNvPr id="34" name="Rectangle 33"/>
            <p:cNvSpPr/>
            <p:nvPr/>
          </p:nvSpPr>
          <p:spPr>
            <a:xfrm>
              <a:off x="6062611" y="4211416"/>
              <a:ext cx="1932709" cy="523220"/>
            </a:xfrm>
            <a:prstGeom prst="rect">
              <a:avLst/>
            </a:prstGeom>
          </p:spPr>
          <p:txBody>
            <a:bodyPr wrap="none">
              <a:spAutoFit/>
            </a:bodyPr>
            <a:lstStyle/>
            <a:p>
              <a:r>
                <a:rPr lang="en-US" sz="1400" smtClean="0">
                  <a:solidFill>
                    <a:schemeClr val="tx1">
                      <a:lumMod val="75000"/>
                      <a:lumOff val="25000"/>
                    </a:schemeClr>
                  </a:solidFill>
                </a:rPr>
                <a:t>Tel: +84 4 36.40.40.69 </a:t>
              </a:r>
            </a:p>
            <a:p>
              <a:r>
                <a:rPr lang="en-US" sz="1400" smtClean="0">
                  <a:solidFill>
                    <a:schemeClr val="tx1">
                      <a:lumMod val="75000"/>
                      <a:lumOff val="25000"/>
                    </a:schemeClr>
                  </a:solidFill>
                </a:rPr>
                <a:t>Fax: +84 4 36.40.36.69</a:t>
              </a:r>
              <a:endParaRPr lang="en-US" sz="1400">
                <a:solidFill>
                  <a:schemeClr val="tx1">
                    <a:lumMod val="75000"/>
                    <a:lumOff val="25000"/>
                  </a:schemeClr>
                </a:solidFill>
              </a:endParaRPr>
            </a:p>
          </p:txBody>
        </p:sp>
        <p:cxnSp>
          <p:nvCxnSpPr>
            <p:cNvPr id="35" name="Straight Connector 34"/>
            <p:cNvCxnSpPr/>
            <p:nvPr/>
          </p:nvCxnSpPr>
          <p:spPr>
            <a:xfrm flipH="1">
              <a:off x="5521809" y="4192497"/>
              <a:ext cx="542641" cy="55295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6062611" y="3319907"/>
              <a:ext cx="2505751" cy="738664"/>
            </a:xfrm>
            <a:prstGeom prst="rect">
              <a:avLst/>
            </a:prstGeom>
          </p:spPr>
          <p:txBody>
            <a:bodyPr wrap="none">
              <a:spAutoFit/>
            </a:bodyPr>
            <a:lstStyle/>
            <a:p>
              <a:r>
                <a:rPr lang="en-US" sz="1400">
                  <a:solidFill>
                    <a:schemeClr val="tx1">
                      <a:lumMod val="75000"/>
                      <a:lumOff val="25000"/>
                    </a:schemeClr>
                  </a:solidFill>
                </a:rPr>
                <a:t>Room 305, DETECH Building, </a:t>
              </a:r>
            </a:p>
            <a:p>
              <a:r>
                <a:rPr lang="en-US" sz="1400">
                  <a:solidFill>
                    <a:schemeClr val="tx1">
                      <a:lumMod val="75000"/>
                      <a:lumOff val="25000"/>
                    </a:schemeClr>
                  </a:solidFill>
                </a:rPr>
                <a:t>No. 8 Ton That Thuyet Str, </a:t>
              </a:r>
              <a:endParaRPr lang="en-US" sz="1400" smtClean="0">
                <a:solidFill>
                  <a:schemeClr val="tx1">
                    <a:lumMod val="75000"/>
                    <a:lumOff val="25000"/>
                  </a:schemeClr>
                </a:solidFill>
              </a:endParaRPr>
            </a:p>
            <a:p>
              <a:r>
                <a:rPr lang="en-US" sz="1400" smtClean="0">
                  <a:solidFill>
                    <a:schemeClr val="tx1">
                      <a:lumMod val="75000"/>
                      <a:lumOff val="25000"/>
                    </a:schemeClr>
                  </a:solidFill>
                </a:rPr>
                <a:t>My Dinh, Nam Tu Liem Hanoi</a:t>
              </a:r>
              <a:endParaRPr lang="en-US" sz="1400">
                <a:solidFill>
                  <a:schemeClr val="tx1">
                    <a:lumMod val="75000"/>
                    <a:lumOff val="25000"/>
                  </a:schemeClr>
                </a:solidFill>
              </a:endParaRPr>
            </a:p>
          </p:txBody>
        </p:sp>
        <p:sp>
          <p:nvSpPr>
            <p:cNvPr id="37" name="Freeform 13"/>
            <p:cNvSpPr>
              <a:spLocks noChangeAspect="1" noEditPoints="1"/>
            </p:cNvSpPr>
            <p:nvPr/>
          </p:nvSpPr>
          <p:spPr bwMode="auto">
            <a:xfrm>
              <a:off x="5610249" y="5095923"/>
              <a:ext cx="365760" cy="270550"/>
            </a:xfrm>
            <a:custGeom>
              <a:avLst/>
              <a:gdLst>
                <a:gd name="T0" fmla="*/ 0 w 10915"/>
                <a:gd name="T1" fmla="*/ 0 h 8075"/>
                <a:gd name="T2" fmla="*/ 0 w 10915"/>
                <a:gd name="T3" fmla="*/ 8075 h 8075"/>
                <a:gd name="T4" fmla="*/ 10 w 10915"/>
                <a:gd name="T5" fmla="*/ 8075 h 8075"/>
                <a:gd name="T6" fmla="*/ 10888 w 10915"/>
                <a:gd name="T7" fmla="*/ 8075 h 8075"/>
                <a:gd name="T8" fmla="*/ 10915 w 10915"/>
                <a:gd name="T9" fmla="*/ 8075 h 8075"/>
                <a:gd name="T10" fmla="*/ 10915 w 10915"/>
                <a:gd name="T11" fmla="*/ 0 h 8075"/>
                <a:gd name="T12" fmla="*/ 0 w 10915"/>
                <a:gd name="T13" fmla="*/ 0 h 8075"/>
                <a:gd name="T14" fmla="*/ 9678 w 10915"/>
                <a:gd name="T15" fmla="*/ 926 h 8075"/>
                <a:gd name="T16" fmla="*/ 5456 w 10915"/>
                <a:gd name="T17" fmla="*/ 4156 h 8075"/>
                <a:gd name="T18" fmla="*/ 1237 w 10915"/>
                <a:gd name="T19" fmla="*/ 926 h 8075"/>
                <a:gd name="T20" fmla="*/ 9678 w 10915"/>
                <a:gd name="T21" fmla="*/ 926 h 8075"/>
                <a:gd name="T22" fmla="*/ 926 w 10915"/>
                <a:gd name="T23" fmla="*/ 1855 h 8075"/>
                <a:gd name="T24" fmla="*/ 3189 w 10915"/>
                <a:gd name="T25" fmla="*/ 3586 h 8075"/>
                <a:gd name="T26" fmla="*/ 926 w 10915"/>
                <a:gd name="T27" fmla="*/ 5848 h 8075"/>
                <a:gd name="T28" fmla="*/ 926 w 10915"/>
                <a:gd name="T29" fmla="*/ 1855 h 8075"/>
                <a:gd name="T30" fmla="*/ 936 w 10915"/>
                <a:gd name="T31" fmla="*/ 7149 h 8075"/>
                <a:gd name="T32" fmla="*/ 3930 w 10915"/>
                <a:gd name="T33" fmla="*/ 4154 h 8075"/>
                <a:gd name="T34" fmla="*/ 5456 w 10915"/>
                <a:gd name="T35" fmla="*/ 5322 h 8075"/>
                <a:gd name="T36" fmla="*/ 6974 w 10915"/>
                <a:gd name="T37" fmla="*/ 4161 h 8075"/>
                <a:gd name="T38" fmla="*/ 9962 w 10915"/>
                <a:gd name="T39" fmla="*/ 7149 h 8075"/>
                <a:gd name="T40" fmla="*/ 936 w 10915"/>
                <a:gd name="T41" fmla="*/ 7149 h 8075"/>
                <a:gd name="T42" fmla="*/ 9989 w 10915"/>
                <a:gd name="T43" fmla="*/ 5866 h 8075"/>
                <a:gd name="T44" fmla="*/ 7716 w 10915"/>
                <a:gd name="T45" fmla="*/ 3593 h 8075"/>
                <a:gd name="T46" fmla="*/ 9989 w 10915"/>
                <a:gd name="T47" fmla="*/ 1855 h 8075"/>
                <a:gd name="T48" fmla="*/ 9989 w 10915"/>
                <a:gd name="T49" fmla="*/ 5866 h 80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915" h="8075">
                  <a:moveTo>
                    <a:pt x="0" y="0"/>
                  </a:moveTo>
                  <a:lnTo>
                    <a:pt x="0" y="8075"/>
                  </a:lnTo>
                  <a:lnTo>
                    <a:pt x="10" y="8075"/>
                  </a:lnTo>
                  <a:lnTo>
                    <a:pt x="10888" y="8075"/>
                  </a:lnTo>
                  <a:lnTo>
                    <a:pt x="10915" y="8075"/>
                  </a:lnTo>
                  <a:lnTo>
                    <a:pt x="10915" y="0"/>
                  </a:lnTo>
                  <a:lnTo>
                    <a:pt x="0" y="0"/>
                  </a:lnTo>
                  <a:close/>
                  <a:moveTo>
                    <a:pt x="9678" y="926"/>
                  </a:moveTo>
                  <a:lnTo>
                    <a:pt x="5456" y="4156"/>
                  </a:lnTo>
                  <a:lnTo>
                    <a:pt x="1237" y="926"/>
                  </a:lnTo>
                  <a:lnTo>
                    <a:pt x="9678" y="926"/>
                  </a:lnTo>
                  <a:close/>
                  <a:moveTo>
                    <a:pt x="926" y="1855"/>
                  </a:moveTo>
                  <a:lnTo>
                    <a:pt x="3189" y="3586"/>
                  </a:lnTo>
                  <a:lnTo>
                    <a:pt x="926" y="5848"/>
                  </a:lnTo>
                  <a:lnTo>
                    <a:pt x="926" y="1855"/>
                  </a:lnTo>
                  <a:close/>
                  <a:moveTo>
                    <a:pt x="936" y="7149"/>
                  </a:moveTo>
                  <a:lnTo>
                    <a:pt x="3930" y="4154"/>
                  </a:lnTo>
                  <a:lnTo>
                    <a:pt x="5456" y="5322"/>
                  </a:lnTo>
                  <a:lnTo>
                    <a:pt x="6974" y="4161"/>
                  </a:lnTo>
                  <a:lnTo>
                    <a:pt x="9962" y="7149"/>
                  </a:lnTo>
                  <a:lnTo>
                    <a:pt x="936" y="7149"/>
                  </a:lnTo>
                  <a:close/>
                  <a:moveTo>
                    <a:pt x="9989" y="5866"/>
                  </a:moveTo>
                  <a:lnTo>
                    <a:pt x="7716" y="3593"/>
                  </a:lnTo>
                  <a:lnTo>
                    <a:pt x="9989" y="1855"/>
                  </a:lnTo>
                  <a:lnTo>
                    <a:pt x="9989" y="586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noEditPoints="1"/>
            </p:cNvSpPr>
            <p:nvPr/>
          </p:nvSpPr>
          <p:spPr bwMode="auto">
            <a:xfrm>
              <a:off x="5610249" y="5815699"/>
              <a:ext cx="365760" cy="365760"/>
            </a:xfrm>
            <a:custGeom>
              <a:avLst/>
              <a:gdLst>
                <a:gd name="T0" fmla="*/ 5450 w 10900"/>
                <a:gd name="T1" fmla="*/ 0 h 10901"/>
                <a:gd name="T2" fmla="*/ 5450 w 10900"/>
                <a:gd name="T3" fmla="*/ 10901 h 10901"/>
                <a:gd name="T4" fmla="*/ 2871 w 10900"/>
                <a:gd name="T5" fmla="*/ 3451 h 10901"/>
                <a:gd name="T6" fmla="*/ 1118 w 10900"/>
                <a:gd name="T7" fmla="*/ 5033 h 10901"/>
                <a:gd name="T8" fmla="*/ 2871 w 10900"/>
                <a:gd name="T9" fmla="*/ 3451 h 10901"/>
                <a:gd name="T10" fmla="*/ 2885 w 10900"/>
                <a:gd name="T11" fmla="*/ 7461 h 10901"/>
                <a:gd name="T12" fmla="*/ 1118 w 10900"/>
                <a:gd name="T13" fmla="*/ 5868 h 10901"/>
                <a:gd name="T14" fmla="*/ 3105 w 10900"/>
                <a:gd name="T15" fmla="*/ 8267 h 10901"/>
                <a:gd name="T16" fmla="*/ 2380 w 10900"/>
                <a:gd name="T17" fmla="*/ 8535 h 10901"/>
                <a:gd name="T18" fmla="*/ 5868 w 10900"/>
                <a:gd name="T19" fmla="*/ 7121 h 10901"/>
                <a:gd name="T20" fmla="*/ 7393 w 10900"/>
                <a:gd name="T21" fmla="*/ 5868 h 10901"/>
                <a:gd name="T22" fmla="*/ 5868 w 10900"/>
                <a:gd name="T23" fmla="*/ 7121 h 10901"/>
                <a:gd name="T24" fmla="*/ 5868 w 10900"/>
                <a:gd name="T25" fmla="*/ 9720 h 10901"/>
                <a:gd name="T26" fmla="*/ 6992 w 10900"/>
                <a:gd name="T27" fmla="*/ 8077 h 10901"/>
                <a:gd name="T28" fmla="*/ 5868 w 10900"/>
                <a:gd name="T29" fmla="*/ 3795 h 10901"/>
                <a:gd name="T30" fmla="*/ 7396 w 10900"/>
                <a:gd name="T31" fmla="*/ 5033 h 10901"/>
                <a:gd name="T32" fmla="*/ 5868 w 10900"/>
                <a:gd name="T33" fmla="*/ 2959 h 10901"/>
                <a:gd name="T34" fmla="*/ 7015 w 10900"/>
                <a:gd name="T35" fmla="*/ 2835 h 10901"/>
                <a:gd name="T36" fmla="*/ 5032 w 10900"/>
                <a:gd name="T37" fmla="*/ 1133 h 10901"/>
                <a:gd name="T38" fmla="*/ 3899 w 10900"/>
                <a:gd name="T39" fmla="*/ 2835 h 10901"/>
                <a:gd name="T40" fmla="*/ 5032 w 10900"/>
                <a:gd name="T41" fmla="*/ 3794 h 10901"/>
                <a:gd name="T42" fmla="*/ 3518 w 10900"/>
                <a:gd name="T43" fmla="*/ 5033 h 10901"/>
                <a:gd name="T44" fmla="*/ 5032 w 10900"/>
                <a:gd name="T45" fmla="*/ 3794 h 10901"/>
                <a:gd name="T46" fmla="*/ 3520 w 10900"/>
                <a:gd name="T47" fmla="*/ 5868 h 10901"/>
                <a:gd name="T48" fmla="*/ 5032 w 10900"/>
                <a:gd name="T49" fmla="*/ 7122 h 10901"/>
                <a:gd name="T50" fmla="*/ 5032 w 10900"/>
                <a:gd name="T51" fmla="*/ 7958 h 10901"/>
                <a:gd name="T52" fmla="*/ 3922 w 10900"/>
                <a:gd name="T53" fmla="*/ 8077 h 10901"/>
                <a:gd name="T54" fmla="*/ 7809 w 10900"/>
                <a:gd name="T55" fmla="*/ 8267 h 10901"/>
                <a:gd name="T56" fmla="*/ 7304 w 10900"/>
                <a:gd name="T57" fmla="*/ 9388 h 10901"/>
                <a:gd name="T58" fmla="*/ 8029 w 10900"/>
                <a:gd name="T59" fmla="*/ 7461 h 10901"/>
                <a:gd name="T60" fmla="*/ 9782 w 10900"/>
                <a:gd name="T61" fmla="*/ 5868 h 10901"/>
                <a:gd name="T62" fmla="*/ 8029 w 10900"/>
                <a:gd name="T63" fmla="*/ 7461 h 10901"/>
                <a:gd name="T64" fmla="*/ 9782 w 10900"/>
                <a:gd name="T65" fmla="*/ 5033 h 10901"/>
                <a:gd name="T66" fmla="*/ 8043 w 10900"/>
                <a:gd name="T67" fmla="*/ 3451 h 10901"/>
                <a:gd name="T68" fmla="*/ 8535 w 10900"/>
                <a:gd name="T69" fmla="*/ 2381 h 10901"/>
                <a:gd name="T70" fmla="*/ 7350 w 10900"/>
                <a:gd name="T71" fmla="*/ 1534 h 10901"/>
                <a:gd name="T72" fmla="*/ 3570 w 10900"/>
                <a:gd name="T73" fmla="*/ 1525 h 10901"/>
                <a:gd name="T74" fmla="*/ 2370 w 10900"/>
                <a:gd name="T75" fmla="*/ 2377 h 10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900" h="10901">
                  <a:moveTo>
                    <a:pt x="10900" y="5450"/>
                  </a:moveTo>
                  <a:cubicBezTo>
                    <a:pt x="10900" y="2392"/>
                    <a:pt x="8420" y="0"/>
                    <a:pt x="5450" y="0"/>
                  </a:cubicBezTo>
                  <a:cubicBezTo>
                    <a:pt x="2501" y="0"/>
                    <a:pt x="0" y="2367"/>
                    <a:pt x="0" y="5450"/>
                  </a:cubicBezTo>
                  <a:cubicBezTo>
                    <a:pt x="0" y="8552"/>
                    <a:pt x="2516" y="10901"/>
                    <a:pt x="5450" y="10901"/>
                  </a:cubicBezTo>
                  <a:cubicBezTo>
                    <a:pt x="8402" y="10901"/>
                    <a:pt x="10900" y="8530"/>
                    <a:pt x="10900" y="5450"/>
                  </a:cubicBezTo>
                  <a:close/>
                  <a:moveTo>
                    <a:pt x="2871" y="3451"/>
                  </a:moveTo>
                  <a:cubicBezTo>
                    <a:pt x="2767" y="3951"/>
                    <a:pt x="2703" y="4483"/>
                    <a:pt x="2682" y="5033"/>
                  </a:cubicBezTo>
                  <a:lnTo>
                    <a:pt x="1118" y="5033"/>
                  </a:lnTo>
                  <a:cubicBezTo>
                    <a:pt x="1188" y="4301"/>
                    <a:pt x="1439" y="3622"/>
                    <a:pt x="1825" y="3042"/>
                  </a:cubicBezTo>
                  <a:cubicBezTo>
                    <a:pt x="2161" y="3212"/>
                    <a:pt x="2515" y="3345"/>
                    <a:pt x="2871" y="3451"/>
                  </a:cubicBezTo>
                  <a:close/>
                  <a:moveTo>
                    <a:pt x="2684" y="5868"/>
                  </a:moveTo>
                  <a:cubicBezTo>
                    <a:pt x="2708" y="6422"/>
                    <a:pt x="2777" y="6959"/>
                    <a:pt x="2885" y="7461"/>
                  </a:cubicBezTo>
                  <a:cubicBezTo>
                    <a:pt x="2521" y="7568"/>
                    <a:pt x="2171" y="7701"/>
                    <a:pt x="1833" y="7871"/>
                  </a:cubicBezTo>
                  <a:cubicBezTo>
                    <a:pt x="1442" y="7287"/>
                    <a:pt x="1189" y="6605"/>
                    <a:pt x="1118" y="5868"/>
                  </a:cubicBezTo>
                  <a:lnTo>
                    <a:pt x="2684" y="5868"/>
                  </a:lnTo>
                  <a:close/>
                  <a:moveTo>
                    <a:pt x="3105" y="8267"/>
                  </a:moveTo>
                  <a:cubicBezTo>
                    <a:pt x="3235" y="8658"/>
                    <a:pt x="3401" y="9044"/>
                    <a:pt x="3615" y="9397"/>
                  </a:cubicBezTo>
                  <a:cubicBezTo>
                    <a:pt x="3154" y="9182"/>
                    <a:pt x="2737" y="8889"/>
                    <a:pt x="2380" y="8535"/>
                  </a:cubicBezTo>
                  <a:cubicBezTo>
                    <a:pt x="2605" y="8433"/>
                    <a:pt x="2847" y="8344"/>
                    <a:pt x="3105" y="8267"/>
                  </a:cubicBezTo>
                  <a:close/>
                  <a:moveTo>
                    <a:pt x="5868" y="7121"/>
                  </a:moveTo>
                  <a:lnTo>
                    <a:pt x="5868" y="5868"/>
                  </a:lnTo>
                  <a:lnTo>
                    <a:pt x="7393" y="5868"/>
                  </a:lnTo>
                  <a:cubicBezTo>
                    <a:pt x="7371" y="6358"/>
                    <a:pt x="7310" y="6829"/>
                    <a:pt x="7216" y="7269"/>
                  </a:cubicBezTo>
                  <a:cubicBezTo>
                    <a:pt x="6785" y="7190"/>
                    <a:pt x="6333" y="7140"/>
                    <a:pt x="5868" y="7121"/>
                  </a:cubicBezTo>
                  <a:close/>
                  <a:moveTo>
                    <a:pt x="6992" y="8077"/>
                  </a:moveTo>
                  <a:cubicBezTo>
                    <a:pt x="6787" y="8663"/>
                    <a:pt x="6413" y="9424"/>
                    <a:pt x="5868" y="9720"/>
                  </a:cubicBezTo>
                  <a:lnTo>
                    <a:pt x="5868" y="7958"/>
                  </a:lnTo>
                  <a:cubicBezTo>
                    <a:pt x="6256" y="7974"/>
                    <a:pt x="6633" y="8015"/>
                    <a:pt x="6992" y="8077"/>
                  </a:cubicBezTo>
                  <a:close/>
                  <a:moveTo>
                    <a:pt x="5868" y="5033"/>
                  </a:moveTo>
                  <a:lnTo>
                    <a:pt x="5868" y="3795"/>
                  </a:lnTo>
                  <a:cubicBezTo>
                    <a:pt x="6338" y="3776"/>
                    <a:pt x="6795" y="3725"/>
                    <a:pt x="7231" y="3644"/>
                  </a:cubicBezTo>
                  <a:cubicBezTo>
                    <a:pt x="7320" y="4082"/>
                    <a:pt x="7376" y="4549"/>
                    <a:pt x="7396" y="5033"/>
                  </a:cubicBezTo>
                  <a:lnTo>
                    <a:pt x="5868" y="5033"/>
                  </a:lnTo>
                  <a:close/>
                  <a:moveTo>
                    <a:pt x="5868" y="2959"/>
                  </a:moveTo>
                  <a:lnTo>
                    <a:pt x="5868" y="1126"/>
                  </a:lnTo>
                  <a:cubicBezTo>
                    <a:pt x="6430" y="1431"/>
                    <a:pt x="6811" y="2228"/>
                    <a:pt x="7015" y="2835"/>
                  </a:cubicBezTo>
                  <a:cubicBezTo>
                    <a:pt x="6649" y="2900"/>
                    <a:pt x="6264" y="2942"/>
                    <a:pt x="5868" y="2959"/>
                  </a:cubicBezTo>
                  <a:close/>
                  <a:moveTo>
                    <a:pt x="5032" y="1133"/>
                  </a:moveTo>
                  <a:lnTo>
                    <a:pt x="5032" y="2958"/>
                  </a:lnTo>
                  <a:cubicBezTo>
                    <a:pt x="4641" y="2941"/>
                    <a:pt x="4261" y="2899"/>
                    <a:pt x="3899" y="2835"/>
                  </a:cubicBezTo>
                  <a:cubicBezTo>
                    <a:pt x="4102" y="2231"/>
                    <a:pt x="4479" y="1444"/>
                    <a:pt x="5032" y="1133"/>
                  </a:cubicBezTo>
                  <a:close/>
                  <a:moveTo>
                    <a:pt x="5032" y="3794"/>
                  </a:moveTo>
                  <a:lnTo>
                    <a:pt x="5032" y="5033"/>
                  </a:lnTo>
                  <a:lnTo>
                    <a:pt x="3518" y="5033"/>
                  </a:lnTo>
                  <a:cubicBezTo>
                    <a:pt x="3538" y="4549"/>
                    <a:pt x="3594" y="4082"/>
                    <a:pt x="3683" y="3644"/>
                  </a:cubicBezTo>
                  <a:cubicBezTo>
                    <a:pt x="4114" y="3724"/>
                    <a:pt x="4567" y="3775"/>
                    <a:pt x="5032" y="3794"/>
                  </a:cubicBezTo>
                  <a:close/>
                  <a:moveTo>
                    <a:pt x="3698" y="7269"/>
                  </a:moveTo>
                  <a:cubicBezTo>
                    <a:pt x="3604" y="6829"/>
                    <a:pt x="3543" y="6358"/>
                    <a:pt x="3520" y="5868"/>
                  </a:cubicBezTo>
                  <a:lnTo>
                    <a:pt x="5032" y="5868"/>
                  </a:lnTo>
                  <a:lnTo>
                    <a:pt x="5032" y="7122"/>
                  </a:lnTo>
                  <a:cubicBezTo>
                    <a:pt x="4572" y="7141"/>
                    <a:pt x="4124" y="7191"/>
                    <a:pt x="3698" y="7269"/>
                  </a:cubicBezTo>
                  <a:close/>
                  <a:moveTo>
                    <a:pt x="5032" y="7958"/>
                  </a:moveTo>
                  <a:lnTo>
                    <a:pt x="5032" y="9712"/>
                  </a:lnTo>
                  <a:cubicBezTo>
                    <a:pt x="4495" y="9410"/>
                    <a:pt x="4125" y="8659"/>
                    <a:pt x="3922" y="8077"/>
                  </a:cubicBezTo>
                  <a:cubicBezTo>
                    <a:pt x="4277" y="8015"/>
                    <a:pt x="4649" y="7975"/>
                    <a:pt x="5032" y="7958"/>
                  </a:cubicBezTo>
                  <a:close/>
                  <a:moveTo>
                    <a:pt x="7809" y="8267"/>
                  </a:moveTo>
                  <a:cubicBezTo>
                    <a:pt x="8063" y="8342"/>
                    <a:pt x="8302" y="8431"/>
                    <a:pt x="8524" y="8531"/>
                  </a:cubicBezTo>
                  <a:cubicBezTo>
                    <a:pt x="8172" y="8882"/>
                    <a:pt x="7759" y="9173"/>
                    <a:pt x="7304" y="9388"/>
                  </a:cubicBezTo>
                  <a:cubicBezTo>
                    <a:pt x="7516" y="9036"/>
                    <a:pt x="7680" y="8655"/>
                    <a:pt x="7809" y="8267"/>
                  </a:cubicBezTo>
                  <a:close/>
                  <a:moveTo>
                    <a:pt x="8029" y="7461"/>
                  </a:moveTo>
                  <a:cubicBezTo>
                    <a:pt x="8137" y="6959"/>
                    <a:pt x="8206" y="6422"/>
                    <a:pt x="8230" y="5868"/>
                  </a:cubicBezTo>
                  <a:lnTo>
                    <a:pt x="9782" y="5868"/>
                  </a:lnTo>
                  <a:cubicBezTo>
                    <a:pt x="9712" y="6602"/>
                    <a:pt x="9459" y="7283"/>
                    <a:pt x="9071" y="7865"/>
                  </a:cubicBezTo>
                  <a:cubicBezTo>
                    <a:pt x="8732" y="7696"/>
                    <a:pt x="8387" y="7567"/>
                    <a:pt x="8029" y="7461"/>
                  </a:cubicBezTo>
                  <a:close/>
                  <a:moveTo>
                    <a:pt x="9078" y="3047"/>
                  </a:moveTo>
                  <a:cubicBezTo>
                    <a:pt x="9463" y="3627"/>
                    <a:pt x="9712" y="4303"/>
                    <a:pt x="9782" y="5033"/>
                  </a:cubicBezTo>
                  <a:lnTo>
                    <a:pt x="8232" y="5033"/>
                  </a:lnTo>
                  <a:cubicBezTo>
                    <a:pt x="8211" y="4483"/>
                    <a:pt x="8147" y="3951"/>
                    <a:pt x="8043" y="3451"/>
                  </a:cubicBezTo>
                  <a:cubicBezTo>
                    <a:pt x="8398" y="3346"/>
                    <a:pt x="8748" y="3214"/>
                    <a:pt x="9078" y="3047"/>
                  </a:cubicBezTo>
                  <a:close/>
                  <a:moveTo>
                    <a:pt x="8535" y="2381"/>
                  </a:moveTo>
                  <a:cubicBezTo>
                    <a:pt x="8316" y="2480"/>
                    <a:pt x="8080" y="2568"/>
                    <a:pt x="7830" y="2643"/>
                  </a:cubicBezTo>
                  <a:cubicBezTo>
                    <a:pt x="7706" y="2257"/>
                    <a:pt x="7549" y="1881"/>
                    <a:pt x="7350" y="1534"/>
                  </a:cubicBezTo>
                  <a:cubicBezTo>
                    <a:pt x="7792" y="1749"/>
                    <a:pt x="8192" y="2036"/>
                    <a:pt x="8535" y="2381"/>
                  </a:cubicBezTo>
                  <a:close/>
                  <a:moveTo>
                    <a:pt x="3570" y="1525"/>
                  </a:moveTo>
                  <a:cubicBezTo>
                    <a:pt x="3366" y="1877"/>
                    <a:pt x="3209" y="2255"/>
                    <a:pt x="3083" y="2643"/>
                  </a:cubicBezTo>
                  <a:cubicBezTo>
                    <a:pt x="2830" y="2567"/>
                    <a:pt x="2591" y="2478"/>
                    <a:pt x="2370" y="2377"/>
                  </a:cubicBezTo>
                  <a:cubicBezTo>
                    <a:pt x="2717" y="2029"/>
                    <a:pt x="3122" y="1740"/>
                    <a:pt x="3570" y="152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noEditPoints="1"/>
            </p:cNvSpPr>
            <p:nvPr/>
          </p:nvSpPr>
          <p:spPr bwMode="auto">
            <a:xfrm>
              <a:off x="5821174" y="4498788"/>
              <a:ext cx="182880" cy="182880"/>
            </a:xfrm>
            <a:custGeom>
              <a:avLst/>
              <a:gdLst>
                <a:gd name="T0" fmla="*/ 9485 w 10901"/>
                <a:gd name="T1" fmla="*/ 2328 h 10901"/>
                <a:gd name="T2" fmla="*/ 9485 w 10901"/>
                <a:gd name="T3" fmla="*/ 0 h 10901"/>
                <a:gd name="T4" fmla="*/ 1416 w 10901"/>
                <a:gd name="T5" fmla="*/ 0 h 10901"/>
                <a:gd name="T6" fmla="*/ 1416 w 10901"/>
                <a:gd name="T7" fmla="*/ 2328 h 10901"/>
                <a:gd name="T8" fmla="*/ 0 w 10901"/>
                <a:gd name="T9" fmla="*/ 2328 h 10901"/>
                <a:gd name="T10" fmla="*/ 0 w 10901"/>
                <a:gd name="T11" fmla="*/ 7699 h 10901"/>
                <a:gd name="T12" fmla="*/ 1416 w 10901"/>
                <a:gd name="T13" fmla="*/ 7699 h 10901"/>
                <a:gd name="T14" fmla="*/ 1416 w 10901"/>
                <a:gd name="T15" fmla="*/ 10901 h 10901"/>
                <a:gd name="T16" fmla="*/ 6673 w 10901"/>
                <a:gd name="T17" fmla="*/ 10901 h 10901"/>
                <a:gd name="T18" fmla="*/ 8040 w 10901"/>
                <a:gd name="T19" fmla="*/ 10134 h 10901"/>
                <a:gd name="T20" fmla="*/ 8860 w 10901"/>
                <a:gd name="T21" fmla="*/ 9287 h 10901"/>
                <a:gd name="T22" fmla="*/ 9485 w 10901"/>
                <a:gd name="T23" fmla="*/ 8123 h 10901"/>
                <a:gd name="T24" fmla="*/ 9485 w 10901"/>
                <a:gd name="T25" fmla="*/ 7699 h 10901"/>
                <a:gd name="T26" fmla="*/ 10901 w 10901"/>
                <a:gd name="T27" fmla="*/ 7699 h 10901"/>
                <a:gd name="T28" fmla="*/ 10901 w 10901"/>
                <a:gd name="T29" fmla="*/ 2328 h 10901"/>
                <a:gd name="T30" fmla="*/ 9485 w 10901"/>
                <a:gd name="T31" fmla="*/ 2328 h 10901"/>
                <a:gd name="T32" fmla="*/ 6381 w 10901"/>
                <a:gd name="T33" fmla="*/ 9835 h 10901"/>
                <a:gd name="T34" fmla="*/ 2474 w 10901"/>
                <a:gd name="T35" fmla="*/ 9835 h 10901"/>
                <a:gd name="T36" fmla="*/ 2474 w 10901"/>
                <a:gd name="T37" fmla="*/ 6429 h 10901"/>
                <a:gd name="T38" fmla="*/ 8403 w 10901"/>
                <a:gd name="T39" fmla="*/ 6429 h 10901"/>
                <a:gd name="T40" fmla="*/ 8403 w 10901"/>
                <a:gd name="T41" fmla="*/ 7750 h 10901"/>
                <a:gd name="T42" fmla="*/ 6875 w 10901"/>
                <a:gd name="T43" fmla="*/ 8290 h 10901"/>
                <a:gd name="T44" fmla="*/ 6381 w 10901"/>
                <a:gd name="T45" fmla="*/ 9835 h 10901"/>
                <a:gd name="T46" fmla="*/ 2474 w 10901"/>
                <a:gd name="T47" fmla="*/ 1058 h 10901"/>
                <a:gd name="T48" fmla="*/ 8427 w 10901"/>
                <a:gd name="T49" fmla="*/ 1058 h 10901"/>
                <a:gd name="T50" fmla="*/ 8427 w 10901"/>
                <a:gd name="T51" fmla="*/ 2328 h 10901"/>
                <a:gd name="T52" fmla="*/ 2474 w 10901"/>
                <a:gd name="T53" fmla="*/ 2328 h 10901"/>
                <a:gd name="T54" fmla="*/ 2474 w 10901"/>
                <a:gd name="T55" fmla="*/ 1058 h 10901"/>
                <a:gd name="T56" fmla="*/ 9851 w 10901"/>
                <a:gd name="T57" fmla="*/ 3672 h 10901"/>
                <a:gd name="T58" fmla="*/ 9531 w 10901"/>
                <a:gd name="T59" fmla="*/ 3351 h 10901"/>
                <a:gd name="T60" fmla="*/ 9851 w 10901"/>
                <a:gd name="T61" fmla="*/ 3031 h 10901"/>
                <a:gd name="T62" fmla="*/ 10172 w 10901"/>
                <a:gd name="T63" fmla="*/ 3351 h 10901"/>
                <a:gd name="T64" fmla="*/ 9851 w 10901"/>
                <a:gd name="T65" fmla="*/ 3672 h 10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901" h="10901">
                  <a:moveTo>
                    <a:pt x="9485" y="2328"/>
                  </a:moveTo>
                  <a:lnTo>
                    <a:pt x="9485" y="0"/>
                  </a:lnTo>
                  <a:lnTo>
                    <a:pt x="1416" y="0"/>
                  </a:lnTo>
                  <a:lnTo>
                    <a:pt x="1416" y="2328"/>
                  </a:lnTo>
                  <a:lnTo>
                    <a:pt x="0" y="2328"/>
                  </a:lnTo>
                  <a:lnTo>
                    <a:pt x="0" y="7699"/>
                  </a:lnTo>
                  <a:lnTo>
                    <a:pt x="1416" y="7699"/>
                  </a:lnTo>
                  <a:lnTo>
                    <a:pt x="1416" y="10901"/>
                  </a:lnTo>
                  <a:cubicBezTo>
                    <a:pt x="6391" y="10901"/>
                    <a:pt x="6124" y="10901"/>
                    <a:pt x="6673" y="10901"/>
                  </a:cubicBezTo>
                  <a:cubicBezTo>
                    <a:pt x="7336" y="10901"/>
                    <a:pt x="7647" y="10504"/>
                    <a:pt x="8040" y="10134"/>
                  </a:cubicBezTo>
                  <a:cubicBezTo>
                    <a:pt x="8348" y="9842"/>
                    <a:pt x="8562" y="9618"/>
                    <a:pt x="8860" y="9287"/>
                  </a:cubicBezTo>
                  <a:cubicBezTo>
                    <a:pt x="9172" y="8940"/>
                    <a:pt x="9485" y="8617"/>
                    <a:pt x="9485" y="8123"/>
                  </a:cubicBezTo>
                  <a:cubicBezTo>
                    <a:pt x="9485" y="7699"/>
                    <a:pt x="9485" y="7699"/>
                    <a:pt x="9485" y="7699"/>
                  </a:cubicBezTo>
                  <a:lnTo>
                    <a:pt x="10901" y="7699"/>
                  </a:lnTo>
                  <a:lnTo>
                    <a:pt x="10901" y="2328"/>
                  </a:lnTo>
                  <a:lnTo>
                    <a:pt x="9485" y="2328"/>
                  </a:lnTo>
                  <a:close/>
                  <a:moveTo>
                    <a:pt x="6381" y="9835"/>
                  </a:moveTo>
                  <a:cubicBezTo>
                    <a:pt x="6006" y="9835"/>
                    <a:pt x="3928" y="9835"/>
                    <a:pt x="2474" y="9835"/>
                  </a:cubicBezTo>
                  <a:lnTo>
                    <a:pt x="2474" y="6429"/>
                  </a:lnTo>
                  <a:lnTo>
                    <a:pt x="8403" y="6429"/>
                  </a:lnTo>
                  <a:cubicBezTo>
                    <a:pt x="8403" y="7034"/>
                    <a:pt x="8403" y="7507"/>
                    <a:pt x="8403" y="7750"/>
                  </a:cubicBezTo>
                  <a:cubicBezTo>
                    <a:pt x="8403" y="8603"/>
                    <a:pt x="6875" y="8290"/>
                    <a:pt x="6875" y="8290"/>
                  </a:cubicBezTo>
                  <a:cubicBezTo>
                    <a:pt x="6875" y="8290"/>
                    <a:pt x="7244" y="9835"/>
                    <a:pt x="6381" y="9835"/>
                  </a:cubicBezTo>
                  <a:close/>
                  <a:moveTo>
                    <a:pt x="2474" y="1058"/>
                  </a:moveTo>
                  <a:lnTo>
                    <a:pt x="8427" y="1058"/>
                  </a:lnTo>
                  <a:lnTo>
                    <a:pt x="8427" y="2328"/>
                  </a:lnTo>
                  <a:lnTo>
                    <a:pt x="2474" y="2328"/>
                  </a:lnTo>
                  <a:lnTo>
                    <a:pt x="2474" y="1058"/>
                  </a:lnTo>
                  <a:close/>
                  <a:moveTo>
                    <a:pt x="9851" y="3672"/>
                  </a:moveTo>
                  <a:cubicBezTo>
                    <a:pt x="9675" y="3672"/>
                    <a:pt x="9531" y="3528"/>
                    <a:pt x="9531" y="3351"/>
                  </a:cubicBezTo>
                  <a:cubicBezTo>
                    <a:pt x="9531" y="3175"/>
                    <a:pt x="9675" y="3031"/>
                    <a:pt x="9851" y="3031"/>
                  </a:cubicBezTo>
                  <a:cubicBezTo>
                    <a:pt x="10028" y="3031"/>
                    <a:pt x="10172" y="3175"/>
                    <a:pt x="10172" y="3351"/>
                  </a:cubicBezTo>
                  <a:cubicBezTo>
                    <a:pt x="10172" y="3528"/>
                    <a:pt x="10028" y="3672"/>
                    <a:pt x="9851" y="3672"/>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0" name="Freeform 7"/>
            <p:cNvSpPr>
              <a:spLocks noChangeAspect="1" noEditPoints="1"/>
            </p:cNvSpPr>
            <p:nvPr/>
          </p:nvSpPr>
          <p:spPr bwMode="auto">
            <a:xfrm>
              <a:off x="5576904" y="4257861"/>
              <a:ext cx="149795" cy="182880"/>
            </a:xfrm>
            <a:custGeom>
              <a:avLst/>
              <a:gdLst>
                <a:gd name="T0" fmla="*/ 8831 w 9760"/>
                <a:gd name="T1" fmla="*/ 10622 h 11883"/>
                <a:gd name="T2" fmla="*/ 3940 w 9760"/>
                <a:gd name="T3" fmla="*/ 6719 h 11883"/>
                <a:gd name="T4" fmla="*/ 3722 w 9760"/>
                <a:gd name="T5" fmla="*/ 467 h 11883"/>
                <a:gd name="T6" fmla="*/ 4650 w 9760"/>
                <a:gd name="T7" fmla="*/ 0 h 11883"/>
                <a:gd name="T8" fmla="*/ 6188 w 9760"/>
                <a:gd name="T9" fmla="*/ 3062 h 11883"/>
                <a:gd name="T10" fmla="*/ 5271 w 9760"/>
                <a:gd name="T11" fmla="*/ 3522 h 11883"/>
                <a:gd name="T12" fmla="*/ 7300 w 9760"/>
                <a:gd name="T13" fmla="*/ 7561 h 11883"/>
                <a:gd name="T14" fmla="*/ 8210 w 9760"/>
                <a:gd name="T15" fmla="*/ 7107 h 11883"/>
                <a:gd name="T16" fmla="*/ 9760 w 9760"/>
                <a:gd name="T17" fmla="*/ 10158 h 11883"/>
                <a:gd name="T18" fmla="*/ 8831 w 9760"/>
                <a:gd name="T19" fmla="*/ 10622 h 11883"/>
                <a:gd name="T20" fmla="*/ 5290 w 9760"/>
                <a:gd name="T21" fmla="*/ 10298 h 11883"/>
                <a:gd name="T22" fmla="*/ 4803 w 9760"/>
                <a:gd name="T23" fmla="*/ 9671 h 11883"/>
                <a:gd name="T24" fmla="*/ 2874 w 9760"/>
                <a:gd name="T25" fmla="*/ 9749 h 11883"/>
                <a:gd name="T26" fmla="*/ 2817 w 9760"/>
                <a:gd name="T27" fmla="*/ 8481 h 11883"/>
                <a:gd name="T28" fmla="*/ 2683 w 9760"/>
                <a:gd name="T29" fmla="*/ 6795 h 11883"/>
                <a:gd name="T30" fmla="*/ 0 w 9760"/>
                <a:gd name="T31" fmla="*/ 6491 h 11883"/>
                <a:gd name="T32" fmla="*/ 434 w 9760"/>
                <a:gd name="T33" fmla="*/ 7155 h 11883"/>
                <a:gd name="T34" fmla="*/ 1566 w 9760"/>
                <a:gd name="T35" fmla="*/ 6879 h 11883"/>
                <a:gd name="T36" fmla="*/ 2035 w 9760"/>
                <a:gd name="T37" fmla="*/ 8346 h 11883"/>
                <a:gd name="T38" fmla="*/ 2188 w 9760"/>
                <a:gd name="T39" fmla="*/ 10148 h 11883"/>
                <a:gd name="T40" fmla="*/ 5290 w 9760"/>
                <a:gd name="T41" fmla="*/ 10298 h 11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760" h="11883">
                  <a:moveTo>
                    <a:pt x="8831" y="10622"/>
                  </a:moveTo>
                  <a:cubicBezTo>
                    <a:pt x="8141" y="10944"/>
                    <a:pt x="6533" y="11883"/>
                    <a:pt x="3940" y="6719"/>
                  </a:cubicBezTo>
                  <a:cubicBezTo>
                    <a:pt x="1369" y="1600"/>
                    <a:pt x="3088" y="803"/>
                    <a:pt x="3722" y="467"/>
                  </a:cubicBezTo>
                  <a:cubicBezTo>
                    <a:pt x="3737" y="459"/>
                    <a:pt x="4649" y="1"/>
                    <a:pt x="4650" y="0"/>
                  </a:cubicBezTo>
                  <a:lnTo>
                    <a:pt x="6188" y="3062"/>
                  </a:lnTo>
                  <a:lnTo>
                    <a:pt x="5271" y="3522"/>
                  </a:lnTo>
                  <a:cubicBezTo>
                    <a:pt x="4306" y="4049"/>
                    <a:pt x="6314" y="8049"/>
                    <a:pt x="7300" y="7561"/>
                  </a:cubicBezTo>
                  <a:cubicBezTo>
                    <a:pt x="7340" y="7543"/>
                    <a:pt x="8206" y="7109"/>
                    <a:pt x="8210" y="7107"/>
                  </a:cubicBezTo>
                  <a:lnTo>
                    <a:pt x="9760" y="10158"/>
                  </a:lnTo>
                  <a:cubicBezTo>
                    <a:pt x="9757" y="10160"/>
                    <a:pt x="8884" y="10598"/>
                    <a:pt x="8831" y="10622"/>
                  </a:cubicBezTo>
                  <a:close/>
                  <a:moveTo>
                    <a:pt x="5290" y="10298"/>
                  </a:moveTo>
                  <a:lnTo>
                    <a:pt x="4803" y="9671"/>
                  </a:lnTo>
                  <a:cubicBezTo>
                    <a:pt x="4129" y="10194"/>
                    <a:pt x="3162" y="10245"/>
                    <a:pt x="2874" y="9749"/>
                  </a:cubicBezTo>
                  <a:cubicBezTo>
                    <a:pt x="2661" y="9382"/>
                    <a:pt x="2733" y="8964"/>
                    <a:pt x="2817" y="8481"/>
                  </a:cubicBezTo>
                  <a:cubicBezTo>
                    <a:pt x="2908" y="7953"/>
                    <a:pt x="3011" y="7355"/>
                    <a:pt x="2683" y="6795"/>
                  </a:cubicBezTo>
                  <a:cubicBezTo>
                    <a:pt x="2129" y="5853"/>
                    <a:pt x="912" y="5895"/>
                    <a:pt x="0" y="6491"/>
                  </a:cubicBezTo>
                  <a:lnTo>
                    <a:pt x="434" y="7155"/>
                  </a:lnTo>
                  <a:cubicBezTo>
                    <a:pt x="811" y="6909"/>
                    <a:pt x="1245" y="6803"/>
                    <a:pt x="1566" y="6879"/>
                  </a:cubicBezTo>
                  <a:cubicBezTo>
                    <a:pt x="2318" y="7055"/>
                    <a:pt x="2090" y="8026"/>
                    <a:pt x="2035" y="8346"/>
                  </a:cubicBezTo>
                  <a:cubicBezTo>
                    <a:pt x="1938" y="8901"/>
                    <a:pt x="1830" y="9531"/>
                    <a:pt x="2188" y="10148"/>
                  </a:cubicBezTo>
                  <a:cubicBezTo>
                    <a:pt x="2751" y="11119"/>
                    <a:pt x="4265" y="11094"/>
                    <a:pt x="5290" y="1029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1" name="Freeform 14"/>
            <p:cNvSpPr>
              <a:spLocks noEditPoints="1"/>
            </p:cNvSpPr>
            <p:nvPr/>
          </p:nvSpPr>
          <p:spPr bwMode="auto">
            <a:xfrm>
              <a:off x="5610249" y="3513557"/>
              <a:ext cx="365760" cy="365760"/>
            </a:xfrm>
            <a:custGeom>
              <a:avLst/>
              <a:gdLst>
                <a:gd name="T0" fmla="*/ 8413 w 10901"/>
                <a:gd name="T1" fmla="*/ 2963 h 10901"/>
                <a:gd name="T2" fmla="*/ 5450 w 10901"/>
                <a:gd name="T3" fmla="*/ 0 h 10901"/>
                <a:gd name="T4" fmla="*/ 2487 w 10901"/>
                <a:gd name="T5" fmla="*/ 2963 h 10901"/>
                <a:gd name="T6" fmla="*/ 5450 w 10901"/>
                <a:gd name="T7" fmla="*/ 9355 h 10901"/>
                <a:gd name="T8" fmla="*/ 8413 w 10901"/>
                <a:gd name="T9" fmla="*/ 2963 h 10901"/>
                <a:gd name="T10" fmla="*/ 4388 w 10901"/>
                <a:gd name="T11" fmla="*/ 2891 h 10901"/>
                <a:gd name="T12" fmla="*/ 5450 w 10901"/>
                <a:gd name="T13" fmla="*/ 1829 h 10901"/>
                <a:gd name="T14" fmla="*/ 6513 w 10901"/>
                <a:gd name="T15" fmla="*/ 2891 h 10901"/>
                <a:gd name="T16" fmla="*/ 5450 w 10901"/>
                <a:gd name="T17" fmla="*/ 3954 h 10901"/>
                <a:gd name="T18" fmla="*/ 4388 w 10901"/>
                <a:gd name="T19" fmla="*/ 2891 h 10901"/>
                <a:gd name="T20" fmla="*/ 9113 w 10901"/>
                <a:gd name="T21" fmla="*/ 7344 h 10901"/>
                <a:gd name="T22" fmla="*/ 7558 w 10901"/>
                <a:gd name="T23" fmla="*/ 7344 h 10901"/>
                <a:gd name="T24" fmla="*/ 7092 w 10901"/>
                <a:gd name="T25" fmla="*/ 8137 h 10901"/>
                <a:gd name="T26" fmla="*/ 8624 w 10901"/>
                <a:gd name="T27" fmla="*/ 8137 h 10901"/>
                <a:gd name="T28" fmla="*/ 8977 w 10901"/>
                <a:gd name="T29" fmla="*/ 8840 h 10901"/>
                <a:gd name="T30" fmla="*/ 6675 w 10901"/>
                <a:gd name="T31" fmla="*/ 8840 h 10901"/>
                <a:gd name="T32" fmla="*/ 6440 w 10901"/>
                <a:gd name="T33" fmla="*/ 9237 h 10901"/>
                <a:gd name="T34" fmla="*/ 7431 w 10901"/>
                <a:gd name="T35" fmla="*/ 9237 h 10901"/>
                <a:gd name="T36" fmla="*/ 7791 w 10901"/>
                <a:gd name="T37" fmla="*/ 10107 h 10901"/>
                <a:gd name="T38" fmla="*/ 3396 w 10901"/>
                <a:gd name="T39" fmla="*/ 10107 h 10901"/>
                <a:gd name="T40" fmla="*/ 3774 w 10901"/>
                <a:gd name="T41" fmla="*/ 9237 h 10901"/>
                <a:gd name="T42" fmla="*/ 4461 w 10901"/>
                <a:gd name="T43" fmla="*/ 9237 h 10901"/>
                <a:gd name="T44" fmla="*/ 4226 w 10901"/>
                <a:gd name="T45" fmla="*/ 8840 h 10901"/>
                <a:gd name="T46" fmla="*/ 2806 w 10901"/>
                <a:gd name="T47" fmla="*/ 8840 h 10901"/>
                <a:gd name="T48" fmla="*/ 2521 w 10901"/>
                <a:gd name="T49" fmla="*/ 8137 h 10901"/>
                <a:gd name="T50" fmla="*/ 3808 w 10901"/>
                <a:gd name="T51" fmla="*/ 8137 h 10901"/>
                <a:gd name="T52" fmla="*/ 3343 w 10901"/>
                <a:gd name="T53" fmla="*/ 7344 h 10901"/>
                <a:gd name="T54" fmla="*/ 1787 w 10901"/>
                <a:gd name="T55" fmla="*/ 7344 h 10901"/>
                <a:gd name="T56" fmla="*/ 0 w 10901"/>
                <a:gd name="T57" fmla="*/ 10901 h 10901"/>
                <a:gd name="T58" fmla="*/ 10901 w 10901"/>
                <a:gd name="T59" fmla="*/ 10901 h 10901"/>
                <a:gd name="T60" fmla="*/ 9113 w 10901"/>
                <a:gd name="T61" fmla="*/ 7344 h 10901"/>
                <a:gd name="T62" fmla="*/ 2963 w 10901"/>
                <a:gd name="T63" fmla="*/ 10107 h 10901"/>
                <a:gd name="T64" fmla="*/ 1287 w 10901"/>
                <a:gd name="T65" fmla="*/ 10107 h 10901"/>
                <a:gd name="T66" fmla="*/ 2175 w 10901"/>
                <a:gd name="T67" fmla="*/ 8340 h 10901"/>
                <a:gd name="T68" fmla="*/ 2539 w 10901"/>
                <a:gd name="T69" fmla="*/ 9237 h 10901"/>
                <a:gd name="T70" fmla="*/ 3341 w 10901"/>
                <a:gd name="T71" fmla="*/ 9237 h 10901"/>
                <a:gd name="T72" fmla="*/ 2963 w 10901"/>
                <a:gd name="T73" fmla="*/ 10107 h 10901"/>
                <a:gd name="T74" fmla="*/ 7860 w 10901"/>
                <a:gd name="T75" fmla="*/ 9237 h 10901"/>
                <a:gd name="T76" fmla="*/ 9176 w 10901"/>
                <a:gd name="T77" fmla="*/ 9237 h 10901"/>
                <a:gd name="T78" fmla="*/ 9614 w 10901"/>
                <a:gd name="T79" fmla="*/ 10107 h 10901"/>
                <a:gd name="T80" fmla="*/ 8220 w 10901"/>
                <a:gd name="T81" fmla="*/ 10107 h 10901"/>
                <a:gd name="T82" fmla="*/ 7860 w 10901"/>
                <a:gd name="T83" fmla="*/ 9237 h 10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901" h="10901">
                  <a:moveTo>
                    <a:pt x="8413" y="2963"/>
                  </a:moveTo>
                  <a:cubicBezTo>
                    <a:pt x="8413" y="1327"/>
                    <a:pt x="7087" y="0"/>
                    <a:pt x="5450" y="0"/>
                  </a:cubicBezTo>
                  <a:cubicBezTo>
                    <a:pt x="3814" y="0"/>
                    <a:pt x="2487" y="1327"/>
                    <a:pt x="2487" y="2963"/>
                  </a:cubicBezTo>
                  <a:cubicBezTo>
                    <a:pt x="2487" y="4599"/>
                    <a:pt x="3784" y="6501"/>
                    <a:pt x="5450" y="9355"/>
                  </a:cubicBezTo>
                  <a:cubicBezTo>
                    <a:pt x="7117" y="6501"/>
                    <a:pt x="8413" y="4599"/>
                    <a:pt x="8413" y="2963"/>
                  </a:cubicBezTo>
                  <a:close/>
                  <a:moveTo>
                    <a:pt x="4388" y="2891"/>
                  </a:moveTo>
                  <a:cubicBezTo>
                    <a:pt x="4388" y="2304"/>
                    <a:pt x="4863" y="1829"/>
                    <a:pt x="5450" y="1829"/>
                  </a:cubicBezTo>
                  <a:cubicBezTo>
                    <a:pt x="6037" y="1829"/>
                    <a:pt x="6513" y="2304"/>
                    <a:pt x="6513" y="2891"/>
                  </a:cubicBezTo>
                  <a:cubicBezTo>
                    <a:pt x="6513" y="3478"/>
                    <a:pt x="6037" y="3954"/>
                    <a:pt x="5450" y="3954"/>
                  </a:cubicBezTo>
                  <a:cubicBezTo>
                    <a:pt x="4863" y="3954"/>
                    <a:pt x="4388" y="3478"/>
                    <a:pt x="4388" y="2891"/>
                  </a:cubicBezTo>
                  <a:close/>
                  <a:moveTo>
                    <a:pt x="9113" y="7344"/>
                  </a:moveTo>
                  <a:lnTo>
                    <a:pt x="7558" y="7344"/>
                  </a:lnTo>
                  <a:cubicBezTo>
                    <a:pt x="7410" y="7600"/>
                    <a:pt x="7254" y="7864"/>
                    <a:pt x="7092" y="8137"/>
                  </a:cubicBezTo>
                  <a:lnTo>
                    <a:pt x="8624" y="8137"/>
                  </a:lnTo>
                  <a:lnTo>
                    <a:pt x="8977" y="8840"/>
                  </a:lnTo>
                  <a:lnTo>
                    <a:pt x="6675" y="8840"/>
                  </a:lnTo>
                  <a:cubicBezTo>
                    <a:pt x="6598" y="8971"/>
                    <a:pt x="6519" y="9103"/>
                    <a:pt x="6440" y="9237"/>
                  </a:cubicBezTo>
                  <a:lnTo>
                    <a:pt x="7431" y="9237"/>
                  </a:lnTo>
                  <a:lnTo>
                    <a:pt x="7791" y="10107"/>
                  </a:lnTo>
                  <a:lnTo>
                    <a:pt x="3396" y="10107"/>
                  </a:lnTo>
                  <a:lnTo>
                    <a:pt x="3774" y="9237"/>
                  </a:lnTo>
                  <a:lnTo>
                    <a:pt x="4461" y="9237"/>
                  </a:lnTo>
                  <a:cubicBezTo>
                    <a:pt x="4381" y="9103"/>
                    <a:pt x="4303" y="8971"/>
                    <a:pt x="4226" y="8840"/>
                  </a:cubicBezTo>
                  <a:lnTo>
                    <a:pt x="2806" y="8840"/>
                  </a:lnTo>
                  <a:lnTo>
                    <a:pt x="2521" y="8137"/>
                  </a:lnTo>
                  <a:lnTo>
                    <a:pt x="3808" y="8137"/>
                  </a:lnTo>
                  <a:cubicBezTo>
                    <a:pt x="3647" y="7864"/>
                    <a:pt x="3491" y="7600"/>
                    <a:pt x="3343" y="7344"/>
                  </a:cubicBezTo>
                  <a:lnTo>
                    <a:pt x="1787" y="7344"/>
                  </a:lnTo>
                  <a:lnTo>
                    <a:pt x="0" y="10901"/>
                  </a:lnTo>
                  <a:lnTo>
                    <a:pt x="10901" y="10901"/>
                  </a:lnTo>
                  <a:lnTo>
                    <a:pt x="9113" y="7344"/>
                  </a:lnTo>
                  <a:close/>
                  <a:moveTo>
                    <a:pt x="2963" y="10107"/>
                  </a:moveTo>
                  <a:lnTo>
                    <a:pt x="1287" y="10107"/>
                  </a:lnTo>
                  <a:lnTo>
                    <a:pt x="2175" y="8340"/>
                  </a:lnTo>
                  <a:lnTo>
                    <a:pt x="2539" y="9237"/>
                  </a:lnTo>
                  <a:lnTo>
                    <a:pt x="3341" y="9237"/>
                  </a:lnTo>
                  <a:lnTo>
                    <a:pt x="2963" y="10107"/>
                  </a:lnTo>
                  <a:close/>
                  <a:moveTo>
                    <a:pt x="7860" y="9237"/>
                  </a:moveTo>
                  <a:lnTo>
                    <a:pt x="9176" y="9237"/>
                  </a:lnTo>
                  <a:lnTo>
                    <a:pt x="9614" y="10107"/>
                  </a:lnTo>
                  <a:lnTo>
                    <a:pt x="8220" y="10107"/>
                  </a:lnTo>
                  <a:lnTo>
                    <a:pt x="7860" y="923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grpSp>
      <p:grpSp>
        <p:nvGrpSpPr>
          <p:cNvPr id="42" name="Group 41"/>
          <p:cNvGrpSpPr/>
          <p:nvPr/>
        </p:nvGrpSpPr>
        <p:grpSpPr>
          <a:xfrm>
            <a:off x="668927" y="1762866"/>
            <a:ext cx="1439865" cy="358666"/>
            <a:chOff x="1885929" y="1503558"/>
            <a:chExt cx="1439865" cy="358666"/>
          </a:xfrm>
        </p:grpSpPr>
        <p:sp>
          <p:nvSpPr>
            <p:cNvPr id="43" name="Oval 42"/>
            <p:cNvSpPr/>
            <p:nvPr/>
          </p:nvSpPr>
          <p:spPr>
            <a:xfrm>
              <a:off x="1885929" y="1503558"/>
              <a:ext cx="358666" cy="3586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mtClean="0"/>
                <a:t>O</a:t>
              </a:r>
              <a:endParaRPr lang="en-US" sz="1600" b="1"/>
            </a:p>
          </p:txBody>
        </p:sp>
        <p:sp>
          <p:nvSpPr>
            <p:cNvPr id="44" name="TextBox 43"/>
            <p:cNvSpPr txBox="1"/>
            <p:nvPr/>
          </p:nvSpPr>
          <p:spPr>
            <a:xfrm>
              <a:off x="2187341" y="1514394"/>
              <a:ext cx="1138453" cy="338554"/>
            </a:xfrm>
            <a:prstGeom prst="rect">
              <a:avLst/>
            </a:prstGeom>
            <a:noFill/>
          </p:spPr>
          <p:txBody>
            <a:bodyPr wrap="none" rtlCol="0">
              <a:spAutoFit/>
            </a:bodyPr>
            <a:lstStyle/>
            <a:p>
              <a:r>
                <a:rPr lang="en-US" sz="1600" b="1" smtClean="0"/>
                <a:t>ppotunity</a:t>
              </a:r>
              <a:endParaRPr lang="en-US" sz="1600" b="1"/>
            </a:p>
          </p:txBody>
        </p:sp>
      </p:grpSp>
      <p:grpSp>
        <p:nvGrpSpPr>
          <p:cNvPr id="46" name="Group 45"/>
          <p:cNvGrpSpPr/>
          <p:nvPr/>
        </p:nvGrpSpPr>
        <p:grpSpPr>
          <a:xfrm>
            <a:off x="668927" y="2216746"/>
            <a:ext cx="1178575" cy="369434"/>
            <a:chOff x="1885929" y="1957438"/>
            <a:chExt cx="1178575" cy="369434"/>
          </a:xfrm>
        </p:grpSpPr>
        <p:sp>
          <p:nvSpPr>
            <p:cNvPr id="47" name="Oval 46"/>
            <p:cNvSpPr/>
            <p:nvPr/>
          </p:nvSpPr>
          <p:spPr>
            <a:xfrm>
              <a:off x="1885929" y="1957438"/>
              <a:ext cx="358666" cy="3586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mtClean="0"/>
                <a:t>S</a:t>
              </a:r>
              <a:endParaRPr lang="en-US" sz="1600" b="1"/>
            </a:p>
          </p:txBody>
        </p:sp>
        <p:sp>
          <p:nvSpPr>
            <p:cNvPr id="48" name="TextBox 47"/>
            <p:cNvSpPr txBox="1"/>
            <p:nvPr/>
          </p:nvSpPr>
          <p:spPr>
            <a:xfrm>
              <a:off x="2187341" y="1988318"/>
              <a:ext cx="877163" cy="338554"/>
            </a:xfrm>
            <a:prstGeom prst="rect">
              <a:avLst/>
            </a:prstGeom>
            <a:noFill/>
          </p:spPr>
          <p:txBody>
            <a:bodyPr wrap="none" rtlCol="0">
              <a:spAutoFit/>
            </a:bodyPr>
            <a:lstStyle/>
            <a:p>
              <a:r>
                <a:rPr lang="en-US" sz="1600" b="1" smtClean="0"/>
                <a:t>olution</a:t>
              </a:r>
              <a:endParaRPr lang="en-US" sz="1600" b="1"/>
            </a:p>
          </p:txBody>
        </p:sp>
      </p:grpSp>
      <p:grpSp>
        <p:nvGrpSpPr>
          <p:cNvPr id="50" name="Group 49"/>
          <p:cNvGrpSpPr/>
          <p:nvPr/>
        </p:nvGrpSpPr>
        <p:grpSpPr>
          <a:xfrm>
            <a:off x="668823" y="2670625"/>
            <a:ext cx="1170665" cy="369828"/>
            <a:chOff x="1885825" y="2411317"/>
            <a:chExt cx="1170665" cy="369828"/>
          </a:xfrm>
        </p:grpSpPr>
        <p:sp>
          <p:nvSpPr>
            <p:cNvPr id="51" name="Oval 50"/>
            <p:cNvSpPr/>
            <p:nvPr/>
          </p:nvSpPr>
          <p:spPr>
            <a:xfrm>
              <a:off x="1885825" y="2411317"/>
              <a:ext cx="358666" cy="3586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mtClean="0"/>
                <a:t>B</a:t>
              </a:r>
              <a:endParaRPr lang="en-US" sz="1600" b="1"/>
            </a:p>
          </p:txBody>
        </p:sp>
        <p:sp>
          <p:nvSpPr>
            <p:cNvPr id="52" name="TextBox 51"/>
            <p:cNvSpPr txBox="1"/>
            <p:nvPr/>
          </p:nvSpPr>
          <p:spPr>
            <a:xfrm>
              <a:off x="2187341" y="2442591"/>
              <a:ext cx="869149" cy="338554"/>
            </a:xfrm>
            <a:prstGeom prst="rect">
              <a:avLst/>
            </a:prstGeom>
            <a:noFill/>
          </p:spPr>
          <p:txBody>
            <a:bodyPr wrap="none" rtlCol="0">
              <a:spAutoFit/>
            </a:bodyPr>
            <a:lstStyle/>
            <a:p>
              <a:r>
                <a:rPr lang="en-US" sz="1600" b="1" smtClean="0"/>
                <a:t>usiness</a:t>
              </a:r>
              <a:endParaRPr lang="en-US" sz="1600" b="1"/>
            </a:p>
          </p:txBody>
        </p:sp>
      </p:grpSp>
      <p:grpSp>
        <p:nvGrpSpPr>
          <p:cNvPr id="54" name="Group 53"/>
          <p:cNvGrpSpPr/>
          <p:nvPr/>
        </p:nvGrpSpPr>
        <p:grpSpPr>
          <a:xfrm>
            <a:off x="2368934" y="1683894"/>
            <a:ext cx="1190134" cy="1316575"/>
            <a:chOff x="3325855" y="1453614"/>
            <a:chExt cx="1190134" cy="1316575"/>
          </a:xfrm>
        </p:grpSpPr>
        <p:sp>
          <p:nvSpPr>
            <p:cNvPr id="55" name="Rectangle 54"/>
            <p:cNvSpPr/>
            <p:nvPr/>
          </p:nvSpPr>
          <p:spPr>
            <a:xfrm>
              <a:off x="3463720" y="1855789"/>
              <a:ext cx="914400" cy="9144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smtClean="0"/>
                <a:t>100+</a:t>
              </a:r>
              <a:endParaRPr lang="en-US" sz="2000" b="1"/>
            </a:p>
          </p:txBody>
        </p:sp>
        <p:sp>
          <p:nvSpPr>
            <p:cNvPr id="56" name="TextBox 55"/>
            <p:cNvSpPr txBox="1"/>
            <p:nvPr/>
          </p:nvSpPr>
          <p:spPr>
            <a:xfrm>
              <a:off x="3325855" y="1453614"/>
              <a:ext cx="1190134" cy="338554"/>
            </a:xfrm>
            <a:prstGeom prst="rect">
              <a:avLst/>
            </a:prstGeom>
            <a:noFill/>
          </p:spPr>
          <p:txBody>
            <a:bodyPr wrap="none" rtlCol="0">
              <a:spAutoFit/>
            </a:bodyPr>
            <a:lstStyle/>
            <a:p>
              <a:pPr algn="ctr"/>
              <a:r>
                <a:rPr lang="en-US" sz="1600" i="1" smtClean="0"/>
                <a:t>Employeers</a:t>
              </a:r>
              <a:endParaRPr lang="en-US" sz="1600" i="1"/>
            </a:p>
          </p:txBody>
        </p:sp>
      </p:grpSp>
      <p:cxnSp>
        <p:nvCxnSpPr>
          <p:cNvPr id="68" name="Straight Connector 67"/>
          <p:cNvCxnSpPr/>
          <p:nvPr/>
        </p:nvCxnSpPr>
        <p:spPr>
          <a:xfrm>
            <a:off x="10710758" y="1226319"/>
            <a:ext cx="0" cy="190676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5" name="Group 44"/>
          <p:cNvGrpSpPr/>
          <p:nvPr/>
        </p:nvGrpSpPr>
        <p:grpSpPr>
          <a:xfrm>
            <a:off x="6447124" y="1428683"/>
            <a:ext cx="1132426" cy="1575593"/>
            <a:chOff x="6447124" y="1428683"/>
            <a:chExt cx="1132426" cy="1575593"/>
          </a:xfrm>
        </p:grpSpPr>
        <p:sp>
          <p:nvSpPr>
            <p:cNvPr id="59" name="Rectangle 58"/>
            <p:cNvSpPr/>
            <p:nvPr/>
          </p:nvSpPr>
          <p:spPr>
            <a:xfrm>
              <a:off x="6464697" y="1829402"/>
              <a:ext cx="1097280" cy="117487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smtClean="0"/>
                <a:t>Vung Tau</a:t>
              </a:r>
            </a:p>
            <a:p>
              <a:pPr algn="ctr"/>
              <a:r>
                <a:rPr lang="en-US" sz="1200" smtClean="0"/>
                <a:t>City</a:t>
              </a:r>
              <a:endParaRPr lang="en-US" sz="1200"/>
            </a:p>
          </p:txBody>
        </p:sp>
        <p:sp>
          <p:nvSpPr>
            <p:cNvPr id="60" name="TextBox 59"/>
            <p:cNvSpPr txBox="1"/>
            <p:nvPr/>
          </p:nvSpPr>
          <p:spPr>
            <a:xfrm>
              <a:off x="6447124" y="1428683"/>
              <a:ext cx="1132426" cy="338554"/>
            </a:xfrm>
            <a:prstGeom prst="rect">
              <a:avLst/>
            </a:prstGeom>
            <a:noFill/>
          </p:spPr>
          <p:txBody>
            <a:bodyPr wrap="none" rtlCol="0">
              <a:spAutoFit/>
            </a:bodyPr>
            <a:lstStyle/>
            <a:p>
              <a:pPr algn="ctr"/>
              <a:r>
                <a:rPr lang="en-US" sz="1600" i="1"/>
                <a:t>Rep. Office</a:t>
              </a:r>
              <a:endParaRPr lang="en-US" sz="1600" b="1" i="1"/>
            </a:p>
          </p:txBody>
        </p:sp>
      </p:grpSp>
      <p:grpSp>
        <p:nvGrpSpPr>
          <p:cNvPr id="3" name="Group 2"/>
          <p:cNvGrpSpPr/>
          <p:nvPr/>
        </p:nvGrpSpPr>
        <p:grpSpPr>
          <a:xfrm>
            <a:off x="7742997" y="1433611"/>
            <a:ext cx="1097280" cy="1570665"/>
            <a:chOff x="7742997" y="1433611"/>
            <a:chExt cx="1097280" cy="1570665"/>
          </a:xfrm>
        </p:grpSpPr>
        <p:sp>
          <p:nvSpPr>
            <p:cNvPr id="62" name="Rectangle 61"/>
            <p:cNvSpPr/>
            <p:nvPr/>
          </p:nvSpPr>
          <p:spPr>
            <a:xfrm>
              <a:off x="7742997" y="1829402"/>
              <a:ext cx="1097280" cy="54864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smtClean="0"/>
                <a:t>Da Nang</a:t>
              </a:r>
              <a:endParaRPr lang="en-US" sz="1200" b="1"/>
            </a:p>
            <a:p>
              <a:pPr algn="ctr"/>
              <a:r>
                <a:rPr lang="en-US" sz="1200"/>
                <a:t>City</a:t>
              </a:r>
            </a:p>
          </p:txBody>
        </p:sp>
        <p:sp>
          <p:nvSpPr>
            <p:cNvPr id="63" name="Rectangle 62"/>
            <p:cNvSpPr/>
            <p:nvPr/>
          </p:nvSpPr>
          <p:spPr>
            <a:xfrm>
              <a:off x="7742997" y="2455636"/>
              <a:ext cx="1097280" cy="54864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smtClean="0"/>
                <a:t>Can Tho</a:t>
              </a:r>
              <a:endParaRPr lang="en-US" sz="1200" b="1"/>
            </a:p>
            <a:p>
              <a:pPr algn="ctr"/>
              <a:r>
                <a:rPr lang="en-US" sz="1200"/>
                <a:t>City</a:t>
              </a:r>
            </a:p>
          </p:txBody>
        </p:sp>
        <p:sp>
          <p:nvSpPr>
            <p:cNvPr id="64" name="TextBox 63"/>
            <p:cNvSpPr txBox="1"/>
            <p:nvPr/>
          </p:nvSpPr>
          <p:spPr>
            <a:xfrm>
              <a:off x="7863827" y="1433611"/>
              <a:ext cx="855619" cy="338554"/>
            </a:xfrm>
            <a:prstGeom prst="rect">
              <a:avLst/>
            </a:prstGeom>
            <a:noFill/>
          </p:spPr>
          <p:txBody>
            <a:bodyPr wrap="none" rtlCol="0">
              <a:spAutoFit/>
            </a:bodyPr>
            <a:lstStyle/>
            <a:p>
              <a:pPr algn="ctr"/>
              <a:r>
                <a:rPr lang="en-US" sz="1600" i="1"/>
                <a:t>Reseller</a:t>
              </a:r>
            </a:p>
          </p:txBody>
        </p:sp>
      </p:grpSp>
      <p:grpSp>
        <p:nvGrpSpPr>
          <p:cNvPr id="53" name="Group 52"/>
          <p:cNvGrpSpPr/>
          <p:nvPr/>
        </p:nvGrpSpPr>
        <p:grpSpPr>
          <a:xfrm>
            <a:off x="3722513" y="1424876"/>
            <a:ext cx="1228926" cy="1579400"/>
            <a:chOff x="3722513" y="1424876"/>
            <a:chExt cx="1228926" cy="1579400"/>
          </a:xfrm>
        </p:grpSpPr>
        <p:sp>
          <p:nvSpPr>
            <p:cNvPr id="66" name="Rectangle 65"/>
            <p:cNvSpPr/>
            <p:nvPr/>
          </p:nvSpPr>
          <p:spPr>
            <a:xfrm>
              <a:off x="3751823" y="1830963"/>
              <a:ext cx="1168795" cy="117331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smtClean="0"/>
                <a:t>Hanoi</a:t>
              </a:r>
              <a:endParaRPr lang="en-US" sz="2000" b="1"/>
            </a:p>
          </p:txBody>
        </p:sp>
        <p:sp>
          <p:nvSpPr>
            <p:cNvPr id="67" name="TextBox 66"/>
            <p:cNvSpPr txBox="1"/>
            <p:nvPr/>
          </p:nvSpPr>
          <p:spPr>
            <a:xfrm>
              <a:off x="3722513" y="1424876"/>
              <a:ext cx="1228926" cy="338554"/>
            </a:xfrm>
            <a:prstGeom prst="rect">
              <a:avLst/>
            </a:prstGeom>
            <a:noFill/>
          </p:spPr>
          <p:txBody>
            <a:bodyPr wrap="none" rtlCol="0">
              <a:spAutoFit/>
            </a:bodyPr>
            <a:lstStyle/>
            <a:p>
              <a:pPr algn="ctr"/>
              <a:r>
                <a:rPr lang="en-US" sz="1600" i="1" smtClean="0"/>
                <a:t>Head Office</a:t>
              </a:r>
              <a:endParaRPr lang="en-US" sz="1600" b="1" i="1"/>
            </a:p>
          </p:txBody>
        </p:sp>
      </p:grpSp>
      <p:grpSp>
        <p:nvGrpSpPr>
          <p:cNvPr id="49" name="Group 48"/>
          <p:cNvGrpSpPr/>
          <p:nvPr/>
        </p:nvGrpSpPr>
        <p:grpSpPr>
          <a:xfrm>
            <a:off x="5114884" y="1424876"/>
            <a:ext cx="1168795" cy="1579400"/>
            <a:chOff x="5114884" y="1424876"/>
            <a:chExt cx="1168795" cy="1579400"/>
          </a:xfrm>
        </p:grpSpPr>
        <p:sp>
          <p:nvSpPr>
            <p:cNvPr id="70" name="Rectangle 69"/>
            <p:cNvSpPr/>
            <p:nvPr/>
          </p:nvSpPr>
          <p:spPr>
            <a:xfrm>
              <a:off x="5114884" y="1830963"/>
              <a:ext cx="1168795" cy="117331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Ho Chi Minh</a:t>
              </a:r>
            </a:p>
            <a:p>
              <a:pPr algn="ctr"/>
              <a:r>
                <a:rPr lang="en-US" sz="1200"/>
                <a:t>City</a:t>
              </a:r>
            </a:p>
          </p:txBody>
        </p:sp>
        <p:sp>
          <p:nvSpPr>
            <p:cNvPr id="71" name="TextBox 70"/>
            <p:cNvSpPr txBox="1"/>
            <p:nvPr/>
          </p:nvSpPr>
          <p:spPr>
            <a:xfrm>
              <a:off x="5133824" y="1424876"/>
              <a:ext cx="1132426" cy="338554"/>
            </a:xfrm>
            <a:prstGeom prst="rect">
              <a:avLst/>
            </a:prstGeom>
            <a:noFill/>
          </p:spPr>
          <p:txBody>
            <a:bodyPr wrap="none" rtlCol="0">
              <a:spAutoFit/>
            </a:bodyPr>
            <a:lstStyle/>
            <a:p>
              <a:pPr algn="ctr"/>
              <a:r>
                <a:rPr lang="en-US" sz="1600" i="1"/>
                <a:t>Rep. Office</a:t>
              </a:r>
              <a:endParaRPr lang="en-US" sz="1600" b="1" i="1"/>
            </a:p>
          </p:txBody>
        </p:sp>
      </p:grpSp>
    </p:spTree>
    <p:extLst>
      <p:ext uri="{BB962C8B-B14F-4D97-AF65-F5344CB8AC3E}">
        <p14:creationId xmlns:p14="http://schemas.microsoft.com/office/powerpoint/2010/main" val="385419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par>
                                <p:cTn id="17" presetID="10" presetClass="entr" presetSubtype="0"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500"/>
                                        <p:tgtEl>
                                          <p:spTgt spid="5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par>
                                <p:cTn id="28" presetID="10"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par>
                                <p:cTn id="31" presetID="10" presetClass="entr" presetSubtype="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500"/>
                                        <p:tgtEl>
                                          <p:spTgt spid="53"/>
                                        </p:tgtEl>
                                      </p:cBhvr>
                                    </p:animEffect>
                                  </p:childTnLst>
                                </p:cTn>
                              </p:par>
                              <p:par>
                                <p:cTn id="34" presetID="10" presetClass="entr" presetSubtype="0" fill="hold" nodeType="with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fade">
                                      <p:cBhvr>
                                        <p:cTn id="36" dur="500"/>
                                        <p:tgtEl>
                                          <p:spTgt spid="4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par>
                                <p:cTn id="42" presetID="10"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10"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10" presetClass="entr" presetSubtype="0"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par>
                                <p:cTn id="51" presetID="10"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cTn>
                              </p:par>
                              <p:par>
                                <p:cTn id="54" presetID="10" presetClass="entr" presetSubtype="0" fill="hold"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393460"/>
            <a:ext cx="8591550" cy="480131"/>
          </a:xfrm>
        </p:spPr>
        <p:txBody>
          <a:bodyPr/>
          <a:lstStyle/>
          <a:p>
            <a:pPr algn="ctr"/>
            <a:r>
              <a:rPr lang="en-US" sz="2800" smtClean="0"/>
              <a:t>Potential of Vietnam Export and Import 2005-2014</a:t>
            </a:r>
            <a:endParaRPr lang="en-US" sz="2800"/>
          </a:p>
        </p:txBody>
      </p:sp>
      <p:graphicFrame>
        <p:nvGraphicFramePr>
          <p:cNvPr id="3" name="Chart 2"/>
          <p:cNvGraphicFramePr/>
          <p:nvPr>
            <p:extLst>
              <p:ext uri="{D42A27DB-BD31-4B8C-83A1-F6EECF244321}">
                <p14:modId xmlns:p14="http://schemas.microsoft.com/office/powerpoint/2010/main" val="2281468047"/>
              </p:ext>
            </p:extLst>
          </p:nvPr>
        </p:nvGraphicFramePr>
        <p:xfrm>
          <a:off x="91440" y="1028500"/>
          <a:ext cx="8961120" cy="530352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93980" y="1200436"/>
            <a:ext cx="997389" cy="276999"/>
          </a:xfrm>
          <a:prstGeom prst="rect">
            <a:avLst/>
          </a:prstGeom>
          <a:noFill/>
        </p:spPr>
        <p:txBody>
          <a:bodyPr wrap="none" rtlCol="0">
            <a:spAutoFit/>
          </a:bodyPr>
          <a:lstStyle/>
          <a:p>
            <a:r>
              <a:rPr lang="en-US" sz="1200" b="1" smtClean="0">
                <a:solidFill>
                  <a:srgbClr val="595959"/>
                </a:solidFill>
              </a:rPr>
              <a:t>Billion USD</a:t>
            </a:r>
            <a:endParaRPr lang="en-US" sz="1200" b="1">
              <a:solidFill>
                <a:srgbClr val="595959"/>
              </a:solidFill>
            </a:endParaRPr>
          </a:p>
        </p:txBody>
      </p:sp>
      <p:sp>
        <p:nvSpPr>
          <p:cNvPr id="5" name="TextBox 4"/>
          <p:cNvSpPr txBox="1"/>
          <p:nvPr/>
        </p:nvSpPr>
        <p:spPr>
          <a:xfrm>
            <a:off x="3261421" y="6486929"/>
            <a:ext cx="2621167" cy="276999"/>
          </a:xfrm>
          <a:prstGeom prst="rect">
            <a:avLst/>
          </a:prstGeom>
          <a:noFill/>
        </p:spPr>
        <p:txBody>
          <a:bodyPr wrap="none" rtlCol="0">
            <a:spAutoFit/>
          </a:bodyPr>
          <a:lstStyle/>
          <a:p>
            <a:pPr algn="ctr"/>
            <a:r>
              <a:rPr lang="en-US" sz="1200" i="1" smtClean="0">
                <a:solidFill>
                  <a:schemeClr val="tx1">
                    <a:lumMod val="75000"/>
                    <a:lumOff val="25000"/>
                  </a:schemeClr>
                </a:solidFill>
              </a:rPr>
              <a:t>Source: Vietnam Customs 15/2/2014</a:t>
            </a:r>
            <a:endParaRPr lang="en-US" sz="1200" i="1">
              <a:solidFill>
                <a:schemeClr val="tx1">
                  <a:lumMod val="75000"/>
                  <a:lumOff val="25000"/>
                </a:schemeClr>
              </a:solidFill>
            </a:endParaRPr>
          </a:p>
        </p:txBody>
      </p:sp>
    </p:spTree>
    <p:extLst>
      <p:ext uri="{BB962C8B-B14F-4D97-AF65-F5344CB8AC3E}">
        <p14:creationId xmlns:p14="http://schemas.microsoft.com/office/powerpoint/2010/main" val="3526213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Top Vietnamese Export Product in 2014</a:t>
            </a:r>
            <a:endParaRPr lang="en-US"/>
          </a:p>
        </p:txBody>
      </p:sp>
      <p:graphicFrame>
        <p:nvGraphicFramePr>
          <p:cNvPr id="3" name="Chart 3"/>
          <p:cNvGraphicFramePr>
            <a:graphicFrameLocks/>
          </p:cNvGraphicFramePr>
          <p:nvPr>
            <p:extLst>
              <p:ext uri="{D42A27DB-BD31-4B8C-83A1-F6EECF244321}">
                <p14:modId xmlns:p14="http://schemas.microsoft.com/office/powerpoint/2010/main" val="958010144"/>
              </p:ext>
            </p:extLst>
          </p:nvPr>
        </p:nvGraphicFramePr>
        <p:xfrm>
          <a:off x="91440" y="1042350"/>
          <a:ext cx="8961120" cy="530352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261419" y="6486929"/>
            <a:ext cx="2621167" cy="276999"/>
          </a:xfrm>
          <a:prstGeom prst="rect">
            <a:avLst/>
          </a:prstGeom>
          <a:noFill/>
        </p:spPr>
        <p:txBody>
          <a:bodyPr wrap="none" rtlCol="0">
            <a:spAutoFit/>
          </a:bodyPr>
          <a:lstStyle/>
          <a:p>
            <a:pPr algn="ctr"/>
            <a:r>
              <a:rPr lang="en-US" sz="1200" i="1">
                <a:solidFill>
                  <a:schemeClr val="tx1">
                    <a:lumMod val="75000"/>
                    <a:lumOff val="25000"/>
                  </a:schemeClr>
                </a:solidFill>
              </a:rPr>
              <a:t>Source: Vietnam Customs 15/2/2014</a:t>
            </a:r>
          </a:p>
        </p:txBody>
      </p:sp>
    </p:spTree>
    <p:extLst>
      <p:ext uri="{BB962C8B-B14F-4D97-AF65-F5344CB8AC3E}">
        <p14:creationId xmlns:p14="http://schemas.microsoft.com/office/powerpoint/2010/main" val="327605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Top Vietnam Export Market in 2014</a:t>
            </a:r>
            <a:endParaRPr lang="en-US"/>
          </a:p>
        </p:txBody>
      </p:sp>
      <p:sp>
        <p:nvSpPr>
          <p:cNvPr id="3" name="TextBox 2"/>
          <p:cNvSpPr txBox="1"/>
          <p:nvPr/>
        </p:nvSpPr>
        <p:spPr>
          <a:xfrm>
            <a:off x="3261419" y="6486929"/>
            <a:ext cx="2621167" cy="276999"/>
          </a:xfrm>
          <a:prstGeom prst="rect">
            <a:avLst/>
          </a:prstGeom>
          <a:noFill/>
        </p:spPr>
        <p:txBody>
          <a:bodyPr wrap="none" rtlCol="0">
            <a:spAutoFit/>
          </a:bodyPr>
          <a:lstStyle/>
          <a:p>
            <a:pPr algn="ctr"/>
            <a:r>
              <a:rPr lang="en-US" sz="1200" i="1">
                <a:solidFill>
                  <a:schemeClr val="tx1">
                    <a:lumMod val="75000"/>
                    <a:lumOff val="25000"/>
                  </a:schemeClr>
                </a:solidFill>
              </a:rPr>
              <a:t>Source: Vietnam Customs 15/2/2014</a:t>
            </a:r>
          </a:p>
        </p:txBody>
      </p:sp>
      <p:graphicFrame>
        <p:nvGraphicFramePr>
          <p:cNvPr id="4" name="Chart 3"/>
          <p:cNvGraphicFramePr/>
          <p:nvPr>
            <p:extLst>
              <p:ext uri="{D42A27DB-BD31-4B8C-83A1-F6EECF244321}">
                <p14:modId xmlns:p14="http://schemas.microsoft.com/office/powerpoint/2010/main" val="1886656328"/>
              </p:ext>
            </p:extLst>
          </p:nvPr>
        </p:nvGraphicFramePr>
        <p:xfrm>
          <a:off x="91440" y="1042350"/>
          <a:ext cx="8961120" cy="53035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52936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Vietnam globalization and market openness</a:t>
            </a:r>
          </a:p>
        </p:txBody>
      </p:sp>
      <p:sp>
        <p:nvSpPr>
          <p:cNvPr id="3" name="Rectangle 2"/>
          <p:cNvSpPr/>
          <p:nvPr/>
        </p:nvSpPr>
        <p:spPr>
          <a:xfrm>
            <a:off x="182880" y="2203967"/>
            <a:ext cx="822960" cy="5486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t>AFTA</a:t>
            </a:r>
          </a:p>
          <a:p>
            <a:pPr algn="ctr"/>
            <a:r>
              <a:rPr lang="en-US" sz="1000" i="1" smtClean="0"/>
              <a:t>Asean</a:t>
            </a:r>
            <a:endParaRPr lang="en-US" sz="400" i="1"/>
          </a:p>
        </p:txBody>
      </p:sp>
      <p:sp>
        <p:nvSpPr>
          <p:cNvPr id="4" name="Rectangle 3"/>
          <p:cNvSpPr/>
          <p:nvPr/>
        </p:nvSpPr>
        <p:spPr>
          <a:xfrm>
            <a:off x="1115568" y="2203967"/>
            <a:ext cx="1097280" cy="5486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t>AIFTA</a:t>
            </a:r>
          </a:p>
          <a:p>
            <a:pPr algn="ctr"/>
            <a:r>
              <a:rPr lang="en-US" sz="1000" i="1" smtClean="0"/>
              <a:t>Asean - India</a:t>
            </a:r>
            <a:endParaRPr lang="en-US" sz="1050" i="1"/>
          </a:p>
        </p:txBody>
      </p:sp>
      <p:sp>
        <p:nvSpPr>
          <p:cNvPr id="5" name="Rectangle 4"/>
          <p:cNvSpPr/>
          <p:nvPr/>
        </p:nvSpPr>
        <p:spPr>
          <a:xfrm>
            <a:off x="2322576" y="2203967"/>
            <a:ext cx="2194560" cy="5486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t>AANZFTA</a:t>
            </a:r>
          </a:p>
          <a:p>
            <a:pPr algn="ctr"/>
            <a:r>
              <a:rPr lang="en-US" sz="1000" i="1" smtClean="0"/>
              <a:t>Asean – Australia/New Zealand</a:t>
            </a:r>
            <a:endParaRPr lang="en-US" sz="1050" i="1"/>
          </a:p>
        </p:txBody>
      </p:sp>
      <p:sp>
        <p:nvSpPr>
          <p:cNvPr id="6" name="Rectangle 5"/>
          <p:cNvSpPr/>
          <p:nvPr/>
        </p:nvSpPr>
        <p:spPr>
          <a:xfrm>
            <a:off x="4626864" y="2203967"/>
            <a:ext cx="1371600" cy="5486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t>AKFTA</a:t>
            </a:r>
            <a:endParaRPr lang="en-US" sz="2000" b="1" dirty="0" smtClean="0"/>
          </a:p>
          <a:p>
            <a:pPr algn="ctr"/>
            <a:r>
              <a:rPr lang="en-US" sz="1000" i="1" dirty="0" err="1" smtClean="0"/>
              <a:t>Asean</a:t>
            </a:r>
            <a:r>
              <a:rPr lang="en-US" sz="1000" i="1" dirty="0" smtClean="0"/>
              <a:t> – Korea</a:t>
            </a:r>
            <a:endParaRPr lang="en-US" sz="1050" i="1" dirty="0"/>
          </a:p>
        </p:txBody>
      </p:sp>
      <p:sp>
        <p:nvSpPr>
          <p:cNvPr id="7" name="Rectangle 6"/>
          <p:cNvSpPr/>
          <p:nvPr/>
        </p:nvSpPr>
        <p:spPr>
          <a:xfrm>
            <a:off x="6108192" y="2203967"/>
            <a:ext cx="1371600" cy="5486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t>AJCEP</a:t>
            </a:r>
          </a:p>
          <a:p>
            <a:pPr algn="ctr"/>
            <a:r>
              <a:rPr lang="en-US" sz="1000" i="1" smtClean="0"/>
              <a:t>Asean – Japan</a:t>
            </a:r>
            <a:endParaRPr lang="en-US" sz="1050" i="1"/>
          </a:p>
        </p:txBody>
      </p:sp>
      <p:sp>
        <p:nvSpPr>
          <p:cNvPr id="8" name="Rectangle 7"/>
          <p:cNvSpPr/>
          <p:nvPr/>
        </p:nvSpPr>
        <p:spPr>
          <a:xfrm>
            <a:off x="7589520" y="2203967"/>
            <a:ext cx="1371600" cy="5486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t>ACFTA</a:t>
            </a:r>
          </a:p>
          <a:p>
            <a:pPr algn="ctr"/>
            <a:r>
              <a:rPr lang="en-US" sz="1000" i="1" smtClean="0"/>
              <a:t>Asean – China</a:t>
            </a:r>
            <a:endParaRPr lang="en-US" sz="1050" i="1"/>
          </a:p>
        </p:txBody>
      </p:sp>
      <p:sp>
        <p:nvSpPr>
          <p:cNvPr id="9" name="Rectangle 8"/>
          <p:cNvSpPr/>
          <p:nvPr/>
        </p:nvSpPr>
        <p:spPr>
          <a:xfrm>
            <a:off x="1661368" y="2872160"/>
            <a:ext cx="1371600" cy="54864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t>EPA</a:t>
            </a:r>
          </a:p>
          <a:p>
            <a:pPr algn="ctr"/>
            <a:r>
              <a:rPr lang="en-US" sz="1000" i="1" smtClean="0"/>
              <a:t>Vietnam – Japan</a:t>
            </a:r>
            <a:endParaRPr lang="en-US" sz="1050" i="1"/>
          </a:p>
        </p:txBody>
      </p:sp>
      <p:sp>
        <p:nvSpPr>
          <p:cNvPr id="10" name="Rectangle 9"/>
          <p:cNvSpPr/>
          <p:nvPr/>
        </p:nvSpPr>
        <p:spPr>
          <a:xfrm>
            <a:off x="182880" y="2872160"/>
            <a:ext cx="1371600" cy="54864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V</a:t>
            </a:r>
            <a:r>
              <a:rPr lang="en-US" sz="2000" b="1" smtClean="0"/>
              <a:t>CFTA</a:t>
            </a:r>
          </a:p>
          <a:p>
            <a:pPr algn="ctr"/>
            <a:r>
              <a:rPr lang="en-US" sz="1000" i="1" smtClean="0"/>
              <a:t>Vietnam – Chile</a:t>
            </a:r>
            <a:endParaRPr lang="en-US" sz="1050" i="1"/>
          </a:p>
        </p:txBody>
      </p:sp>
      <p:sp>
        <p:nvSpPr>
          <p:cNvPr id="11" name="Rectangle 10"/>
          <p:cNvSpPr/>
          <p:nvPr/>
        </p:nvSpPr>
        <p:spPr>
          <a:xfrm>
            <a:off x="180040" y="5481027"/>
            <a:ext cx="1371600" cy="5486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t>TREATI</a:t>
            </a:r>
          </a:p>
          <a:p>
            <a:pPr algn="ctr"/>
            <a:r>
              <a:rPr lang="en-US" sz="1000" i="1" smtClean="0"/>
              <a:t>Asean – EU</a:t>
            </a:r>
            <a:endParaRPr lang="en-US" sz="1050" i="1"/>
          </a:p>
        </p:txBody>
      </p:sp>
      <p:sp>
        <p:nvSpPr>
          <p:cNvPr id="12" name="Rectangle 11"/>
          <p:cNvSpPr/>
          <p:nvPr/>
        </p:nvSpPr>
        <p:spPr>
          <a:xfrm>
            <a:off x="1802350" y="5516688"/>
            <a:ext cx="1371600" cy="54864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t>EVFTA</a:t>
            </a:r>
          </a:p>
          <a:p>
            <a:pPr algn="ctr"/>
            <a:r>
              <a:rPr lang="en-US" sz="1000" i="1" smtClean="0"/>
              <a:t>Vietnam – EU</a:t>
            </a:r>
            <a:endParaRPr lang="en-US" sz="1050" i="1"/>
          </a:p>
        </p:txBody>
      </p:sp>
      <p:sp>
        <p:nvSpPr>
          <p:cNvPr id="14" name="Rectangle 13"/>
          <p:cNvSpPr/>
          <p:nvPr/>
        </p:nvSpPr>
        <p:spPr>
          <a:xfrm>
            <a:off x="3173950" y="2902646"/>
            <a:ext cx="2468880" cy="54864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000" b="1" dirty="0" err="1" smtClean="0"/>
              <a:t>VCUFTA</a:t>
            </a:r>
            <a:endParaRPr lang="en-US" sz="2000" b="1" dirty="0" smtClean="0"/>
          </a:p>
          <a:p>
            <a:pPr algn="ctr"/>
            <a:r>
              <a:rPr lang="en-US" sz="1000" i="1" dirty="0" smtClean="0"/>
              <a:t>Vietnam – Belarus – </a:t>
            </a:r>
            <a:r>
              <a:rPr lang="en-US" sz="1050" i="1" dirty="0" smtClean="0"/>
              <a:t>Kazakhstan </a:t>
            </a:r>
            <a:r>
              <a:rPr lang="en-US" sz="1050" i="1" dirty="0"/>
              <a:t>– </a:t>
            </a:r>
            <a:r>
              <a:rPr lang="en-US" sz="1050" i="1" dirty="0" smtClean="0"/>
              <a:t>Russia</a:t>
            </a:r>
            <a:endParaRPr lang="en-US" sz="1050" i="1" dirty="0"/>
          </a:p>
        </p:txBody>
      </p:sp>
      <p:sp>
        <p:nvSpPr>
          <p:cNvPr id="15" name="Rectangle 14"/>
          <p:cNvSpPr/>
          <p:nvPr/>
        </p:nvSpPr>
        <p:spPr>
          <a:xfrm>
            <a:off x="3511296" y="5497247"/>
            <a:ext cx="3291840" cy="54864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000" b="1" dirty="0" err="1" smtClean="0"/>
              <a:t>VEFTA</a:t>
            </a:r>
            <a:endParaRPr lang="en-US" sz="2000" b="1" dirty="0" smtClean="0"/>
          </a:p>
          <a:p>
            <a:pPr algn="ctr"/>
            <a:r>
              <a:rPr lang="en-US" sz="1000" i="1" dirty="0"/>
              <a:t>Vietnam – Switzerland – </a:t>
            </a:r>
            <a:r>
              <a:rPr lang="en-US" sz="1000" i="1" dirty="0" smtClean="0"/>
              <a:t>Norway </a:t>
            </a:r>
            <a:r>
              <a:rPr lang="en-US" sz="1000" i="1" dirty="0"/>
              <a:t>– Liechtenstein – Iceland</a:t>
            </a:r>
            <a:endParaRPr lang="en-US" sz="1050" i="1" dirty="0"/>
          </a:p>
        </p:txBody>
      </p:sp>
      <p:grpSp>
        <p:nvGrpSpPr>
          <p:cNvPr id="16" name="Group 15"/>
          <p:cNvGrpSpPr/>
          <p:nvPr/>
        </p:nvGrpSpPr>
        <p:grpSpPr>
          <a:xfrm>
            <a:off x="182880" y="1745859"/>
            <a:ext cx="8778240" cy="369332"/>
            <a:chOff x="81238" y="931545"/>
            <a:chExt cx="8778240" cy="369332"/>
          </a:xfrm>
        </p:grpSpPr>
        <p:sp>
          <p:nvSpPr>
            <p:cNvPr id="17" name="TextBox 16"/>
            <p:cNvSpPr txBox="1"/>
            <p:nvPr/>
          </p:nvSpPr>
          <p:spPr>
            <a:xfrm>
              <a:off x="81238" y="931545"/>
              <a:ext cx="2548646" cy="369332"/>
            </a:xfrm>
            <a:prstGeom prst="rect">
              <a:avLst/>
            </a:prstGeom>
            <a:noFill/>
          </p:spPr>
          <p:txBody>
            <a:bodyPr wrap="none" lIns="0" rtlCol="0">
              <a:spAutoFit/>
            </a:bodyPr>
            <a:lstStyle/>
            <a:p>
              <a:r>
                <a:rPr lang="en-US" b="1" dirty="0" err="1" smtClean="0">
                  <a:solidFill>
                    <a:schemeClr val="accent2"/>
                  </a:solidFill>
                </a:rPr>
                <a:t>FTAs</a:t>
              </a:r>
              <a:r>
                <a:rPr lang="en-US" b="1" dirty="0" smtClean="0">
                  <a:solidFill>
                    <a:schemeClr val="accent2"/>
                  </a:solidFill>
                </a:rPr>
                <a:t> </a:t>
              </a:r>
              <a:r>
                <a:rPr lang="en-US" b="1" dirty="0">
                  <a:solidFill>
                    <a:schemeClr val="accent2"/>
                  </a:solidFill>
                </a:rPr>
                <a:t>have been signed</a:t>
              </a:r>
            </a:p>
          </p:txBody>
        </p:sp>
        <p:cxnSp>
          <p:nvCxnSpPr>
            <p:cNvPr id="18" name="Straight Connector 17"/>
            <p:cNvCxnSpPr/>
            <p:nvPr/>
          </p:nvCxnSpPr>
          <p:spPr>
            <a:xfrm>
              <a:off x="81238" y="1270099"/>
              <a:ext cx="877824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4624024" y="3989312"/>
            <a:ext cx="4334256" cy="1371600"/>
            <a:chOff x="4624024" y="3077064"/>
            <a:chExt cx="4334256" cy="1371600"/>
          </a:xfrm>
        </p:grpSpPr>
        <p:grpSp>
          <p:nvGrpSpPr>
            <p:cNvPr id="20" name="Group 19"/>
            <p:cNvGrpSpPr/>
            <p:nvPr/>
          </p:nvGrpSpPr>
          <p:grpSpPr>
            <a:xfrm>
              <a:off x="4624024" y="3077064"/>
              <a:ext cx="4334256" cy="1371600"/>
              <a:chOff x="4626864" y="2359071"/>
              <a:chExt cx="4334256" cy="1371600"/>
            </a:xfrm>
          </p:grpSpPr>
          <p:sp>
            <p:nvSpPr>
              <p:cNvPr id="22" name="Rectangle 21"/>
              <p:cNvSpPr/>
              <p:nvPr/>
            </p:nvSpPr>
            <p:spPr>
              <a:xfrm>
                <a:off x="4626864" y="2359071"/>
                <a:ext cx="1737360" cy="1371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t>TPP</a:t>
                </a:r>
              </a:p>
              <a:p>
                <a:pPr algn="ctr"/>
                <a:r>
                  <a:rPr lang="vi-VN" sz="1000" i="1"/>
                  <a:t>Trans-Pacific Partnership</a:t>
                </a:r>
                <a:endParaRPr lang="en-US" sz="1000" i="1" smtClean="0"/>
              </a:p>
            </p:txBody>
          </p:sp>
          <p:grpSp>
            <p:nvGrpSpPr>
              <p:cNvPr id="23" name="Group 22"/>
              <p:cNvGrpSpPr/>
              <p:nvPr/>
            </p:nvGrpSpPr>
            <p:grpSpPr>
              <a:xfrm>
                <a:off x="6309360" y="2359071"/>
                <a:ext cx="2651760" cy="1371600"/>
                <a:chOff x="3928380" y="4200244"/>
                <a:chExt cx="2651760" cy="1371600"/>
              </a:xfrm>
            </p:grpSpPr>
            <p:sp>
              <p:nvSpPr>
                <p:cNvPr id="24" name="Rectangle 23"/>
                <p:cNvSpPr/>
                <p:nvPr/>
              </p:nvSpPr>
              <p:spPr>
                <a:xfrm>
                  <a:off x="3928380" y="4200244"/>
                  <a:ext cx="2651760" cy="1371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p>
              </p:txBody>
            </p:sp>
            <p:pic>
              <p:nvPicPr>
                <p:cNvPr id="25" name="Picture 2" descr="http://upload.wikimedia.org/wikipedia/commons/thumb/9/91/TPP_enlargement.png/350px-TPP_enlargement.png"/>
                <p:cNvPicPr>
                  <a:picLocks noChangeAspect="1" noChangeArrowheads="1"/>
                </p:cNvPicPr>
                <p:nvPr/>
              </p:nvPicPr>
              <p:blipFill rotWithShape="1">
                <a:blip r:embed="rId2">
                  <a:extLst>
                    <a:ext uri="{28A0092B-C50C-407E-A947-70E740481C1C}">
                      <a14:useLocalDpi xmlns:a14="http://schemas.microsoft.com/office/drawing/2010/main" val="0"/>
                    </a:ext>
                  </a:extLst>
                </a:blip>
                <a:srcRect l="1017" r="6411"/>
                <a:stretch/>
              </p:blipFill>
              <p:spPr bwMode="auto">
                <a:xfrm>
                  <a:off x="3974100" y="4245964"/>
                  <a:ext cx="2560320" cy="128016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1" name="TextBox 20"/>
            <p:cNvSpPr txBox="1"/>
            <p:nvPr/>
          </p:nvSpPr>
          <p:spPr>
            <a:xfrm>
              <a:off x="6352240" y="3485865"/>
              <a:ext cx="2560320" cy="553998"/>
            </a:xfrm>
            <a:prstGeom prst="rect">
              <a:avLst/>
            </a:prstGeom>
            <a:solidFill>
              <a:srgbClr val="000000">
                <a:alpha val="50196"/>
              </a:srgbClr>
            </a:solidFill>
          </p:spPr>
          <p:txBody>
            <a:bodyPr wrap="square" rtlCol="0">
              <a:spAutoFit/>
            </a:bodyPr>
            <a:lstStyle/>
            <a:p>
              <a:pPr algn="ctr"/>
              <a:r>
                <a:rPr lang="en-US" sz="1000" b="1" smtClean="0">
                  <a:solidFill>
                    <a:schemeClr val="bg1"/>
                  </a:solidFill>
                </a:rPr>
                <a:t>B</a:t>
              </a:r>
              <a:r>
                <a:rPr lang="en-US" sz="1000" smtClean="0">
                  <a:solidFill>
                    <a:schemeClr val="bg1"/>
                  </a:solidFill>
                </a:rPr>
                <a:t>runei, </a:t>
              </a:r>
              <a:r>
                <a:rPr lang="en-US" sz="1000" b="1" smtClean="0">
                  <a:solidFill>
                    <a:schemeClr val="bg1"/>
                  </a:solidFill>
                </a:rPr>
                <a:t>C</a:t>
              </a:r>
              <a:r>
                <a:rPr lang="en-US" sz="1000" smtClean="0">
                  <a:solidFill>
                    <a:schemeClr val="bg1"/>
                  </a:solidFill>
                </a:rPr>
                <a:t>hile, </a:t>
              </a:r>
              <a:r>
                <a:rPr lang="en-US" sz="1000" b="1" smtClean="0">
                  <a:solidFill>
                    <a:schemeClr val="bg1"/>
                  </a:solidFill>
                </a:rPr>
                <a:t>N</a:t>
              </a:r>
              <a:r>
                <a:rPr lang="en-US" sz="1000" smtClean="0">
                  <a:solidFill>
                    <a:schemeClr val="bg1"/>
                  </a:solidFill>
                </a:rPr>
                <a:t>ew </a:t>
              </a:r>
              <a:r>
                <a:rPr lang="en-US" sz="1000" b="1" smtClean="0">
                  <a:solidFill>
                    <a:schemeClr val="bg1"/>
                  </a:solidFill>
                </a:rPr>
                <a:t>Z</a:t>
              </a:r>
              <a:r>
                <a:rPr lang="en-US" sz="1000" smtClean="0">
                  <a:solidFill>
                    <a:schemeClr val="bg1"/>
                  </a:solidFill>
                </a:rPr>
                <a:t>ealand, </a:t>
              </a:r>
              <a:r>
                <a:rPr lang="en-US" sz="1000" b="1" smtClean="0">
                  <a:solidFill>
                    <a:schemeClr val="bg1"/>
                  </a:solidFill>
                </a:rPr>
                <a:t>S</a:t>
              </a:r>
              <a:r>
                <a:rPr lang="en-US" sz="1000" smtClean="0">
                  <a:solidFill>
                    <a:schemeClr val="bg1"/>
                  </a:solidFill>
                </a:rPr>
                <a:t>ingapore, </a:t>
              </a:r>
              <a:r>
                <a:rPr lang="en-US" sz="1000" b="1" smtClean="0">
                  <a:solidFill>
                    <a:schemeClr val="bg1"/>
                  </a:solidFill>
                </a:rPr>
                <a:t>USA</a:t>
              </a:r>
              <a:r>
                <a:rPr lang="en-US" sz="1000" smtClean="0">
                  <a:solidFill>
                    <a:schemeClr val="bg1"/>
                  </a:solidFill>
                </a:rPr>
                <a:t>, </a:t>
              </a:r>
              <a:r>
                <a:rPr lang="en-US" sz="1000" b="1" smtClean="0">
                  <a:solidFill>
                    <a:schemeClr val="bg1"/>
                  </a:solidFill>
                </a:rPr>
                <a:t>A</a:t>
              </a:r>
              <a:r>
                <a:rPr lang="en-US" sz="1000" smtClean="0">
                  <a:solidFill>
                    <a:schemeClr val="bg1"/>
                  </a:solidFill>
                </a:rPr>
                <a:t>ustralia, </a:t>
              </a:r>
              <a:r>
                <a:rPr lang="en-US" sz="1000" b="1" smtClean="0">
                  <a:solidFill>
                    <a:schemeClr val="bg1"/>
                  </a:solidFill>
                </a:rPr>
                <a:t>P</a:t>
              </a:r>
              <a:r>
                <a:rPr lang="en-US" sz="1000" smtClean="0">
                  <a:solidFill>
                    <a:schemeClr val="bg1"/>
                  </a:solidFill>
                </a:rPr>
                <a:t>eru, </a:t>
              </a:r>
              <a:r>
                <a:rPr lang="en-US" sz="1000" b="1" smtClean="0">
                  <a:solidFill>
                    <a:schemeClr val="bg1"/>
                  </a:solidFill>
                </a:rPr>
                <a:t>M</a:t>
              </a:r>
              <a:r>
                <a:rPr lang="en-US" sz="1000" smtClean="0">
                  <a:solidFill>
                    <a:schemeClr val="bg1"/>
                  </a:solidFill>
                </a:rPr>
                <a:t>alaysia, </a:t>
              </a:r>
              <a:r>
                <a:rPr lang="en-US" sz="1000" b="1" smtClean="0">
                  <a:solidFill>
                    <a:schemeClr val="bg1"/>
                  </a:solidFill>
                </a:rPr>
                <a:t>M</a:t>
              </a:r>
              <a:r>
                <a:rPr lang="en-US" sz="1000" smtClean="0">
                  <a:solidFill>
                    <a:schemeClr val="bg1"/>
                  </a:solidFill>
                </a:rPr>
                <a:t>exico, </a:t>
              </a:r>
              <a:r>
                <a:rPr lang="en-US" sz="1000" b="1" smtClean="0">
                  <a:solidFill>
                    <a:schemeClr val="bg1"/>
                  </a:solidFill>
                </a:rPr>
                <a:t>C</a:t>
              </a:r>
              <a:r>
                <a:rPr lang="en-US" sz="1000" smtClean="0">
                  <a:solidFill>
                    <a:schemeClr val="bg1"/>
                  </a:solidFill>
                </a:rPr>
                <a:t>anada, </a:t>
              </a:r>
              <a:r>
                <a:rPr lang="en-US" sz="1000" b="1" smtClean="0">
                  <a:solidFill>
                    <a:schemeClr val="bg1"/>
                  </a:solidFill>
                </a:rPr>
                <a:t>J</a:t>
              </a:r>
              <a:r>
                <a:rPr lang="en-US" sz="1000" smtClean="0">
                  <a:solidFill>
                    <a:schemeClr val="bg1"/>
                  </a:solidFill>
                </a:rPr>
                <a:t>apan, </a:t>
              </a:r>
              <a:r>
                <a:rPr lang="en-US" sz="1000" b="1" smtClean="0">
                  <a:solidFill>
                    <a:schemeClr val="bg1"/>
                  </a:solidFill>
                </a:rPr>
                <a:t>T</a:t>
              </a:r>
              <a:r>
                <a:rPr lang="en-US" sz="1000" smtClean="0">
                  <a:solidFill>
                    <a:schemeClr val="bg1"/>
                  </a:solidFill>
                </a:rPr>
                <a:t>aiwan, </a:t>
              </a:r>
              <a:r>
                <a:rPr lang="en-US" sz="1000" b="1" smtClean="0">
                  <a:solidFill>
                    <a:schemeClr val="bg1"/>
                  </a:solidFill>
                </a:rPr>
                <a:t>K</a:t>
              </a:r>
              <a:r>
                <a:rPr lang="en-US" sz="1000" smtClean="0">
                  <a:solidFill>
                    <a:schemeClr val="bg1"/>
                  </a:solidFill>
                </a:rPr>
                <a:t>orea, </a:t>
              </a:r>
              <a:r>
                <a:rPr lang="en-US" sz="1000" b="1" smtClean="0">
                  <a:solidFill>
                    <a:schemeClr val="bg1"/>
                  </a:solidFill>
                </a:rPr>
                <a:t>V</a:t>
              </a:r>
              <a:r>
                <a:rPr lang="en-US" sz="1000" smtClean="0">
                  <a:solidFill>
                    <a:schemeClr val="bg1"/>
                  </a:solidFill>
                </a:rPr>
                <a:t>ietnam</a:t>
              </a:r>
            </a:p>
          </p:txBody>
        </p:sp>
      </p:grpSp>
      <p:grpSp>
        <p:nvGrpSpPr>
          <p:cNvPr id="26" name="Group 25"/>
          <p:cNvGrpSpPr/>
          <p:nvPr/>
        </p:nvGrpSpPr>
        <p:grpSpPr>
          <a:xfrm>
            <a:off x="180040" y="3989312"/>
            <a:ext cx="4334256" cy="1371600"/>
            <a:chOff x="180040" y="3077064"/>
            <a:chExt cx="4334256" cy="1371600"/>
          </a:xfrm>
        </p:grpSpPr>
        <p:grpSp>
          <p:nvGrpSpPr>
            <p:cNvPr id="27" name="Group 26"/>
            <p:cNvGrpSpPr/>
            <p:nvPr/>
          </p:nvGrpSpPr>
          <p:grpSpPr>
            <a:xfrm>
              <a:off x="180040" y="3077064"/>
              <a:ext cx="4334256" cy="1371600"/>
              <a:chOff x="182880" y="4009545"/>
              <a:chExt cx="4334256" cy="1371600"/>
            </a:xfrm>
          </p:grpSpPr>
          <p:sp>
            <p:nvSpPr>
              <p:cNvPr id="29" name="Rectangle 28"/>
              <p:cNvSpPr/>
              <p:nvPr/>
            </p:nvSpPr>
            <p:spPr>
              <a:xfrm>
                <a:off x="182880" y="4009545"/>
                <a:ext cx="1737360" cy="1371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t>RCEP</a:t>
                </a:r>
              </a:p>
              <a:p>
                <a:pPr algn="ctr"/>
                <a:r>
                  <a:rPr lang="en-US" sz="1000" i="1"/>
                  <a:t>Regional Comprehensive Economic Partnership</a:t>
                </a:r>
                <a:endParaRPr lang="en-US" sz="1000" i="1" smtClean="0"/>
              </a:p>
            </p:txBody>
          </p:sp>
          <p:grpSp>
            <p:nvGrpSpPr>
              <p:cNvPr id="30" name="Group 29"/>
              <p:cNvGrpSpPr/>
              <p:nvPr/>
            </p:nvGrpSpPr>
            <p:grpSpPr>
              <a:xfrm>
                <a:off x="1865376" y="4009545"/>
                <a:ext cx="2651760" cy="1371600"/>
                <a:chOff x="2870982" y="2587578"/>
                <a:chExt cx="2651760" cy="1371600"/>
              </a:xfrm>
            </p:grpSpPr>
            <p:sp>
              <p:nvSpPr>
                <p:cNvPr id="31" name="Rectangle 30"/>
                <p:cNvSpPr/>
                <p:nvPr/>
              </p:nvSpPr>
              <p:spPr>
                <a:xfrm>
                  <a:off x="2870982" y="2587578"/>
                  <a:ext cx="2651760" cy="1371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p>
              </p:txBody>
            </p:sp>
            <p:grpSp>
              <p:nvGrpSpPr>
                <p:cNvPr id="32" name="Group 31"/>
                <p:cNvGrpSpPr/>
                <p:nvPr/>
              </p:nvGrpSpPr>
              <p:grpSpPr>
                <a:xfrm>
                  <a:off x="2916702" y="2633298"/>
                  <a:ext cx="2560320" cy="1280160"/>
                  <a:chOff x="6894341" y="4303414"/>
                  <a:chExt cx="2560320" cy="1280160"/>
                </a:xfrm>
              </p:grpSpPr>
              <p:sp>
                <p:nvSpPr>
                  <p:cNvPr id="33" name="Rectangle 32"/>
                  <p:cNvSpPr/>
                  <p:nvPr/>
                </p:nvSpPr>
                <p:spPr>
                  <a:xfrm>
                    <a:off x="6894341" y="4303414"/>
                    <a:ext cx="2560320"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4" descr="http://upload.wikimedia.org/wikipedia/commons/thumb/b/b9/RCEP3.png/350px-RCEP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4341" y="4303414"/>
                    <a:ext cx="2531389" cy="1280160"/>
                  </a:xfrm>
                  <a:prstGeom prst="rect">
                    <a:avLst/>
                  </a:prstGeom>
                  <a:noFill/>
                  <a:ln>
                    <a:noFill/>
                  </a:ln>
                  <a:extLst>
                    <a:ext uri="{909E8E84-426E-40DD-AFC4-6F175D3DCCD1}">
                      <a14:hiddenFill xmlns:a14="http://schemas.microsoft.com/office/drawing/2010/main">
                        <a:solidFill>
                          <a:srgbClr val="FFFFFF"/>
                        </a:solidFill>
                      </a14:hiddenFill>
                    </a:ext>
                  </a:extLst>
                </p:spPr>
              </p:pic>
            </p:grpSp>
          </p:grpSp>
        </p:grpSp>
        <p:sp>
          <p:nvSpPr>
            <p:cNvPr id="28" name="TextBox 27"/>
            <p:cNvSpPr txBox="1"/>
            <p:nvPr/>
          </p:nvSpPr>
          <p:spPr>
            <a:xfrm>
              <a:off x="1908256" y="3485865"/>
              <a:ext cx="2560320" cy="553998"/>
            </a:xfrm>
            <a:prstGeom prst="rect">
              <a:avLst/>
            </a:prstGeom>
            <a:solidFill>
              <a:srgbClr val="000000">
                <a:alpha val="50196"/>
              </a:srgbClr>
            </a:solidFill>
          </p:spPr>
          <p:txBody>
            <a:bodyPr wrap="square" rtlCol="0">
              <a:spAutoFit/>
            </a:bodyPr>
            <a:lstStyle/>
            <a:p>
              <a:pPr algn="ctr"/>
              <a:r>
                <a:rPr lang="en-US" sz="1000" smtClean="0">
                  <a:solidFill>
                    <a:schemeClr val="bg1"/>
                  </a:solidFill>
                </a:rPr>
                <a:t>ASEAN + 6</a:t>
              </a:r>
            </a:p>
            <a:p>
              <a:pPr algn="ctr"/>
              <a:r>
                <a:rPr lang="en-US" sz="1000" smtClean="0">
                  <a:solidFill>
                    <a:schemeClr val="bg1"/>
                  </a:solidFill>
                </a:rPr>
                <a:t>(</a:t>
              </a:r>
              <a:r>
                <a:rPr lang="en-US" sz="1000" b="1" smtClean="0">
                  <a:solidFill>
                    <a:schemeClr val="bg1"/>
                  </a:solidFill>
                </a:rPr>
                <a:t>ASEAN</a:t>
              </a:r>
              <a:r>
                <a:rPr lang="en-US" sz="1000" smtClean="0">
                  <a:solidFill>
                    <a:schemeClr val="bg1"/>
                  </a:solidFill>
                </a:rPr>
                <a:t>, </a:t>
              </a:r>
              <a:r>
                <a:rPr lang="en-US" sz="1000" b="1" smtClean="0">
                  <a:solidFill>
                    <a:schemeClr val="bg1"/>
                  </a:solidFill>
                </a:rPr>
                <a:t>C</a:t>
              </a:r>
              <a:r>
                <a:rPr lang="en-US" sz="1000" smtClean="0">
                  <a:solidFill>
                    <a:schemeClr val="bg1"/>
                  </a:solidFill>
                </a:rPr>
                <a:t>hina, </a:t>
              </a:r>
              <a:r>
                <a:rPr lang="en-US" sz="1000" b="1" smtClean="0">
                  <a:solidFill>
                    <a:schemeClr val="bg1"/>
                  </a:solidFill>
                </a:rPr>
                <a:t>J</a:t>
              </a:r>
              <a:r>
                <a:rPr lang="en-US" sz="1000" smtClean="0">
                  <a:solidFill>
                    <a:schemeClr val="bg1"/>
                  </a:solidFill>
                </a:rPr>
                <a:t>apan, </a:t>
              </a:r>
              <a:r>
                <a:rPr lang="en-US" sz="1000" b="1" smtClean="0">
                  <a:solidFill>
                    <a:schemeClr val="bg1"/>
                  </a:solidFill>
                </a:rPr>
                <a:t>K</a:t>
              </a:r>
              <a:r>
                <a:rPr lang="en-US" sz="1000" smtClean="0">
                  <a:solidFill>
                    <a:schemeClr val="bg1"/>
                  </a:solidFill>
                </a:rPr>
                <a:t>orea, </a:t>
              </a:r>
              <a:r>
                <a:rPr lang="en-US" sz="1000" b="1" smtClean="0">
                  <a:solidFill>
                    <a:schemeClr val="bg1"/>
                  </a:solidFill>
                </a:rPr>
                <a:t>I</a:t>
              </a:r>
              <a:r>
                <a:rPr lang="en-US" sz="1000" smtClean="0">
                  <a:solidFill>
                    <a:schemeClr val="bg1"/>
                  </a:solidFill>
                </a:rPr>
                <a:t>ndia, </a:t>
              </a:r>
              <a:r>
                <a:rPr lang="en-US" sz="1000" b="1" smtClean="0">
                  <a:solidFill>
                    <a:schemeClr val="bg1"/>
                  </a:solidFill>
                </a:rPr>
                <a:t>A</a:t>
              </a:r>
              <a:r>
                <a:rPr lang="en-US" sz="1000" smtClean="0">
                  <a:solidFill>
                    <a:schemeClr val="bg1"/>
                  </a:solidFill>
                </a:rPr>
                <a:t>ustralia, </a:t>
              </a:r>
              <a:r>
                <a:rPr lang="en-US" sz="1000" b="1" smtClean="0">
                  <a:solidFill>
                    <a:schemeClr val="bg1"/>
                  </a:solidFill>
                </a:rPr>
                <a:t>N</a:t>
              </a:r>
              <a:r>
                <a:rPr lang="en-US" sz="1000" smtClean="0">
                  <a:solidFill>
                    <a:schemeClr val="bg1"/>
                  </a:solidFill>
                </a:rPr>
                <a:t>ew </a:t>
              </a:r>
              <a:r>
                <a:rPr lang="en-US" sz="1000" b="1" smtClean="0">
                  <a:solidFill>
                    <a:schemeClr val="bg1"/>
                  </a:solidFill>
                </a:rPr>
                <a:t>Z</a:t>
              </a:r>
              <a:r>
                <a:rPr lang="en-US" sz="1000" smtClean="0">
                  <a:solidFill>
                    <a:schemeClr val="bg1"/>
                  </a:solidFill>
                </a:rPr>
                <a:t>ealand)</a:t>
              </a:r>
              <a:endParaRPr lang="en-US" sz="1000">
                <a:solidFill>
                  <a:schemeClr val="bg1"/>
                </a:solidFill>
              </a:endParaRPr>
            </a:p>
          </p:txBody>
        </p:sp>
      </p:grpSp>
      <p:grpSp>
        <p:nvGrpSpPr>
          <p:cNvPr id="35" name="Group 34"/>
          <p:cNvGrpSpPr/>
          <p:nvPr/>
        </p:nvGrpSpPr>
        <p:grpSpPr>
          <a:xfrm>
            <a:off x="182880" y="3529362"/>
            <a:ext cx="8778240" cy="369332"/>
            <a:chOff x="81238" y="931545"/>
            <a:chExt cx="8778240" cy="369332"/>
          </a:xfrm>
        </p:grpSpPr>
        <p:sp>
          <p:nvSpPr>
            <p:cNvPr id="36" name="TextBox 35"/>
            <p:cNvSpPr txBox="1"/>
            <p:nvPr/>
          </p:nvSpPr>
          <p:spPr>
            <a:xfrm>
              <a:off x="81238" y="931545"/>
              <a:ext cx="6330579" cy="369332"/>
            </a:xfrm>
            <a:prstGeom prst="rect">
              <a:avLst/>
            </a:prstGeom>
            <a:noFill/>
          </p:spPr>
          <p:txBody>
            <a:bodyPr wrap="none" lIns="0" rtlCol="0">
              <a:spAutoFit/>
            </a:bodyPr>
            <a:lstStyle/>
            <a:p>
              <a:r>
                <a:rPr lang="en-US" b="1" dirty="0" err="1" smtClean="0">
                  <a:solidFill>
                    <a:schemeClr val="accent2"/>
                  </a:solidFill>
                </a:rPr>
                <a:t>FTAs</a:t>
              </a:r>
              <a:r>
                <a:rPr lang="en-US" b="1" dirty="0" smtClean="0">
                  <a:solidFill>
                    <a:schemeClr val="accent2"/>
                  </a:solidFill>
                </a:rPr>
                <a:t> </a:t>
              </a:r>
              <a:r>
                <a:rPr lang="en-US" b="1" dirty="0">
                  <a:solidFill>
                    <a:schemeClr val="accent2"/>
                  </a:solidFill>
                </a:rPr>
                <a:t>are under negotiation or just completed negotiation</a:t>
              </a:r>
            </a:p>
          </p:txBody>
        </p:sp>
        <p:cxnSp>
          <p:nvCxnSpPr>
            <p:cNvPr id="37" name="Straight Connector 36"/>
            <p:cNvCxnSpPr/>
            <p:nvPr/>
          </p:nvCxnSpPr>
          <p:spPr>
            <a:xfrm>
              <a:off x="81238" y="1270099"/>
              <a:ext cx="877824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8" name="Rectangle 37"/>
          <p:cNvSpPr/>
          <p:nvPr/>
        </p:nvSpPr>
        <p:spPr>
          <a:xfrm>
            <a:off x="177200" y="1090390"/>
            <a:ext cx="8781079" cy="584775"/>
          </a:xfrm>
          <a:prstGeom prst="rect">
            <a:avLst/>
          </a:prstGeom>
        </p:spPr>
        <p:txBody>
          <a:bodyPr wrap="square">
            <a:spAutoFit/>
          </a:bodyPr>
          <a:lstStyle/>
          <a:p>
            <a:pPr algn="ctr"/>
            <a:r>
              <a:rPr lang="en-US" sz="1600" i="1" dirty="0"/>
              <a:t>Vietnam now is under a lot of </a:t>
            </a:r>
            <a:r>
              <a:rPr lang="en-US" sz="1600" i="1" dirty="0" err="1"/>
              <a:t>FTA</a:t>
            </a:r>
            <a:r>
              <a:rPr lang="en-US" sz="1600" i="1" dirty="0"/>
              <a:t> negotiation with various large partner </a:t>
            </a:r>
            <a:r>
              <a:rPr lang="en-US" sz="1600" i="1" dirty="0" smtClean="0"/>
              <a:t>simultaneously</a:t>
            </a:r>
          </a:p>
          <a:p>
            <a:pPr algn="ctr"/>
            <a:r>
              <a:rPr lang="en-US" sz="1600" i="1" dirty="0" smtClean="0"/>
              <a:t>such </a:t>
            </a:r>
            <a:r>
              <a:rPr lang="en-US" sz="1600" i="1" dirty="0"/>
              <a:t>as </a:t>
            </a:r>
            <a:r>
              <a:rPr lang="en-US" sz="1600" i="1" dirty="0" err="1"/>
              <a:t>TPP</a:t>
            </a:r>
            <a:r>
              <a:rPr lang="en-US" sz="1600" i="1" dirty="0"/>
              <a:t>, </a:t>
            </a:r>
            <a:r>
              <a:rPr lang="en-US" sz="1600" i="1" dirty="0" smtClean="0"/>
              <a:t>EU.</a:t>
            </a:r>
            <a:endParaRPr lang="en-US" sz="1600" i="1" dirty="0"/>
          </a:p>
        </p:txBody>
      </p:sp>
    </p:spTree>
    <p:extLst>
      <p:ext uri="{BB962C8B-B14F-4D97-AF65-F5344CB8AC3E}">
        <p14:creationId xmlns:p14="http://schemas.microsoft.com/office/powerpoint/2010/main" val="3566343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par>
                                <p:cTn id="51" presetID="10" presetClass="entr" presetSubtype="0"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par>
                                <p:cTn id="54" presetID="10" presetClass="entr" presetSubtype="0" fill="hold"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500"/>
                                        <p:tgtEl>
                                          <p:spTgt spid="26"/>
                                        </p:tgtEl>
                                      </p:cBhvr>
                                    </p:animEffect>
                                  </p:childTnLst>
                                </p:cTn>
                              </p:par>
                              <p:par>
                                <p:cTn id="57" presetID="10" presetClass="entr" presetSubtype="0" fill="hold"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4" grpId="0" animBg="1"/>
      <p:bldP spid="15" grpId="0" animBg="1"/>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Great opportunity ahead!</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880" y="1129433"/>
            <a:ext cx="8778240" cy="3142987"/>
          </a:xfrm>
          <a:prstGeom prst="rect">
            <a:avLst/>
          </a:prstGeom>
        </p:spPr>
      </p:pic>
      <p:sp>
        <p:nvSpPr>
          <p:cNvPr id="6" name="Rectangle 5"/>
          <p:cNvSpPr/>
          <p:nvPr/>
        </p:nvSpPr>
        <p:spPr>
          <a:xfrm>
            <a:off x="962167" y="4761835"/>
            <a:ext cx="7219665" cy="1569660"/>
          </a:xfrm>
          <a:prstGeom prst="rect">
            <a:avLst/>
          </a:prstGeom>
        </p:spPr>
        <p:txBody>
          <a:bodyPr wrap="square">
            <a:spAutoFit/>
          </a:bodyPr>
          <a:lstStyle/>
          <a:p>
            <a:pPr algn="ctr"/>
            <a:r>
              <a:rPr lang="en-US" sz="2400"/>
              <a:t>“</a:t>
            </a:r>
            <a:r>
              <a:rPr lang="en-US" sz="2400" b="1"/>
              <a:t>The country </a:t>
            </a:r>
            <a:r>
              <a:rPr lang="en-US" sz="2400"/>
              <a:t>has the potential to </a:t>
            </a:r>
            <a:r>
              <a:rPr lang="en-US" sz="2400" smtClean="0"/>
              <a:t>become</a:t>
            </a:r>
          </a:p>
          <a:p>
            <a:pPr algn="ctr"/>
            <a:r>
              <a:rPr lang="en-US" sz="2400" b="1" smtClean="0"/>
              <a:t>one </a:t>
            </a:r>
            <a:r>
              <a:rPr lang="en-US" sz="2400" b="1"/>
              <a:t>of the world’s fastest-growing </a:t>
            </a:r>
            <a:r>
              <a:rPr lang="en-US" sz="2400" b="1" smtClean="0"/>
              <a:t>economies</a:t>
            </a:r>
            <a:endParaRPr lang="en-US" sz="2400" smtClean="0"/>
          </a:p>
          <a:p>
            <a:pPr algn="ctr"/>
            <a:r>
              <a:rPr lang="en-US" sz="2400" smtClean="0"/>
              <a:t>over </a:t>
            </a:r>
            <a:r>
              <a:rPr lang="en-US" sz="2400"/>
              <a:t>the period to </a:t>
            </a:r>
            <a:r>
              <a:rPr lang="en-US" sz="2400" b="1" smtClean="0"/>
              <a:t>2050</a:t>
            </a:r>
            <a:r>
              <a:rPr lang="en-US" sz="2400" smtClean="0"/>
              <a:t>,</a:t>
            </a:r>
          </a:p>
          <a:p>
            <a:pPr algn="ctr"/>
            <a:r>
              <a:rPr lang="en-US" sz="2400" smtClean="0"/>
              <a:t>According </a:t>
            </a:r>
            <a:r>
              <a:rPr lang="en-US" sz="2400"/>
              <a:t>to PricewaterhouseCoopers LLP”</a:t>
            </a:r>
          </a:p>
        </p:txBody>
      </p:sp>
    </p:spTree>
    <p:extLst>
      <p:ext uri="{BB962C8B-B14F-4D97-AF65-F5344CB8AC3E}">
        <p14:creationId xmlns:p14="http://schemas.microsoft.com/office/powerpoint/2010/main" val="1891958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mallbusinessreputation.com/wp-content/uploads/2013/03/social-media-connection.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9144000"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6818313" y="25208"/>
            <a:ext cx="2194560" cy="274320"/>
            <a:chOff x="8515350" y="-151766"/>
            <a:chExt cx="2194560" cy="274320"/>
          </a:xfrm>
          <a:solidFill>
            <a:schemeClr val="bg1"/>
          </a:solidFill>
        </p:grpSpPr>
        <p:sp>
          <p:nvSpPr>
            <p:cNvPr id="8" name="Rounded Rectangle 7"/>
            <p:cNvSpPr/>
            <p:nvPr userDrawn="1"/>
          </p:nvSpPr>
          <p:spPr>
            <a:xfrm>
              <a:off x="8652510" y="-151766"/>
              <a:ext cx="1920240" cy="27432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none"/>
            </a:p>
          </p:txBody>
        </p:sp>
        <p:sp>
          <p:nvSpPr>
            <p:cNvPr id="9" name="Freeform 8"/>
            <p:cNvSpPr/>
            <p:nvPr userDrawn="1"/>
          </p:nvSpPr>
          <p:spPr>
            <a:xfrm>
              <a:off x="10572750" y="-151766"/>
              <a:ext cx="137160" cy="137160"/>
            </a:xfrm>
            <a:custGeom>
              <a:avLst/>
              <a:gdLst>
                <a:gd name="connsiteX0" fmla="*/ 0 w 137160"/>
                <a:gd name="connsiteY0" fmla="*/ 0 h 137160"/>
                <a:gd name="connsiteX1" fmla="*/ 137160 w 137160"/>
                <a:gd name="connsiteY1" fmla="*/ 0 h 137160"/>
                <a:gd name="connsiteX2" fmla="*/ 0 w 137160"/>
                <a:gd name="connsiteY2" fmla="*/ 137160 h 137160"/>
                <a:gd name="connsiteX3" fmla="*/ 0 w 137160"/>
                <a:gd name="connsiteY3" fmla="*/ 0 h 137160"/>
              </a:gdLst>
              <a:ahLst/>
              <a:cxnLst>
                <a:cxn ang="0">
                  <a:pos x="connsiteX0" y="connsiteY0"/>
                </a:cxn>
                <a:cxn ang="0">
                  <a:pos x="connsiteX1" y="connsiteY1"/>
                </a:cxn>
                <a:cxn ang="0">
                  <a:pos x="connsiteX2" y="connsiteY2"/>
                </a:cxn>
                <a:cxn ang="0">
                  <a:pos x="connsiteX3" y="connsiteY3"/>
                </a:cxn>
              </a:cxnLst>
              <a:rect l="l" t="t" r="r" b="b"/>
              <a:pathLst>
                <a:path w="137160" h="137160">
                  <a:moveTo>
                    <a:pt x="0" y="0"/>
                  </a:moveTo>
                  <a:lnTo>
                    <a:pt x="137160" y="0"/>
                  </a:lnTo>
                  <a:cubicBezTo>
                    <a:pt x="61409" y="0"/>
                    <a:pt x="0" y="61409"/>
                    <a:pt x="0" y="137160"/>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none"/>
            </a:p>
          </p:txBody>
        </p:sp>
        <p:sp>
          <p:nvSpPr>
            <p:cNvPr id="10" name="Freeform 9"/>
            <p:cNvSpPr/>
            <p:nvPr userDrawn="1"/>
          </p:nvSpPr>
          <p:spPr>
            <a:xfrm>
              <a:off x="8515350" y="-151766"/>
              <a:ext cx="137160" cy="137160"/>
            </a:xfrm>
            <a:custGeom>
              <a:avLst/>
              <a:gdLst>
                <a:gd name="connsiteX0" fmla="*/ 0 w 137160"/>
                <a:gd name="connsiteY0" fmla="*/ 0 h 137160"/>
                <a:gd name="connsiteX1" fmla="*/ 137160 w 137160"/>
                <a:gd name="connsiteY1" fmla="*/ 0 h 137160"/>
                <a:gd name="connsiteX2" fmla="*/ 137160 w 137160"/>
                <a:gd name="connsiteY2" fmla="*/ 137160 h 137160"/>
                <a:gd name="connsiteX3" fmla="*/ 0 w 137160"/>
                <a:gd name="connsiteY3" fmla="*/ 0 h 137160"/>
              </a:gdLst>
              <a:ahLst/>
              <a:cxnLst>
                <a:cxn ang="0">
                  <a:pos x="connsiteX0" y="connsiteY0"/>
                </a:cxn>
                <a:cxn ang="0">
                  <a:pos x="connsiteX1" y="connsiteY1"/>
                </a:cxn>
                <a:cxn ang="0">
                  <a:pos x="connsiteX2" y="connsiteY2"/>
                </a:cxn>
                <a:cxn ang="0">
                  <a:pos x="connsiteX3" y="connsiteY3"/>
                </a:cxn>
              </a:cxnLst>
              <a:rect l="l" t="t" r="r" b="b"/>
              <a:pathLst>
                <a:path w="137160" h="137160">
                  <a:moveTo>
                    <a:pt x="0" y="0"/>
                  </a:moveTo>
                  <a:lnTo>
                    <a:pt x="137160" y="0"/>
                  </a:lnTo>
                  <a:lnTo>
                    <a:pt x="137160" y="137160"/>
                  </a:lnTo>
                  <a:cubicBezTo>
                    <a:pt x="137160" y="61409"/>
                    <a:pt x="75751" y="0"/>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none"/>
            </a:p>
          </p:txBody>
        </p:sp>
        <p:sp>
          <p:nvSpPr>
            <p:cNvPr id="11" name="Rectangle 10"/>
            <p:cNvSpPr/>
            <p:nvPr userDrawn="1"/>
          </p:nvSpPr>
          <p:spPr>
            <a:xfrm>
              <a:off x="8652510" y="-151766"/>
              <a:ext cx="192024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none"/>
            </a:p>
          </p:txBody>
        </p:sp>
      </p:grpSp>
      <p:grpSp>
        <p:nvGrpSpPr>
          <p:cNvPr id="12" name="Group 11"/>
          <p:cNvGrpSpPr/>
          <p:nvPr/>
        </p:nvGrpSpPr>
        <p:grpSpPr>
          <a:xfrm>
            <a:off x="7017592" y="18858"/>
            <a:ext cx="1876060" cy="246221"/>
            <a:chOff x="6272497" y="928626"/>
            <a:chExt cx="1876060" cy="246221"/>
          </a:xfrm>
          <a:solidFill>
            <a:schemeClr val="accent3">
              <a:lumMod val="20000"/>
              <a:lumOff val="80000"/>
            </a:schemeClr>
          </a:solidFill>
        </p:grpSpPr>
        <p:grpSp>
          <p:nvGrpSpPr>
            <p:cNvPr id="13" name="Group 12"/>
            <p:cNvGrpSpPr/>
            <p:nvPr userDrawn="1"/>
          </p:nvGrpSpPr>
          <p:grpSpPr>
            <a:xfrm>
              <a:off x="6272497" y="928626"/>
              <a:ext cx="1876060" cy="246221"/>
              <a:chOff x="6259797" y="1066009"/>
              <a:chExt cx="1876060" cy="246221"/>
            </a:xfrm>
            <a:grpFill/>
          </p:grpSpPr>
          <p:pic>
            <p:nvPicPr>
              <p:cNvPr id="15" name="Picture 39" descr="D:\Current\Slide Maker\New folder\OSB - notext - mau.wm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259797" y="1107204"/>
                <a:ext cx="424645" cy="182880"/>
              </a:xfrm>
              <a:prstGeom prst="rect">
                <a:avLst/>
              </a:prstGeom>
              <a:extLst>
                <a:ext uri="{909E8E84-426E-40DD-AFC4-6F175D3DCCD1}">
                  <a14:hiddenFill xmlns:a14="http://schemas.microsoft.com/office/drawing/2010/main">
                    <a:solidFill>
                      <a:srgbClr val="FFFFFF"/>
                    </a:solidFill>
                  </a14:hiddenFill>
                </a:ext>
              </a:extLst>
            </p:spPr>
          </p:pic>
          <p:sp>
            <p:nvSpPr>
              <p:cNvPr id="16" name="TextBox 15"/>
              <p:cNvSpPr txBox="1"/>
              <p:nvPr userDrawn="1"/>
            </p:nvSpPr>
            <p:spPr>
              <a:xfrm>
                <a:off x="6691231" y="1066009"/>
                <a:ext cx="1444626" cy="246221"/>
              </a:xfrm>
              <a:prstGeom prst="rect">
                <a:avLst/>
              </a:prstGeom>
              <a:noFill/>
            </p:spPr>
            <p:txBody>
              <a:bodyPr wrap="none" rtlCol="0">
                <a:spAutoFit/>
              </a:bodyPr>
              <a:lstStyle/>
              <a:p>
                <a:pPr>
                  <a:tabLst/>
                </a:pPr>
                <a:r>
                  <a:rPr lang="en-US" sz="1000" b="0" smtClean="0"/>
                  <a:t>www.</a:t>
                </a:r>
                <a:r>
                  <a:rPr lang="en-US" sz="1000" b="1" smtClean="0">
                    <a:solidFill>
                      <a:srgbClr val="235C9C"/>
                    </a:solidFill>
                  </a:rPr>
                  <a:t>osbholding</a:t>
                </a:r>
                <a:r>
                  <a:rPr lang="en-US" sz="1000" b="0" smtClean="0"/>
                  <a:t>.com</a:t>
                </a:r>
                <a:endParaRPr lang="en-US" sz="1000" b="0"/>
              </a:p>
            </p:txBody>
          </p:sp>
        </p:grpSp>
        <p:cxnSp>
          <p:nvCxnSpPr>
            <p:cNvPr id="14" name="Straight Connector 13"/>
            <p:cNvCxnSpPr/>
            <p:nvPr userDrawn="1"/>
          </p:nvCxnSpPr>
          <p:spPr>
            <a:xfrm>
              <a:off x="6741666" y="969821"/>
              <a:ext cx="0" cy="182880"/>
            </a:xfrm>
            <a:prstGeom prst="line">
              <a:avLst/>
            </a:prstGeom>
            <a:grpFill/>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473419" y="5032914"/>
            <a:ext cx="4878130" cy="523220"/>
          </a:xfrm>
          <a:prstGeom prst="rect">
            <a:avLst/>
          </a:prstGeom>
          <a:solidFill>
            <a:srgbClr val="000000">
              <a:alpha val="50196"/>
            </a:srgbClr>
          </a:solidFill>
        </p:spPr>
        <p:txBody>
          <a:bodyPr wrap="none">
            <a:spAutoFit/>
          </a:bodyPr>
          <a:lstStyle/>
          <a:p>
            <a:r>
              <a:rPr lang="en-US" sz="2800">
                <a:solidFill>
                  <a:schemeClr val="bg1"/>
                </a:solidFill>
              </a:rPr>
              <a:t>People now being connected</a:t>
            </a:r>
            <a:r>
              <a:rPr lang="en-US" sz="2800" smtClean="0">
                <a:solidFill>
                  <a:schemeClr val="bg1"/>
                </a:solidFill>
              </a:rPr>
              <a:t>!</a:t>
            </a:r>
            <a:endParaRPr lang="en-US" sz="2800">
              <a:solidFill>
                <a:schemeClr val="bg1"/>
              </a:solidFill>
            </a:endParaRPr>
          </a:p>
        </p:txBody>
      </p:sp>
      <p:sp>
        <p:nvSpPr>
          <p:cNvPr id="18" name="Rectangle 17"/>
          <p:cNvSpPr/>
          <p:nvPr/>
        </p:nvSpPr>
        <p:spPr>
          <a:xfrm>
            <a:off x="473419" y="5757033"/>
            <a:ext cx="7360092" cy="523220"/>
          </a:xfrm>
          <a:prstGeom prst="rect">
            <a:avLst/>
          </a:prstGeom>
          <a:solidFill>
            <a:srgbClr val="000000">
              <a:alpha val="50196"/>
            </a:srgbClr>
          </a:solidFill>
        </p:spPr>
        <p:txBody>
          <a:bodyPr wrap="none">
            <a:spAutoFit/>
          </a:bodyPr>
          <a:lstStyle/>
          <a:p>
            <a:r>
              <a:rPr lang="en-US" sz="2800">
                <a:solidFill>
                  <a:schemeClr val="bg1"/>
                </a:solidFill>
              </a:rPr>
              <a:t>Leads to the changes of purchasing behavior!</a:t>
            </a:r>
          </a:p>
        </p:txBody>
      </p:sp>
    </p:spTree>
    <p:extLst>
      <p:ext uri="{BB962C8B-B14F-4D97-AF65-F5344CB8AC3E}">
        <p14:creationId xmlns:p14="http://schemas.microsoft.com/office/powerpoint/2010/main" val="1906514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Lst>
  </p:timing>
</p:sld>
</file>

<file path=ppt/theme/theme1.xml><?xml version="1.0" encoding="utf-8"?>
<a:theme xmlns:a="http://schemas.openxmlformats.org/drawingml/2006/main" name="Office Theme">
  <a:themeElements>
    <a:clrScheme name="FlatUI">
      <a:dk1>
        <a:srgbClr val="000000"/>
      </a:dk1>
      <a:lt1>
        <a:sysClr val="window" lastClr="FFFFFF"/>
      </a:lt1>
      <a:dk2>
        <a:srgbClr val="DD1D3C"/>
      </a:dk2>
      <a:lt2>
        <a:srgbClr val="006BA1"/>
      </a:lt2>
      <a:accent1>
        <a:srgbClr val="2980B9"/>
      </a:accent1>
      <a:accent2>
        <a:srgbClr val="E74C3C"/>
      </a:accent2>
      <a:accent3>
        <a:srgbClr val="95A5A6"/>
      </a:accent3>
      <a:accent4>
        <a:srgbClr val="F39C12"/>
      </a:accent4>
      <a:accent5>
        <a:srgbClr val="00B050"/>
      </a:accent5>
      <a:accent6>
        <a:srgbClr val="9B59B6"/>
      </a:accent6>
      <a:hlink>
        <a:srgbClr val="0563C1"/>
      </a:hlink>
      <a:folHlink>
        <a:srgbClr val="954F72"/>
      </a:folHlink>
    </a:clrScheme>
    <a:fontScheme name="Segoe UI">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Flow 1">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E2D700"/>
    </a:hlink>
    <a:folHlink>
      <a:srgbClr val="85DFD0"/>
    </a:folHlink>
  </a:clrScheme>
  <a:fontScheme name="Fl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1868</TotalTime>
  <Words>1101</Words>
  <Application>Microsoft Office PowerPoint</Application>
  <PresentationFormat>On-screen Show (4:3)</PresentationFormat>
  <Paragraphs>328</Paragraphs>
  <Slides>28</Slides>
  <Notes>5</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E-COMMERCE ROLES FOR GLOBAL BUSINESS EXPANSION  </vt:lpstr>
      <vt:lpstr>CONTENT</vt:lpstr>
      <vt:lpstr>OSB Investment and Technology JSC</vt:lpstr>
      <vt:lpstr>Potential of Vietnam Export and Import 2005-2014</vt:lpstr>
      <vt:lpstr>Top Vietnamese Export Product in 2014</vt:lpstr>
      <vt:lpstr>Top Vietnam Export Market in 2014</vt:lpstr>
      <vt:lpstr>Vietnam globalization and market openness</vt:lpstr>
      <vt:lpstr>Great opportunity ahead!</vt:lpstr>
      <vt:lpstr>PowerPoint Presentation</vt:lpstr>
      <vt:lpstr>Internet of Things</vt:lpstr>
      <vt:lpstr>Internet of Things</vt:lpstr>
      <vt:lpstr>PowerPoint Presentation</vt:lpstr>
      <vt:lpstr>Online Trending</vt:lpstr>
      <vt:lpstr>Global E Commerce growth by region</vt:lpstr>
      <vt:lpstr>E Commerce growth by 2015</vt:lpstr>
      <vt:lpstr>Vietnam E-Commerce</vt:lpstr>
      <vt:lpstr>PowerPoint Presentation</vt:lpstr>
      <vt:lpstr>PowerPoint Presentation</vt:lpstr>
      <vt:lpstr>PowerPoint Presentation</vt:lpstr>
      <vt:lpstr>How Alibaba attract buyer to the platform?</vt:lpstr>
      <vt:lpstr>How Alibaba attract buyer to the platform?</vt:lpstr>
      <vt:lpstr>How Alibaba attract buyer to the platform?</vt:lpstr>
      <vt:lpstr>How Alibaba attract buyer to the platform?</vt:lpstr>
      <vt:lpstr>Buyers’ Best Friends</vt:lpstr>
      <vt:lpstr>Global Trade Show Promotion</vt:lpstr>
      <vt:lpstr>Vietnamese Member on Alibaba.com</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Linh Nguyen Ngoc</dc:creator>
  <cp:lastModifiedBy>X240</cp:lastModifiedBy>
  <cp:revision>123</cp:revision>
  <dcterms:created xsi:type="dcterms:W3CDTF">2015-06-22T06:21:35Z</dcterms:created>
  <dcterms:modified xsi:type="dcterms:W3CDTF">2015-08-01T00:14:34Z</dcterms:modified>
</cp:coreProperties>
</file>